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3"/>
  </p:notesMasterIdLst>
  <p:handoutMasterIdLst>
    <p:handoutMasterId r:id="rId37"/>
  </p:handoutMasterIdLst>
  <p:sldIdLst>
    <p:sldId id="256" r:id="rId3"/>
    <p:sldId id="280" r:id="rId4"/>
    <p:sldId id="281" r:id="rId5"/>
    <p:sldId id="356" r:id="rId6"/>
    <p:sldId id="393" r:id="rId7"/>
    <p:sldId id="394" r:id="rId8"/>
    <p:sldId id="398" r:id="rId9"/>
    <p:sldId id="396" r:id="rId10"/>
    <p:sldId id="399" r:id="rId11"/>
    <p:sldId id="286" r:id="rId12"/>
    <p:sldId id="327" r:id="rId13"/>
    <p:sldId id="329" r:id="rId14"/>
    <p:sldId id="400" r:id="rId15"/>
    <p:sldId id="338" r:id="rId16"/>
    <p:sldId id="339" r:id="rId17"/>
    <p:sldId id="401" r:id="rId18"/>
    <p:sldId id="331" r:id="rId19"/>
    <p:sldId id="407" r:id="rId20"/>
    <p:sldId id="336" r:id="rId21"/>
    <p:sldId id="298" r:id="rId22"/>
    <p:sldId id="335" r:id="rId24"/>
    <p:sldId id="353" r:id="rId25"/>
    <p:sldId id="354" r:id="rId26"/>
    <p:sldId id="355" r:id="rId27"/>
    <p:sldId id="402" r:id="rId28"/>
    <p:sldId id="344" r:id="rId29"/>
    <p:sldId id="392" r:id="rId30"/>
    <p:sldId id="345" r:id="rId31"/>
    <p:sldId id="403" r:id="rId32"/>
    <p:sldId id="347" r:id="rId33"/>
    <p:sldId id="348" r:id="rId34"/>
    <p:sldId id="404" r:id="rId35"/>
    <p:sldId id="350" r:id="rId36"/>
  </p:sldIdLst>
  <p:sldSz cx="7559675" cy="10691495"/>
  <p:notesSz cx="6858000" cy="9144000"/>
  <p:defaultTex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4E4"/>
    <a:srgbClr val="ACD292"/>
    <a:srgbClr val="E6E6E6"/>
    <a:srgbClr val="D8EFC3"/>
    <a:srgbClr val="ABD598"/>
    <a:srgbClr val="DFD2A7"/>
    <a:srgbClr val="D1E8D7"/>
    <a:srgbClr val="F29B76"/>
    <a:srgbClr val="95C963"/>
    <a:srgbClr val="628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91" autoAdjust="0"/>
    <p:restoredTop sz="96182"/>
  </p:normalViewPr>
  <p:slideViewPr>
    <p:cSldViewPr snapToGrid="0" showGuides="1">
      <p:cViewPr varScale="1">
        <p:scale>
          <a:sx n="71" d="100"/>
          <a:sy n="71" d="100"/>
        </p:scale>
        <p:origin x="-3288" y="-102"/>
      </p:cViewPr>
      <p:guideLst>
        <p:guide orient="horz" pos="6619"/>
        <p:guide orient="horz" pos="601"/>
        <p:guide pos="270"/>
        <p:guide pos="4508"/>
      </p:guideLst>
    </p:cSldViewPr>
  </p:slideViewPr>
  <p:notesTextViewPr>
    <p:cViewPr>
      <p:scale>
        <a:sx n="3" d="2"/>
        <a:sy n="3" d="2"/>
      </p:scale>
      <p:origin x="0" y="0"/>
    </p:cViewPr>
  </p:notesTextViewPr>
  <p:sorterViewPr showFormatting="0">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876300" eaLnBrk="1" fontAlgn="auto" hangingPunct="1">
              <a:spcBef>
                <a:spcPts val="0"/>
              </a:spcBef>
              <a:spcAft>
                <a:spcPts val="0"/>
              </a:spcAft>
              <a:defRPr sz="1200">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876300" eaLnBrk="1" fontAlgn="auto" hangingPunct="1">
              <a:spcBef>
                <a:spcPts val="0"/>
              </a:spcBef>
              <a:spcAft>
                <a:spcPts val="0"/>
              </a:spcAft>
              <a:defRPr sz="1200">
                <a:latin typeface="+mn-lt"/>
                <a:ea typeface="+mn-ea"/>
              </a:defRPr>
            </a:lvl1pPr>
          </a:lstStyle>
          <a:p>
            <a:pPr marL="0" marR="0" lvl="0" indent="0" algn="r" defTabSz="876300" rtl="0" eaLnBrk="1" fontAlgn="auto" latinLnBrk="0" hangingPunct="1">
              <a:lnSpc>
                <a:spcPct val="100000"/>
              </a:lnSpc>
              <a:spcBef>
                <a:spcPts val="0"/>
              </a:spcBef>
              <a:spcAft>
                <a:spcPts val="0"/>
              </a:spcAft>
              <a:buClrTx/>
              <a:buSzTx/>
              <a:buFontTx/>
              <a:buNone/>
              <a:defRPr/>
            </a:pPr>
            <a:fld id="{32CEE2F8-FAC6-459F-9A4A-39F513988B82}"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pPr marL="0" marR="0" lvl="0" indent="0" algn="l" defTabSz="875030" rtl="0" eaLnBrk="0" fontAlgn="base" latinLnBrk="0" hangingPunct="0">
              <a:lnSpc>
                <a:spcPct val="100000"/>
              </a:lnSpc>
              <a:spcBef>
                <a:spcPct val="30000"/>
              </a:spcBef>
              <a:spcAft>
                <a:spcPct val="0"/>
              </a:spcAft>
              <a:buClrTx/>
              <a:buSzTx/>
              <a:buFontTx/>
              <a:buNone/>
              <a:defRPr/>
            </a:pPr>
            <a:endParaRPr kumimoji="0" lang="zh-CN" altLang="en-US" sz="11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875030" rtl="0" eaLnBrk="0" fontAlgn="base" latinLnBrk="0" hangingPunct="0">
              <a:lnSpc>
                <a:spcPct val="100000"/>
              </a:lnSpc>
              <a:spcBef>
                <a:spcPct val="3000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100" b="0" i="0" u="none" strike="noStrike" kern="1200" cap="none" spc="0" normalizeH="0" baseline="0" noProof="0">
              <a:ln>
                <a:noFill/>
              </a:ln>
              <a:solidFill>
                <a:schemeClr val="tx1"/>
              </a:solidFill>
              <a:effectLst/>
              <a:uLnTx/>
              <a:uFillTx/>
              <a:latin typeface="+mn-lt"/>
              <a:ea typeface="+mn-ea"/>
              <a:cs typeface="+mn-cs"/>
            </a:endParaRPr>
          </a:p>
          <a:p>
            <a:pPr marL="436880" marR="0" lvl="1" indent="0" algn="l" defTabSz="875030" rtl="0" eaLnBrk="0" fontAlgn="base" latinLnBrk="0" hangingPunct="0">
              <a:lnSpc>
                <a:spcPct val="100000"/>
              </a:lnSpc>
              <a:spcBef>
                <a:spcPct val="3000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100" b="0" i="0" u="none" strike="noStrike" kern="1200" cap="none" spc="0" normalizeH="0" baseline="0" noProof="0">
              <a:ln>
                <a:noFill/>
              </a:ln>
              <a:solidFill>
                <a:schemeClr val="tx1"/>
              </a:solidFill>
              <a:effectLst/>
              <a:uLnTx/>
              <a:uFillTx/>
              <a:latin typeface="+mn-lt"/>
              <a:ea typeface="+mn-ea"/>
              <a:cs typeface="+mn-cs"/>
            </a:endParaRPr>
          </a:p>
          <a:p>
            <a:pPr marL="875030" marR="0" lvl="2" indent="0" algn="l" defTabSz="875030" rtl="0" eaLnBrk="0" fontAlgn="base" latinLnBrk="0" hangingPunct="0">
              <a:lnSpc>
                <a:spcPct val="100000"/>
              </a:lnSpc>
              <a:spcBef>
                <a:spcPct val="3000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100" b="0" i="0" u="none" strike="noStrike" kern="1200" cap="none" spc="0" normalizeH="0" baseline="0" noProof="0">
              <a:ln>
                <a:noFill/>
              </a:ln>
              <a:solidFill>
                <a:schemeClr val="tx1"/>
              </a:solidFill>
              <a:effectLst/>
              <a:uLnTx/>
              <a:uFillTx/>
              <a:latin typeface="+mn-lt"/>
              <a:ea typeface="+mn-ea"/>
              <a:cs typeface="+mn-cs"/>
            </a:endParaRPr>
          </a:p>
          <a:p>
            <a:pPr marL="1313180" marR="0" lvl="3" indent="0" algn="l" defTabSz="875030" rtl="0" eaLnBrk="0" fontAlgn="base" latinLnBrk="0" hangingPunct="0">
              <a:lnSpc>
                <a:spcPct val="100000"/>
              </a:lnSpc>
              <a:spcBef>
                <a:spcPct val="3000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100" b="0" i="0" u="none" strike="noStrike" kern="1200" cap="none" spc="0" normalizeH="0" baseline="0" noProof="0">
              <a:ln>
                <a:noFill/>
              </a:ln>
              <a:solidFill>
                <a:schemeClr val="tx1"/>
              </a:solidFill>
              <a:effectLst/>
              <a:uLnTx/>
              <a:uFillTx/>
              <a:latin typeface="+mn-lt"/>
              <a:ea typeface="+mn-ea"/>
              <a:cs typeface="+mn-cs"/>
            </a:endParaRPr>
          </a:p>
          <a:p>
            <a:pPr marL="1751330" marR="0" lvl="4" indent="0" algn="l" defTabSz="875030" rtl="0" eaLnBrk="0" fontAlgn="base" latinLnBrk="0" hangingPunct="0">
              <a:lnSpc>
                <a:spcPct val="100000"/>
              </a:lnSpc>
              <a:spcBef>
                <a:spcPct val="3000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1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defTabSz="876300" eaLnBrk="1" fontAlgn="auto" hangingPunct="1">
              <a:spcBef>
                <a:spcPts val="0"/>
              </a:spcBef>
              <a:spcAft>
                <a:spcPts val="0"/>
              </a:spcAft>
              <a:defRPr sz="1200">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defTabSz="876300" eaLnBrk="1" fontAlgn="auto" hangingPunct="1">
              <a:spcBef>
                <a:spcPts val="0"/>
              </a:spcBef>
              <a:spcAft>
                <a:spcPts val="0"/>
              </a:spcAft>
              <a:defRPr sz="1200">
                <a:latin typeface="+mn-lt"/>
                <a:ea typeface="+mn-ea"/>
              </a:defRPr>
            </a:lvl1pPr>
          </a:lstStyle>
          <a:p>
            <a:pPr marL="0" marR="0" lvl="0" indent="0" algn="r" defTabSz="876300" rtl="0" eaLnBrk="1" fontAlgn="auto" latinLnBrk="0" hangingPunct="1">
              <a:lnSpc>
                <a:spcPct val="100000"/>
              </a:lnSpc>
              <a:spcBef>
                <a:spcPts val="0"/>
              </a:spcBef>
              <a:spcAft>
                <a:spcPts val="0"/>
              </a:spcAft>
              <a:buClrTx/>
              <a:buSzTx/>
              <a:buFontTx/>
              <a:buNone/>
              <a:defRPr/>
            </a:pPr>
            <a:fld id="{D3EB4F0F-7AAA-4016-8CC8-38785F0B22A9}"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defTabSz="875030" rtl="0" eaLnBrk="0" fontAlgn="base" hangingPunct="0">
      <a:spcBef>
        <a:spcPct val="30000"/>
      </a:spcBef>
      <a:spcAft>
        <a:spcPct val="0"/>
      </a:spcAft>
      <a:defRPr sz="1100" kern="1200">
        <a:solidFill>
          <a:schemeClr val="tx1"/>
        </a:solidFill>
        <a:latin typeface="+mn-lt"/>
        <a:ea typeface="+mn-ea"/>
        <a:cs typeface="+mn-cs"/>
      </a:defRPr>
    </a:lvl1pPr>
    <a:lvl2pPr marL="436880" algn="l" defTabSz="875030" rtl="0" eaLnBrk="0" fontAlgn="base" hangingPunct="0">
      <a:spcBef>
        <a:spcPct val="30000"/>
      </a:spcBef>
      <a:spcAft>
        <a:spcPct val="0"/>
      </a:spcAft>
      <a:defRPr sz="1100" kern="1200">
        <a:solidFill>
          <a:schemeClr val="tx1"/>
        </a:solidFill>
        <a:latin typeface="+mn-lt"/>
        <a:ea typeface="+mn-ea"/>
        <a:cs typeface="+mn-cs"/>
      </a:defRPr>
    </a:lvl2pPr>
    <a:lvl3pPr marL="875030" algn="l" defTabSz="875030" rtl="0" eaLnBrk="0" fontAlgn="base" hangingPunct="0">
      <a:spcBef>
        <a:spcPct val="30000"/>
      </a:spcBef>
      <a:spcAft>
        <a:spcPct val="0"/>
      </a:spcAft>
      <a:defRPr sz="1100" kern="1200">
        <a:solidFill>
          <a:schemeClr val="tx1"/>
        </a:solidFill>
        <a:latin typeface="+mn-lt"/>
        <a:ea typeface="+mn-ea"/>
        <a:cs typeface="+mn-cs"/>
      </a:defRPr>
    </a:lvl3pPr>
    <a:lvl4pPr marL="1313180" algn="l" defTabSz="875030" rtl="0" eaLnBrk="0" fontAlgn="base" hangingPunct="0">
      <a:spcBef>
        <a:spcPct val="30000"/>
      </a:spcBef>
      <a:spcAft>
        <a:spcPct val="0"/>
      </a:spcAft>
      <a:defRPr sz="1100" kern="1200">
        <a:solidFill>
          <a:schemeClr val="tx1"/>
        </a:solidFill>
        <a:latin typeface="+mn-lt"/>
        <a:ea typeface="+mn-ea"/>
        <a:cs typeface="+mn-cs"/>
      </a:defRPr>
    </a:lvl4pPr>
    <a:lvl5pPr marL="1751330" algn="l" defTabSz="875030" rtl="0" eaLnBrk="0" fontAlgn="base" hangingPunct="0">
      <a:spcBef>
        <a:spcPct val="30000"/>
      </a:spcBef>
      <a:spcAft>
        <a:spcPct val="0"/>
      </a:spcAft>
      <a:defRPr sz="1100" kern="1200">
        <a:solidFill>
          <a:schemeClr val="tx1"/>
        </a:solidFill>
        <a:latin typeface="+mn-lt"/>
        <a:ea typeface="+mn-ea"/>
        <a:cs typeface="+mn-cs"/>
      </a:defRPr>
    </a:lvl5pPr>
    <a:lvl6pPr marL="2190115" algn="l" defTabSz="876300" rtl="0" eaLnBrk="1" latinLnBrk="0" hangingPunct="1">
      <a:defRPr sz="1150" kern="1200">
        <a:solidFill>
          <a:schemeClr val="tx1"/>
        </a:solidFill>
        <a:latin typeface="+mn-lt"/>
        <a:ea typeface="+mn-ea"/>
        <a:cs typeface="+mn-cs"/>
      </a:defRPr>
    </a:lvl6pPr>
    <a:lvl7pPr marL="2628265" algn="l" defTabSz="876300" rtl="0" eaLnBrk="1" latinLnBrk="0" hangingPunct="1">
      <a:defRPr sz="1150" kern="1200">
        <a:solidFill>
          <a:schemeClr val="tx1"/>
        </a:solidFill>
        <a:latin typeface="+mn-lt"/>
        <a:ea typeface="+mn-ea"/>
        <a:cs typeface="+mn-cs"/>
      </a:defRPr>
    </a:lvl7pPr>
    <a:lvl8pPr marL="3066415" algn="l" defTabSz="876300" rtl="0" eaLnBrk="1" latinLnBrk="0" hangingPunct="1">
      <a:defRPr sz="1150" kern="1200">
        <a:solidFill>
          <a:schemeClr val="tx1"/>
        </a:solidFill>
        <a:latin typeface="+mn-lt"/>
        <a:ea typeface="+mn-ea"/>
        <a:cs typeface="+mn-cs"/>
      </a:defRPr>
    </a:lvl8pPr>
    <a:lvl9pPr marL="3503930" algn="l" defTabSz="876300"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sp>
        <p:nvSpPr>
          <p:cNvPr id="5" name="任意多边形: 形状 3"/>
          <p:cNvSpPr/>
          <p:nvPr/>
        </p:nvSpPr>
        <p:spPr>
          <a:xfrm>
            <a:off x="2603500" y="6808788"/>
            <a:ext cx="1019175" cy="3362325"/>
          </a:xfrm>
          <a:custGeom>
            <a:avLst/>
            <a:gdLst>
              <a:gd name="connsiteX0" fmla="*/ 1401696 w 1643205"/>
              <a:gd name="connsiteY0" fmla="*/ 2153995 h 2156707"/>
              <a:gd name="connsiteX1" fmla="*/ 1258649 w 1643205"/>
              <a:gd name="connsiteY1" fmla="*/ 276778 h 2156707"/>
              <a:gd name="connsiteX2" fmla="*/ 532411 w 1643205"/>
              <a:gd name="connsiteY2" fmla="*/ 23695 h 2156707"/>
              <a:gd name="connsiteX3" fmla="*/ 4237 w 1643205"/>
              <a:gd name="connsiteY3" fmla="*/ 793948 h 2156707"/>
            </a:gdLst>
            <a:ahLst/>
            <a:cxnLst>
              <a:cxn ang="0">
                <a:pos x="connsiteX0" y="connsiteY0"/>
              </a:cxn>
              <a:cxn ang="0">
                <a:pos x="connsiteX1" y="connsiteY1"/>
              </a:cxn>
              <a:cxn ang="0">
                <a:pos x="connsiteX2" y="connsiteY2"/>
              </a:cxn>
              <a:cxn ang="0">
                <a:pos x="connsiteX3" y="connsiteY3"/>
              </a:cxn>
            </a:cxnLst>
            <a:rect l="l" t="t" r="r" b="b"/>
            <a:pathLst>
              <a:path w="1643205" h="2156707">
                <a:moveTo>
                  <a:pt x="1401696" y="2153995"/>
                </a:moveTo>
                <a:cubicBezTo>
                  <a:pt x="1782421" y="1427023"/>
                  <a:pt x="1694392" y="651635"/>
                  <a:pt x="1258649" y="276778"/>
                </a:cubicBezTo>
                <a:cubicBezTo>
                  <a:pt x="1202897" y="229096"/>
                  <a:pt x="888927" y="-74604"/>
                  <a:pt x="532411" y="23695"/>
                </a:cubicBezTo>
                <a:cubicBezTo>
                  <a:pt x="248517" y="102188"/>
                  <a:pt x="34314" y="408822"/>
                  <a:pt x="4237" y="793948"/>
                </a:cubicBezTo>
              </a:path>
            </a:pathLst>
          </a:custGeom>
          <a:solidFill>
            <a:schemeClr val="accent4"/>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6" name="任意多边形: 形状 4"/>
          <p:cNvSpPr/>
          <p:nvPr/>
        </p:nvSpPr>
        <p:spPr>
          <a:xfrm>
            <a:off x="3436938" y="7677150"/>
            <a:ext cx="1155700" cy="3019425"/>
          </a:xfrm>
          <a:custGeom>
            <a:avLst/>
            <a:gdLst>
              <a:gd name="connsiteX0" fmla="*/ 349929 w 1863277"/>
              <a:gd name="connsiteY0" fmla="*/ 1934344 h 1936635"/>
              <a:gd name="connsiteX1" fmla="*/ 250897 w 1863277"/>
              <a:gd name="connsiteY1" fmla="*/ 347623 h 1936635"/>
              <a:gd name="connsiteX2" fmla="*/ 867099 w 1863277"/>
              <a:gd name="connsiteY2" fmla="*/ 4310 h 1936635"/>
              <a:gd name="connsiteX3" fmla="*/ 1835417 w 1863277"/>
              <a:gd name="connsiteY3" fmla="*/ 959424 h 1936635"/>
              <a:gd name="connsiteX4" fmla="*/ 1582334 w 1863277"/>
              <a:gd name="connsiteY4" fmla="*/ 1934344 h 193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77" h="1936635">
                <a:moveTo>
                  <a:pt x="349929" y="1934344"/>
                </a:moveTo>
                <a:cubicBezTo>
                  <a:pt x="244295" y="1784695"/>
                  <a:pt x="-308820" y="969694"/>
                  <a:pt x="250897" y="347623"/>
                </a:cubicBezTo>
                <a:cubicBezTo>
                  <a:pt x="331590" y="258127"/>
                  <a:pt x="556064" y="8712"/>
                  <a:pt x="867099" y="4310"/>
                </a:cubicBezTo>
                <a:cubicBezTo>
                  <a:pt x="1334386" y="-3026"/>
                  <a:pt x="1738585" y="544221"/>
                  <a:pt x="1835417" y="959424"/>
                </a:cubicBezTo>
                <a:cubicBezTo>
                  <a:pt x="1939584" y="1406170"/>
                  <a:pt x="1706308" y="1770757"/>
                  <a:pt x="1582334" y="1934344"/>
                </a:cubicBezTo>
              </a:path>
            </a:pathLst>
          </a:custGeom>
          <a:solidFill>
            <a:srgbClr val="425B2C"/>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7" name="任意多边形: 形状 5"/>
          <p:cNvSpPr/>
          <p:nvPr/>
        </p:nvSpPr>
        <p:spPr>
          <a:xfrm>
            <a:off x="6175375" y="5418138"/>
            <a:ext cx="1385888" cy="4918075"/>
          </a:xfrm>
          <a:custGeom>
            <a:avLst/>
            <a:gdLst>
              <a:gd name="connsiteX0" fmla="*/ 4237 w 2237400"/>
              <a:gd name="connsiteY0" fmla="*/ 1732188 h 3154368"/>
              <a:gd name="connsiteX1" fmla="*/ 533878 w 2237400"/>
              <a:gd name="connsiteY1" fmla="*/ 466773 h 3154368"/>
              <a:gd name="connsiteX2" fmla="*/ 1161084 w 2237400"/>
              <a:gd name="connsiteY2" fmla="*/ 4621 h 3154368"/>
              <a:gd name="connsiteX3" fmla="*/ 2101526 w 2237400"/>
              <a:gd name="connsiteY3" fmla="*/ 1754195 h 3154368"/>
              <a:gd name="connsiteX4" fmla="*/ 2090522 w 2237400"/>
              <a:gd name="connsiteY4" fmla="*/ 2986600 h 3154368"/>
              <a:gd name="connsiteX5" fmla="*/ 987960 w 2237400"/>
              <a:gd name="connsiteY5" fmla="*/ 3140650 h 3154368"/>
              <a:gd name="connsiteX6" fmla="*/ 145084 w 2237400"/>
              <a:gd name="connsiteY6" fmla="*/ 3052621 h 315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400" h="3154368">
                <a:moveTo>
                  <a:pt x="4237" y="1732188"/>
                </a:moveTo>
                <a:cubicBezTo>
                  <a:pt x="36515" y="1468101"/>
                  <a:pt x="138482" y="944329"/>
                  <a:pt x="533878" y="466773"/>
                </a:cubicBezTo>
                <a:cubicBezTo>
                  <a:pt x="737811" y="221025"/>
                  <a:pt x="925606" y="-6383"/>
                  <a:pt x="1161084" y="4621"/>
                </a:cubicBezTo>
                <a:cubicBezTo>
                  <a:pt x="1709063" y="30296"/>
                  <a:pt x="2004694" y="1328722"/>
                  <a:pt x="2101526" y="1754195"/>
                </a:cubicBezTo>
                <a:cubicBezTo>
                  <a:pt x="2226967" y="2305109"/>
                  <a:pt x="2326733" y="2743787"/>
                  <a:pt x="2090522" y="2986600"/>
                </a:cubicBezTo>
                <a:cubicBezTo>
                  <a:pt x="1909330" y="3172927"/>
                  <a:pt x="1602695" y="3161924"/>
                  <a:pt x="987960" y="3140650"/>
                </a:cubicBezTo>
                <a:cubicBezTo>
                  <a:pt x="632176" y="3128179"/>
                  <a:pt x="340215" y="3087099"/>
                  <a:pt x="145084" y="3052621"/>
                </a:cubicBezTo>
              </a:path>
            </a:pathLst>
          </a:custGeom>
          <a:solidFill>
            <a:srgbClr val="50896F"/>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形状 6"/>
          <p:cNvSpPr/>
          <p:nvPr/>
        </p:nvSpPr>
        <p:spPr>
          <a:xfrm>
            <a:off x="4371975" y="6613525"/>
            <a:ext cx="2033588" cy="2857500"/>
          </a:xfrm>
          <a:custGeom>
            <a:avLst/>
            <a:gdLst>
              <a:gd name="connsiteX0" fmla="*/ 12243 w 3279075"/>
              <a:gd name="connsiteY0" fmla="*/ 1731848 h 1731234"/>
              <a:gd name="connsiteX1" fmla="*/ 738481 w 3279075"/>
              <a:gd name="connsiteY1" fmla="*/ 213350 h 1731234"/>
              <a:gd name="connsiteX2" fmla="*/ 2334005 w 3279075"/>
              <a:gd name="connsiteY2" fmla="*/ 213350 h 1731234"/>
              <a:gd name="connsiteX3" fmla="*/ 3280315 w 3279075"/>
              <a:gd name="connsiteY3" fmla="*/ 1687834 h 1731234"/>
            </a:gdLst>
            <a:ahLst/>
            <a:cxnLst>
              <a:cxn ang="0">
                <a:pos x="connsiteX0" y="connsiteY0"/>
              </a:cxn>
              <a:cxn ang="0">
                <a:pos x="connsiteX1" y="connsiteY1"/>
              </a:cxn>
              <a:cxn ang="0">
                <a:pos x="connsiteX2" y="connsiteY2"/>
              </a:cxn>
              <a:cxn ang="0">
                <a:pos x="connsiteX3" y="connsiteY3"/>
              </a:cxn>
            </a:cxnLst>
            <a:rect l="l" t="t" r="r" b="b"/>
            <a:pathLst>
              <a:path w="3279075" h="1731234">
                <a:moveTo>
                  <a:pt x="12243" y="1731848"/>
                </a:moveTo>
                <a:cubicBezTo>
                  <a:pt x="-47910" y="1113446"/>
                  <a:pt x="234516" y="522185"/>
                  <a:pt x="738481" y="213350"/>
                </a:cubicBezTo>
                <a:cubicBezTo>
                  <a:pt x="1458117" y="-227528"/>
                  <a:pt x="2225435" y="156865"/>
                  <a:pt x="2334005" y="213350"/>
                </a:cubicBezTo>
                <a:cubicBezTo>
                  <a:pt x="3182016" y="656429"/>
                  <a:pt x="3275180" y="1621079"/>
                  <a:pt x="3280315" y="1687834"/>
                </a:cubicBezTo>
              </a:path>
            </a:pathLst>
          </a:custGeom>
          <a:solidFill>
            <a:srgbClr val="92D050"/>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9" name="任意多边形: 形状 7"/>
          <p:cNvSpPr/>
          <p:nvPr/>
        </p:nvSpPr>
        <p:spPr>
          <a:xfrm>
            <a:off x="-3175" y="6538913"/>
            <a:ext cx="1933575" cy="3900488"/>
          </a:xfrm>
          <a:custGeom>
            <a:avLst/>
            <a:gdLst>
              <a:gd name="connsiteX0" fmla="*/ 298359 w 3117689"/>
              <a:gd name="connsiteY0" fmla="*/ 842717 h 2501487"/>
              <a:gd name="connsiteX1" fmla="*/ 227936 w 3117689"/>
              <a:gd name="connsiteY1" fmla="*/ 2499861 h 2501487"/>
              <a:gd name="connsiteX2" fmla="*/ 2934091 w 3117689"/>
              <a:gd name="connsiteY2" fmla="*/ 2499861 h 2501487"/>
              <a:gd name="connsiteX3" fmla="*/ 2934091 w 3117689"/>
              <a:gd name="connsiteY3" fmla="*/ 985764 h 2501487"/>
              <a:gd name="connsiteX4" fmla="*/ 1756704 w 3117689"/>
              <a:gd name="connsiteY4" fmla="*/ 6442 h 2501487"/>
              <a:gd name="connsiteX5" fmla="*/ 298359 w 3117689"/>
              <a:gd name="connsiteY5" fmla="*/ 842717 h 250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7689" h="2501487">
                <a:moveTo>
                  <a:pt x="298359" y="842717"/>
                </a:moveTo>
                <a:cubicBezTo>
                  <a:pt x="-234949" y="1547681"/>
                  <a:pt x="93692" y="2255580"/>
                  <a:pt x="227936" y="2499861"/>
                </a:cubicBezTo>
                <a:lnTo>
                  <a:pt x="2934091" y="2499861"/>
                </a:lnTo>
                <a:cubicBezTo>
                  <a:pt x="3065400" y="2222569"/>
                  <a:pt x="3271535" y="1640112"/>
                  <a:pt x="2934091" y="985764"/>
                </a:cubicBezTo>
                <a:cubicBezTo>
                  <a:pt x="2808649" y="742950"/>
                  <a:pt x="2452133" y="50457"/>
                  <a:pt x="1756704" y="6442"/>
                </a:cubicBezTo>
                <a:cubicBezTo>
                  <a:pt x="984984" y="-42707"/>
                  <a:pt x="372450" y="745151"/>
                  <a:pt x="298359" y="842717"/>
                </a:cubicBezTo>
                <a:close/>
              </a:path>
            </a:pathLst>
          </a:custGeom>
          <a:solidFill>
            <a:srgbClr val="425B2C"/>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0" name="任意多边形: 形状 8"/>
          <p:cNvSpPr/>
          <p:nvPr/>
        </p:nvSpPr>
        <p:spPr>
          <a:xfrm>
            <a:off x="1763713" y="5992813"/>
            <a:ext cx="1155700" cy="4449763"/>
          </a:xfrm>
          <a:custGeom>
            <a:avLst/>
            <a:gdLst>
              <a:gd name="connsiteX0" fmla="*/ 350087 w 1863277"/>
              <a:gd name="connsiteY0" fmla="*/ 2849868 h 2853603"/>
              <a:gd name="connsiteX1" fmla="*/ 251055 w 1863277"/>
              <a:gd name="connsiteY1" fmla="*/ 510501 h 2853603"/>
              <a:gd name="connsiteX2" fmla="*/ 867257 w 1863277"/>
              <a:gd name="connsiteY2" fmla="*/ 4334 h 2853603"/>
              <a:gd name="connsiteX3" fmla="*/ 1835575 w 1863277"/>
              <a:gd name="connsiteY3" fmla="*/ 1412797 h 2853603"/>
              <a:gd name="connsiteX4" fmla="*/ 1582492 w 1863277"/>
              <a:gd name="connsiteY4" fmla="*/ 2849868 h 2853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77" h="2853603">
                <a:moveTo>
                  <a:pt x="350087" y="2849868"/>
                </a:moveTo>
                <a:cubicBezTo>
                  <a:pt x="243719" y="2629063"/>
                  <a:pt x="-308662" y="1426735"/>
                  <a:pt x="251055" y="510501"/>
                </a:cubicBezTo>
                <a:cubicBezTo>
                  <a:pt x="331748" y="378457"/>
                  <a:pt x="556222" y="10937"/>
                  <a:pt x="867257" y="4334"/>
                </a:cubicBezTo>
                <a:cubicBezTo>
                  <a:pt x="1334544" y="-5936"/>
                  <a:pt x="1738743" y="800262"/>
                  <a:pt x="1835575" y="1412797"/>
                </a:cubicBezTo>
                <a:cubicBezTo>
                  <a:pt x="1939742" y="2070813"/>
                  <a:pt x="1706466" y="2609256"/>
                  <a:pt x="1582492" y="2849868"/>
                </a:cubicBezTo>
              </a:path>
            </a:pathLst>
          </a:custGeom>
          <a:solidFill>
            <a:srgbClr val="50896F"/>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1" name="任意多边形: 形状 9"/>
          <p:cNvSpPr/>
          <p:nvPr/>
        </p:nvSpPr>
        <p:spPr>
          <a:xfrm>
            <a:off x="1588" y="8166100"/>
            <a:ext cx="7562850" cy="2522538"/>
          </a:xfrm>
          <a:custGeom>
            <a:avLst/>
            <a:gdLst>
              <a:gd name="connsiteX0" fmla="*/ 172959 w 11744519"/>
              <a:gd name="connsiteY0" fmla="*/ 1010421 h 2039335"/>
              <a:gd name="connsiteX1" fmla="*/ 4237 w 11744519"/>
              <a:gd name="connsiteY1" fmla="*/ 1058103 h 2039335"/>
              <a:gd name="connsiteX2" fmla="*/ 4237 w 11744519"/>
              <a:gd name="connsiteY2" fmla="*/ 2035224 h 2039335"/>
              <a:gd name="connsiteX3" fmla="*/ 11741422 w 11744519"/>
              <a:gd name="connsiteY3" fmla="*/ 2035224 h 2039335"/>
              <a:gd name="connsiteX4" fmla="*/ 11741422 w 11744519"/>
              <a:gd name="connsiteY4" fmla="*/ 182216 h 2039335"/>
              <a:gd name="connsiteX5" fmla="*/ 11514014 w 11744519"/>
              <a:gd name="connsiteY5" fmla="*/ 43570 h 2039335"/>
              <a:gd name="connsiteX6" fmla="*/ 10369638 w 11744519"/>
              <a:gd name="connsiteY6" fmla="*/ 337734 h 2039335"/>
              <a:gd name="connsiteX7" fmla="*/ 10002851 w 11744519"/>
              <a:gd name="connsiteY7" fmla="*/ 957604 h 2039335"/>
              <a:gd name="connsiteX8" fmla="*/ 8447674 w 11744519"/>
              <a:gd name="connsiteY8" fmla="*/ 600353 h 2039335"/>
              <a:gd name="connsiteX9" fmla="*/ 7141913 w 11744519"/>
              <a:gd name="connsiteY9" fmla="*/ 852703 h 2039335"/>
              <a:gd name="connsiteX10" fmla="*/ 5718779 w 11744519"/>
              <a:gd name="connsiteY10" fmla="*/ 852703 h 2039335"/>
              <a:gd name="connsiteX11" fmla="*/ 4442360 w 11744519"/>
              <a:gd name="connsiteY11" fmla="*/ 442635 h 2039335"/>
              <a:gd name="connsiteX12" fmla="*/ 2843169 w 11744519"/>
              <a:gd name="connsiteY12" fmla="*/ 978877 h 2039335"/>
              <a:gd name="connsiteX13" fmla="*/ 1684122 w 11744519"/>
              <a:gd name="connsiteY13" fmla="*/ 568809 h 2039335"/>
              <a:gd name="connsiteX14" fmla="*/ 305003 w 11744519"/>
              <a:gd name="connsiteY14" fmla="*/ 1168139 h 2039335"/>
              <a:gd name="connsiteX15" fmla="*/ 172959 w 11744519"/>
              <a:gd name="connsiteY15" fmla="*/ 1010421 h 203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44519" h="2039335">
                <a:moveTo>
                  <a:pt x="172959" y="1010421"/>
                </a:moveTo>
                <a:cubicBezTo>
                  <a:pt x="118675" y="998684"/>
                  <a:pt x="57055" y="1025092"/>
                  <a:pt x="4237" y="1058103"/>
                </a:cubicBezTo>
                <a:lnTo>
                  <a:pt x="4237" y="2035224"/>
                </a:lnTo>
                <a:lnTo>
                  <a:pt x="11741422" y="2035224"/>
                </a:lnTo>
                <a:lnTo>
                  <a:pt x="11741422" y="182216"/>
                </a:lnTo>
                <a:cubicBezTo>
                  <a:pt x="11693006" y="134534"/>
                  <a:pt x="11619648" y="79516"/>
                  <a:pt x="11514014" y="43570"/>
                </a:cubicBezTo>
                <a:cubicBezTo>
                  <a:pt x="11155296" y="-77469"/>
                  <a:pt x="10638126" y="97855"/>
                  <a:pt x="10369638" y="337734"/>
                </a:cubicBezTo>
                <a:cubicBezTo>
                  <a:pt x="10051267" y="622360"/>
                  <a:pt x="10239062" y="859305"/>
                  <a:pt x="10002851" y="957604"/>
                </a:cubicBezTo>
                <a:cubicBezTo>
                  <a:pt x="9664674" y="1098450"/>
                  <a:pt x="9266343" y="619426"/>
                  <a:pt x="8447674" y="600353"/>
                </a:cubicBezTo>
                <a:cubicBezTo>
                  <a:pt x="7960581" y="588616"/>
                  <a:pt x="7956913" y="754404"/>
                  <a:pt x="7141913" y="852703"/>
                </a:cubicBezTo>
                <a:cubicBezTo>
                  <a:pt x="6791998" y="894516"/>
                  <a:pt x="6290233" y="954669"/>
                  <a:pt x="5718779" y="852703"/>
                </a:cubicBezTo>
                <a:cubicBezTo>
                  <a:pt x="4955128" y="716258"/>
                  <a:pt x="4938990" y="445569"/>
                  <a:pt x="4442360" y="442635"/>
                </a:cubicBezTo>
                <a:cubicBezTo>
                  <a:pt x="3719790" y="438233"/>
                  <a:pt x="3524659" y="1008954"/>
                  <a:pt x="2843169" y="978877"/>
                </a:cubicBezTo>
                <a:cubicBezTo>
                  <a:pt x="2279050" y="953936"/>
                  <a:pt x="2200558" y="553404"/>
                  <a:pt x="1684122" y="568809"/>
                </a:cubicBezTo>
                <a:cubicBezTo>
                  <a:pt x="1026839" y="588616"/>
                  <a:pt x="485462" y="1257636"/>
                  <a:pt x="305003" y="1168139"/>
                </a:cubicBezTo>
                <a:cubicBezTo>
                  <a:pt x="241182" y="1136596"/>
                  <a:pt x="262455" y="1030228"/>
                  <a:pt x="172959" y="1010421"/>
                </a:cubicBezTo>
                <a:close/>
              </a:path>
            </a:pathLst>
          </a:custGeom>
          <a:solidFill>
            <a:schemeClr val="accent1"/>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2" name="任意多边形: 形状 10"/>
          <p:cNvSpPr/>
          <p:nvPr/>
        </p:nvSpPr>
        <p:spPr>
          <a:xfrm>
            <a:off x="-3175" y="5418138"/>
            <a:ext cx="4763" cy="11113"/>
          </a:xfrm>
          <a:custGeom>
            <a:avLst/>
            <a:gdLst/>
            <a:ahLst/>
            <a:cxnLst/>
            <a:rect l="l" t="t" r="r" b="b"/>
            <a:pathLst>
              <a:path w="7335" h="7335"/>
            </a:pathLst>
          </a:custGeom>
          <a:solidFill>
            <a:srgbClr val="FFFFFF"/>
          </a:solidFill>
          <a:ln w="7336" cap="flat">
            <a:solidFill>
              <a:srgbClr val="000000"/>
            </a:solid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pic>
        <p:nvPicPr>
          <p:cNvPr id="2058" name="图形 14"/>
          <p:cNvPicPr>
            <a:picLocks noChangeAspect="1"/>
          </p:cNvPicPr>
          <p:nvPr/>
        </p:nvPicPr>
        <p:blipFill>
          <a:blip r:embed="rId2"/>
          <a:srcRect r="11812" b="32228"/>
          <a:stretch>
            <a:fillRect/>
          </a:stretch>
        </p:blipFill>
        <p:spPr>
          <a:xfrm>
            <a:off x="150813" y="8220075"/>
            <a:ext cx="7418387" cy="2513013"/>
          </a:xfrm>
          <a:prstGeom prst="rect">
            <a:avLst/>
          </a:prstGeom>
          <a:noFill/>
          <a:ln w="9525">
            <a:noFill/>
          </a:ln>
        </p:spPr>
      </p:pic>
      <p:sp>
        <p:nvSpPr>
          <p:cNvPr id="9801" name="副标题 2"/>
          <p:cNvSpPr>
            <a:spLocks noGrp="1"/>
          </p:cNvSpPr>
          <p:nvPr>
            <p:ph type="subTitle" idx="1"/>
          </p:nvPr>
        </p:nvSpPr>
        <p:spPr>
          <a:xfrm>
            <a:off x="416374" y="4125909"/>
            <a:ext cx="6726930" cy="758125"/>
          </a:xfrm>
        </p:spPr>
        <p:txBody>
          <a:bodyPr anchor="ctr"/>
          <a:lstStyle>
            <a:lvl1pPr marL="0" indent="0" algn="ctr">
              <a:buNone/>
              <a:defRPr sz="795">
                <a:solidFill>
                  <a:schemeClr val="accent2"/>
                </a:solidFill>
              </a:defRPr>
            </a:lvl1pPr>
            <a:lvl2pPr marL="181610" indent="0" algn="ctr">
              <a:buNone/>
              <a:defRPr sz="795"/>
            </a:lvl2pPr>
            <a:lvl3pPr marL="363855" indent="0" algn="ctr">
              <a:buNone/>
              <a:defRPr sz="715"/>
            </a:lvl3pPr>
            <a:lvl4pPr marL="545465" indent="0" algn="ctr">
              <a:buNone/>
              <a:defRPr sz="635"/>
            </a:lvl4pPr>
            <a:lvl5pPr marL="727075" indent="0" algn="ctr">
              <a:buNone/>
              <a:defRPr sz="635"/>
            </a:lvl5pPr>
            <a:lvl6pPr marL="909320" indent="0" algn="ctr">
              <a:buNone/>
              <a:defRPr sz="635"/>
            </a:lvl6pPr>
            <a:lvl7pPr marL="1090930" indent="0" algn="ctr">
              <a:buNone/>
              <a:defRPr sz="635"/>
            </a:lvl7pPr>
            <a:lvl8pPr marL="1273175" indent="0" algn="ctr">
              <a:buNone/>
              <a:defRPr sz="635"/>
            </a:lvl8pPr>
            <a:lvl9pPr marL="1454785" indent="0" algn="ctr">
              <a:buNone/>
              <a:defRPr sz="635"/>
            </a:lvl9pPr>
          </a:lstStyle>
          <a:p>
            <a:r>
              <a:rPr lang="en-US" dirty="0"/>
              <a:t>Click to edit Master subtitle style</a:t>
            </a:r>
            <a:endParaRPr lang="en-US" dirty="0"/>
          </a:p>
        </p:txBody>
      </p:sp>
      <p:sp>
        <p:nvSpPr>
          <p:cNvPr id="9802" name="标题 1"/>
          <p:cNvSpPr>
            <a:spLocks noGrp="1"/>
          </p:cNvSpPr>
          <p:nvPr>
            <p:ph type="ctrTitle"/>
          </p:nvPr>
        </p:nvSpPr>
        <p:spPr>
          <a:xfrm>
            <a:off x="416374" y="2965755"/>
            <a:ext cx="6726930" cy="1144070"/>
          </a:xfrm>
        </p:spPr>
        <p:txBody>
          <a:bodyPr anchor="ctr"/>
          <a:lstStyle>
            <a:lvl1pPr algn="ctr">
              <a:defRPr sz="1590">
                <a:solidFill>
                  <a:schemeClr val="accent2"/>
                </a:solidFill>
              </a:defRPr>
            </a:lvl1pPr>
          </a:lstStyle>
          <a:p>
            <a:r>
              <a:rPr lang="en-US" dirty="0"/>
              <a:t>Click to edit Master title style</a:t>
            </a:r>
            <a:endParaRPr lang="zh-CN" altLang="en-US" dirty="0"/>
          </a:p>
        </p:txBody>
      </p:sp>
      <p:sp>
        <p:nvSpPr>
          <p:cNvPr id="12" name="文本占位符 13"/>
          <p:cNvSpPr>
            <a:spLocks noGrp="1"/>
          </p:cNvSpPr>
          <p:nvPr>
            <p:ph type="body" sz="quarter" idx="10" hasCustomPrompt="1"/>
          </p:nvPr>
        </p:nvSpPr>
        <p:spPr>
          <a:xfrm>
            <a:off x="2978916" y="5316426"/>
            <a:ext cx="1601844" cy="461895"/>
          </a:xfrm>
          <a:prstGeom prst="roundRect">
            <a:avLst>
              <a:gd name="adj" fmla="val 50000"/>
            </a:avLst>
          </a:prstGeom>
          <a:solidFill>
            <a:schemeClr val="accent5"/>
          </a:solidFill>
        </p:spPr>
        <p:txBody>
          <a:bodyPr anchor="ctr">
            <a:noAutofit/>
          </a:bodyPr>
          <a:lstStyle>
            <a:lvl1pPr marL="0" indent="0" algn="ctr">
              <a:buNone/>
              <a:defRPr sz="595" b="0">
                <a:solidFill>
                  <a:schemeClr val="bg1"/>
                </a:solidFill>
              </a:defRPr>
            </a:lvl1pPr>
            <a:lvl2pPr marL="181610" indent="0">
              <a:buNone/>
              <a:defRPr/>
            </a:lvl2pPr>
            <a:lvl3pPr marL="363855" indent="0">
              <a:buNone/>
              <a:defRPr/>
            </a:lvl3pPr>
            <a:lvl4pPr marL="545465" indent="0">
              <a:buNone/>
              <a:defRPr/>
            </a:lvl4pPr>
            <a:lvl5pPr marL="727075" indent="0">
              <a:buNone/>
              <a:defRPr/>
            </a:lvl5pPr>
          </a:lstStyle>
          <a:p>
            <a:pPr lvl="0"/>
            <a:r>
              <a:rPr lang="zh-CN" altLang="en-US"/>
              <a:t>编辑母版文本样式</a:t>
            </a:r>
            <a:endParaRPr lang="zh-CN" altLang="en-US"/>
          </a:p>
        </p:txBody>
      </p:sp>
      <p:sp>
        <p:nvSpPr>
          <p:cNvPr id="13" name="文本占位符 13"/>
          <p:cNvSpPr>
            <a:spLocks noGrp="1"/>
          </p:cNvSpPr>
          <p:nvPr>
            <p:ph type="body" sz="quarter" idx="11" hasCustomPrompt="1"/>
          </p:nvPr>
        </p:nvSpPr>
        <p:spPr>
          <a:xfrm>
            <a:off x="2978916" y="5909594"/>
            <a:ext cx="1601844" cy="461895"/>
          </a:xfrm>
        </p:spPr>
        <p:txBody>
          <a:bodyPr anchor="ctr">
            <a:noAutofit/>
          </a:bodyPr>
          <a:lstStyle>
            <a:lvl1pPr marL="0" indent="0" algn="ctr">
              <a:buNone/>
              <a:defRPr sz="595" b="0">
                <a:solidFill>
                  <a:schemeClr val="accent2"/>
                </a:solidFill>
              </a:defRPr>
            </a:lvl1pPr>
            <a:lvl2pPr marL="181610" indent="0">
              <a:buNone/>
              <a:defRPr/>
            </a:lvl2pPr>
            <a:lvl3pPr marL="363855" indent="0">
              <a:buNone/>
              <a:defRPr/>
            </a:lvl3pPr>
            <a:lvl4pPr marL="545465" indent="0">
              <a:buNone/>
              <a:defRPr/>
            </a:lvl4pPr>
            <a:lvl5pPr marL="727075" indent="0">
              <a:buNone/>
              <a:defRPr/>
            </a:lvl5pPr>
          </a:lstStyle>
          <a:p>
            <a:pPr lvl="0"/>
            <a:r>
              <a:rPr lang="zh-CN" altLang="en-US"/>
              <a:t>编辑母版文本样式</a:t>
            </a: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bg>
      <p:bgPr>
        <a:solidFill>
          <a:schemeClr val="bg1"/>
        </a:solidFill>
        <a:effectLst/>
      </p:bgPr>
    </p:bg>
    <p:spTree>
      <p:nvGrpSpPr>
        <p:cNvPr id="1" name=""/>
        <p:cNvGrpSpPr/>
        <p:nvPr/>
      </p:nvGrpSpPr>
      <p:grpSpPr>
        <a:xfrm>
          <a:off x="0" y="0"/>
          <a:ext cx="0" cy="0"/>
          <a:chOff x="0" y="0"/>
          <a:chExt cx="0" cy="0"/>
        </a:xfrm>
      </p:grpSpPr>
      <p:sp>
        <p:nvSpPr>
          <p:cNvPr id="5" name="任意多边形: 形状 17"/>
          <p:cNvSpPr/>
          <p:nvPr/>
        </p:nvSpPr>
        <p:spPr>
          <a:xfrm>
            <a:off x="2459038" y="5640388"/>
            <a:ext cx="1155700" cy="3362325"/>
          </a:xfrm>
          <a:custGeom>
            <a:avLst/>
            <a:gdLst>
              <a:gd name="connsiteX0" fmla="*/ 1401696 w 1643205"/>
              <a:gd name="connsiteY0" fmla="*/ 2153995 h 2156707"/>
              <a:gd name="connsiteX1" fmla="*/ 1258649 w 1643205"/>
              <a:gd name="connsiteY1" fmla="*/ 276778 h 2156707"/>
              <a:gd name="connsiteX2" fmla="*/ 532411 w 1643205"/>
              <a:gd name="connsiteY2" fmla="*/ 23695 h 2156707"/>
              <a:gd name="connsiteX3" fmla="*/ 4237 w 1643205"/>
              <a:gd name="connsiteY3" fmla="*/ 793948 h 2156707"/>
            </a:gdLst>
            <a:ahLst/>
            <a:cxnLst>
              <a:cxn ang="0">
                <a:pos x="connsiteX0" y="connsiteY0"/>
              </a:cxn>
              <a:cxn ang="0">
                <a:pos x="connsiteX1" y="connsiteY1"/>
              </a:cxn>
              <a:cxn ang="0">
                <a:pos x="connsiteX2" y="connsiteY2"/>
              </a:cxn>
              <a:cxn ang="0">
                <a:pos x="connsiteX3" y="connsiteY3"/>
              </a:cxn>
            </a:cxnLst>
            <a:rect l="l" t="t" r="r" b="b"/>
            <a:pathLst>
              <a:path w="1643205" h="2156707">
                <a:moveTo>
                  <a:pt x="1401696" y="2153995"/>
                </a:moveTo>
                <a:cubicBezTo>
                  <a:pt x="1782421" y="1427023"/>
                  <a:pt x="1694392" y="651635"/>
                  <a:pt x="1258649" y="276778"/>
                </a:cubicBezTo>
                <a:cubicBezTo>
                  <a:pt x="1202897" y="229096"/>
                  <a:pt x="888927" y="-74604"/>
                  <a:pt x="532411" y="23695"/>
                </a:cubicBezTo>
                <a:cubicBezTo>
                  <a:pt x="248517" y="102188"/>
                  <a:pt x="34314" y="408822"/>
                  <a:pt x="4237" y="793948"/>
                </a:cubicBezTo>
              </a:path>
            </a:pathLst>
          </a:custGeom>
          <a:solidFill>
            <a:schemeClr val="accent4"/>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6" name="任意多边形: 形状 18"/>
          <p:cNvSpPr/>
          <p:nvPr/>
        </p:nvSpPr>
        <p:spPr>
          <a:xfrm>
            <a:off x="3429000" y="6508750"/>
            <a:ext cx="1155700" cy="3019425"/>
          </a:xfrm>
          <a:custGeom>
            <a:avLst/>
            <a:gdLst>
              <a:gd name="connsiteX0" fmla="*/ 349929 w 1863277"/>
              <a:gd name="connsiteY0" fmla="*/ 1934344 h 1936635"/>
              <a:gd name="connsiteX1" fmla="*/ 250897 w 1863277"/>
              <a:gd name="connsiteY1" fmla="*/ 347623 h 1936635"/>
              <a:gd name="connsiteX2" fmla="*/ 867099 w 1863277"/>
              <a:gd name="connsiteY2" fmla="*/ 4310 h 1936635"/>
              <a:gd name="connsiteX3" fmla="*/ 1835417 w 1863277"/>
              <a:gd name="connsiteY3" fmla="*/ 959424 h 1936635"/>
              <a:gd name="connsiteX4" fmla="*/ 1582334 w 1863277"/>
              <a:gd name="connsiteY4" fmla="*/ 1934344 h 193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77" h="1936635">
                <a:moveTo>
                  <a:pt x="349929" y="1934344"/>
                </a:moveTo>
                <a:cubicBezTo>
                  <a:pt x="244295" y="1784695"/>
                  <a:pt x="-308820" y="969694"/>
                  <a:pt x="250897" y="347623"/>
                </a:cubicBezTo>
                <a:cubicBezTo>
                  <a:pt x="331590" y="258127"/>
                  <a:pt x="556064" y="8712"/>
                  <a:pt x="867099" y="4310"/>
                </a:cubicBezTo>
                <a:cubicBezTo>
                  <a:pt x="1334386" y="-3026"/>
                  <a:pt x="1738585" y="544221"/>
                  <a:pt x="1835417" y="959424"/>
                </a:cubicBezTo>
                <a:cubicBezTo>
                  <a:pt x="1939584" y="1406170"/>
                  <a:pt x="1706308" y="1770757"/>
                  <a:pt x="1582334" y="1934344"/>
                </a:cubicBezTo>
              </a:path>
            </a:pathLst>
          </a:custGeom>
          <a:solidFill>
            <a:schemeClr val="accent2"/>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7" name="任意多边形: 形状 21"/>
          <p:cNvSpPr/>
          <p:nvPr/>
        </p:nvSpPr>
        <p:spPr>
          <a:xfrm>
            <a:off x="6167438" y="4249738"/>
            <a:ext cx="1387475" cy="4918075"/>
          </a:xfrm>
          <a:custGeom>
            <a:avLst/>
            <a:gdLst>
              <a:gd name="connsiteX0" fmla="*/ 4237 w 2237400"/>
              <a:gd name="connsiteY0" fmla="*/ 1732188 h 3154368"/>
              <a:gd name="connsiteX1" fmla="*/ 533878 w 2237400"/>
              <a:gd name="connsiteY1" fmla="*/ 466773 h 3154368"/>
              <a:gd name="connsiteX2" fmla="*/ 1161084 w 2237400"/>
              <a:gd name="connsiteY2" fmla="*/ 4621 h 3154368"/>
              <a:gd name="connsiteX3" fmla="*/ 2101526 w 2237400"/>
              <a:gd name="connsiteY3" fmla="*/ 1754195 h 3154368"/>
              <a:gd name="connsiteX4" fmla="*/ 2090522 w 2237400"/>
              <a:gd name="connsiteY4" fmla="*/ 2986600 h 3154368"/>
              <a:gd name="connsiteX5" fmla="*/ 987960 w 2237400"/>
              <a:gd name="connsiteY5" fmla="*/ 3140650 h 3154368"/>
              <a:gd name="connsiteX6" fmla="*/ 145084 w 2237400"/>
              <a:gd name="connsiteY6" fmla="*/ 3052621 h 315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400" h="3154368">
                <a:moveTo>
                  <a:pt x="4237" y="1732188"/>
                </a:moveTo>
                <a:cubicBezTo>
                  <a:pt x="36515" y="1468101"/>
                  <a:pt x="138482" y="944329"/>
                  <a:pt x="533878" y="466773"/>
                </a:cubicBezTo>
                <a:cubicBezTo>
                  <a:pt x="737811" y="221025"/>
                  <a:pt x="925606" y="-6383"/>
                  <a:pt x="1161084" y="4621"/>
                </a:cubicBezTo>
                <a:cubicBezTo>
                  <a:pt x="1709063" y="30296"/>
                  <a:pt x="2004694" y="1328722"/>
                  <a:pt x="2101526" y="1754195"/>
                </a:cubicBezTo>
                <a:cubicBezTo>
                  <a:pt x="2226967" y="2305109"/>
                  <a:pt x="2326733" y="2743787"/>
                  <a:pt x="2090522" y="2986600"/>
                </a:cubicBezTo>
                <a:cubicBezTo>
                  <a:pt x="1909330" y="3172927"/>
                  <a:pt x="1602695" y="3161924"/>
                  <a:pt x="987960" y="3140650"/>
                </a:cubicBezTo>
                <a:cubicBezTo>
                  <a:pt x="632176" y="3128179"/>
                  <a:pt x="340215" y="3087099"/>
                  <a:pt x="145084" y="3052621"/>
                </a:cubicBezTo>
              </a:path>
            </a:pathLst>
          </a:custGeom>
          <a:solidFill>
            <a:srgbClr val="50896F"/>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形状 22"/>
          <p:cNvSpPr/>
          <p:nvPr/>
        </p:nvSpPr>
        <p:spPr>
          <a:xfrm>
            <a:off x="4337050" y="5368925"/>
            <a:ext cx="2033588" cy="3362325"/>
          </a:xfrm>
          <a:custGeom>
            <a:avLst/>
            <a:gdLst>
              <a:gd name="connsiteX0" fmla="*/ 12243 w 3279075"/>
              <a:gd name="connsiteY0" fmla="*/ 1731848 h 1731234"/>
              <a:gd name="connsiteX1" fmla="*/ 738481 w 3279075"/>
              <a:gd name="connsiteY1" fmla="*/ 213350 h 1731234"/>
              <a:gd name="connsiteX2" fmla="*/ 2334005 w 3279075"/>
              <a:gd name="connsiteY2" fmla="*/ 213350 h 1731234"/>
              <a:gd name="connsiteX3" fmla="*/ 3280315 w 3279075"/>
              <a:gd name="connsiteY3" fmla="*/ 1687834 h 1731234"/>
            </a:gdLst>
            <a:ahLst/>
            <a:cxnLst>
              <a:cxn ang="0">
                <a:pos x="connsiteX0" y="connsiteY0"/>
              </a:cxn>
              <a:cxn ang="0">
                <a:pos x="connsiteX1" y="connsiteY1"/>
              </a:cxn>
              <a:cxn ang="0">
                <a:pos x="connsiteX2" y="connsiteY2"/>
              </a:cxn>
              <a:cxn ang="0">
                <a:pos x="connsiteX3" y="connsiteY3"/>
              </a:cxn>
            </a:cxnLst>
            <a:rect l="l" t="t" r="r" b="b"/>
            <a:pathLst>
              <a:path w="3279075" h="1731234">
                <a:moveTo>
                  <a:pt x="12243" y="1731848"/>
                </a:moveTo>
                <a:cubicBezTo>
                  <a:pt x="-47910" y="1113446"/>
                  <a:pt x="234516" y="522185"/>
                  <a:pt x="738481" y="213350"/>
                </a:cubicBezTo>
                <a:cubicBezTo>
                  <a:pt x="1458117" y="-227528"/>
                  <a:pt x="2225435" y="156865"/>
                  <a:pt x="2334005" y="213350"/>
                </a:cubicBezTo>
                <a:cubicBezTo>
                  <a:pt x="3182016" y="656429"/>
                  <a:pt x="3275180" y="1621079"/>
                  <a:pt x="3280315" y="1687834"/>
                </a:cubicBezTo>
              </a:path>
            </a:pathLst>
          </a:custGeom>
          <a:solidFill>
            <a:schemeClr val="accent4"/>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9" name="任意多边形: 形状 23"/>
          <p:cNvSpPr/>
          <p:nvPr/>
        </p:nvSpPr>
        <p:spPr>
          <a:xfrm>
            <a:off x="-11112" y="5370513"/>
            <a:ext cx="1933575" cy="3900488"/>
          </a:xfrm>
          <a:custGeom>
            <a:avLst/>
            <a:gdLst>
              <a:gd name="connsiteX0" fmla="*/ 298359 w 3117689"/>
              <a:gd name="connsiteY0" fmla="*/ 842717 h 2501487"/>
              <a:gd name="connsiteX1" fmla="*/ 227936 w 3117689"/>
              <a:gd name="connsiteY1" fmla="*/ 2499861 h 2501487"/>
              <a:gd name="connsiteX2" fmla="*/ 2934091 w 3117689"/>
              <a:gd name="connsiteY2" fmla="*/ 2499861 h 2501487"/>
              <a:gd name="connsiteX3" fmla="*/ 2934091 w 3117689"/>
              <a:gd name="connsiteY3" fmla="*/ 985764 h 2501487"/>
              <a:gd name="connsiteX4" fmla="*/ 1756704 w 3117689"/>
              <a:gd name="connsiteY4" fmla="*/ 6442 h 2501487"/>
              <a:gd name="connsiteX5" fmla="*/ 298359 w 3117689"/>
              <a:gd name="connsiteY5" fmla="*/ 842717 h 250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7689" h="2501487">
                <a:moveTo>
                  <a:pt x="298359" y="842717"/>
                </a:moveTo>
                <a:cubicBezTo>
                  <a:pt x="-234949" y="1547681"/>
                  <a:pt x="93692" y="2255580"/>
                  <a:pt x="227936" y="2499861"/>
                </a:cubicBezTo>
                <a:lnTo>
                  <a:pt x="2934091" y="2499861"/>
                </a:lnTo>
                <a:cubicBezTo>
                  <a:pt x="3065400" y="2222569"/>
                  <a:pt x="3271535" y="1640112"/>
                  <a:pt x="2934091" y="985764"/>
                </a:cubicBezTo>
                <a:cubicBezTo>
                  <a:pt x="2808649" y="742950"/>
                  <a:pt x="2452133" y="50457"/>
                  <a:pt x="1756704" y="6442"/>
                </a:cubicBezTo>
                <a:cubicBezTo>
                  <a:pt x="984984" y="-42707"/>
                  <a:pt x="372450" y="745151"/>
                  <a:pt x="298359" y="842717"/>
                </a:cubicBezTo>
                <a:close/>
              </a:path>
            </a:pathLst>
          </a:custGeom>
          <a:solidFill>
            <a:srgbClr val="425B2C"/>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0" name="任意多边形: 形状 24"/>
          <p:cNvSpPr/>
          <p:nvPr/>
        </p:nvSpPr>
        <p:spPr>
          <a:xfrm>
            <a:off x="1625600" y="4824413"/>
            <a:ext cx="1285875" cy="4449763"/>
          </a:xfrm>
          <a:custGeom>
            <a:avLst/>
            <a:gdLst>
              <a:gd name="connsiteX0" fmla="*/ 350087 w 1863277"/>
              <a:gd name="connsiteY0" fmla="*/ 2849868 h 2853603"/>
              <a:gd name="connsiteX1" fmla="*/ 251055 w 1863277"/>
              <a:gd name="connsiteY1" fmla="*/ 510501 h 2853603"/>
              <a:gd name="connsiteX2" fmla="*/ 867257 w 1863277"/>
              <a:gd name="connsiteY2" fmla="*/ 4334 h 2853603"/>
              <a:gd name="connsiteX3" fmla="*/ 1835575 w 1863277"/>
              <a:gd name="connsiteY3" fmla="*/ 1412797 h 2853603"/>
              <a:gd name="connsiteX4" fmla="*/ 1582492 w 1863277"/>
              <a:gd name="connsiteY4" fmla="*/ 2849868 h 2853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77" h="2853603">
                <a:moveTo>
                  <a:pt x="350087" y="2849868"/>
                </a:moveTo>
                <a:cubicBezTo>
                  <a:pt x="243719" y="2629063"/>
                  <a:pt x="-308662" y="1426735"/>
                  <a:pt x="251055" y="510501"/>
                </a:cubicBezTo>
                <a:cubicBezTo>
                  <a:pt x="331748" y="378457"/>
                  <a:pt x="556222" y="10937"/>
                  <a:pt x="867257" y="4334"/>
                </a:cubicBezTo>
                <a:cubicBezTo>
                  <a:pt x="1334544" y="-5936"/>
                  <a:pt x="1738743" y="800262"/>
                  <a:pt x="1835575" y="1412797"/>
                </a:cubicBezTo>
                <a:cubicBezTo>
                  <a:pt x="1939742" y="2070813"/>
                  <a:pt x="1706466" y="2609256"/>
                  <a:pt x="1582492" y="2849868"/>
                </a:cubicBezTo>
              </a:path>
            </a:pathLst>
          </a:custGeom>
          <a:solidFill>
            <a:srgbClr val="50896F"/>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1" name="任意多边形: 形状 25"/>
          <p:cNvSpPr/>
          <p:nvPr/>
        </p:nvSpPr>
        <p:spPr>
          <a:xfrm>
            <a:off x="-6350" y="6997700"/>
            <a:ext cx="7562850" cy="3362325"/>
          </a:xfrm>
          <a:custGeom>
            <a:avLst/>
            <a:gdLst>
              <a:gd name="connsiteX0" fmla="*/ 172959 w 11744519"/>
              <a:gd name="connsiteY0" fmla="*/ 1010421 h 2039335"/>
              <a:gd name="connsiteX1" fmla="*/ 4237 w 11744519"/>
              <a:gd name="connsiteY1" fmla="*/ 1058103 h 2039335"/>
              <a:gd name="connsiteX2" fmla="*/ 4237 w 11744519"/>
              <a:gd name="connsiteY2" fmla="*/ 2035224 h 2039335"/>
              <a:gd name="connsiteX3" fmla="*/ 11741422 w 11744519"/>
              <a:gd name="connsiteY3" fmla="*/ 2035224 h 2039335"/>
              <a:gd name="connsiteX4" fmla="*/ 11741422 w 11744519"/>
              <a:gd name="connsiteY4" fmla="*/ 182216 h 2039335"/>
              <a:gd name="connsiteX5" fmla="*/ 11514014 w 11744519"/>
              <a:gd name="connsiteY5" fmla="*/ 43570 h 2039335"/>
              <a:gd name="connsiteX6" fmla="*/ 10369638 w 11744519"/>
              <a:gd name="connsiteY6" fmla="*/ 337734 h 2039335"/>
              <a:gd name="connsiteX7" fmla="*/ 10002851 w 11744519"/>
              <a:gd name="connsiteY7" fmla="*/ 957604 h 2039335"/>
              <a:gd name="connsiteX8" fmla="*/ 8447674 w 11744519"/>
              <a:gd name="connsiteY8" fmla="*/ 600353 h 2039335"/>
              <a:gd name="connsiteX9" fmla="*/ 7141913 w 11744519"/>
              <a:gd name="connsiteY9" fmla="*/ 852703 h 2039335"/>
              <a:gd name="connsiteX10" fmla="*/ 5718779 w 11744519"/>
              <a:gd name="connsiteY10" fmla="*/ 852703 h 2039335"/>
              <a:gd name="connsiteX11" fmla="*/ 4442360 w 11744519"/>
              <a:gd name="connsiteY11" fmla="*/ 442635 h 2039335"/>
              <a:gd name="connsiteX12" fmla="*/ 2843169 w 11744519"/>
              <a:gd name="connsiteY12" fmla="*/ 978877 h 2039335"/>
              <a:gd name="connsiteX13" fmla="*/ 1684122 w 11744519"/>
              <a:gd name="connsiteY13" fmla="*/ 568809 h 2039335"/>
              <a:gd name="connsiteX14" fmla="*/ 305003 w 11744519"/>
              <a:gd name="connsiteY14" fmla="*/ 1168139 h 2039335"/>
              <a:gd name="connsiteX15" fmla="*/ 172959 w 11744519"/>
              <a:gd name="connsiteY15" fmla="*/ 1010421 h 203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44519" h="2039335">
                <a:moveTo>
                  <a:pt x="172959" y="1010421"/>
                </a:moveTo>
                <a:cubicBezTo>
                  <a:pt x="118675" y="998684"/>
                  <a:pt x="57055" y="1025092"/>
                  <a:pt x="4237" y="1058103"/>
                </a:cubicBezTo>
                <a:lnTo>
                  <a:pt x="4237" y="2035224"/>
                </a:lnTo>
                <a:lnTo>
                  <a:pt x="11741422" y="2035224"/>
                </a:lnTo>
                <a:lnTo>
                  <a:pt x="11741422" y="182216"/>
                </a:lnTo>
                <a:cubicBezTo>
                  <a:pt x="11693006" y="134534"/>
                  <a:pt x="11619648" y="79516"/>
                  <a:pt x="11514014" y="43570"/>
                </a:cubicBezTo>
                <a:cubicBezTo>
                  <a:pt x="11155296" y="-77469"/>
                  <a:pt x="10638126" y="97855"/>
                  <a:pt x="10369638" y="337734"/>
                </a:cubicBezTo>
                <a:cubicBezTo>
                  <a:pt x="10051267" y="622360"/>
                  <a:pt x="10239062" y="859305"/>
                  <a:pt x="10002851" y="957604"/>
                </a:cubicBezTo>
                <a:cubicBezTo>
                  <a:pt x="9664674" y="1098450"/>
                  <a:pt x="9266343" y="619426"/>
                  <a:pt x="8447674" y="600353"/>
                </a:cubicBezTo>
                <a:cubicBezTo>
                  <a:pt x="7960581" y="588616"/>
                  <a:pt x="7956913" y="754404"/>
                  <a:pt x="7141913" y="852703"/>
                </a:cubicBezTo>
                <a:cubicBezTo>
                  <a:pt x="6791998" y="894516"/>
                  <a:pt x="6290233" y="954669"/>
                  <a:pt x="5718779" y="852703"/>
                </a:cubicBezTo>
                <a:cubicBezTo>
                  <a:pt x="4955128" y="716258"/>
                  <a:pt x="4938990" y="445569"/>
                  <a:pt x="4442360" y="442635"/>
                </a:cubicBezTo>
                <a:cubicBezTo>
                  <a:pt x="3719790" y="438233"/>
                  <a:pt x="3524659" y="1008954"/>
                  <a:pt x="2843169" y="978877"/>
                </a:cubicBezTo>
                <a:cubicBezTo>
                  <a:pt x="2279050" y="953936"/>
                  <a:pt x="2200558" y="553404"/>
                  <a:pt x="1684122" y="568809"/>
                </a:cubicBezTo>
                <a:cubicBezTo>
                  <a:pt x="1026839" y="588616"/>
                  <a:pt x="485462" y="1257636"/>
                  <a:pt x="305003" y="1168139"/>
                </a:cubicBezTo>
                <a:cubicBezTo>
                  <a:pt x="241182" y="1136596"/>
                  <a:pt x="262455" y="1030228"/>
                  <a:pt x="172959" y="1010421"/>
                </a:cubicBezTo>
                <a:close/>
              </a:path>
            </a:pathLst>
          </a:custGeom>
          <a:solidFill>
            <a:schemeClr val="accent1"/>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2" name="任意多边形: 形状 26"/>
          <p:cNvSpPr/>
          <p:nvPr/>
        </p:nvSpPr>
        <p:spPr>
          <a:xfrm>
            <a:off x="-11112" y="4249738"/>
            <a:ext cx="4763" cy="11113"/>
          </a:xfrm>
          <a:custGeom>
            <a:avLst/>
            <a:gdLst/>
            <a:ahLst/>
            <a:cxnLst/>
            <a:rect l="l" t="t" r="r" b="b"/>
            <a:pathLst>
              <a:path w="7335" h="7335"/>
            </a:pathLst>
          </a:custGeom>
          <a:solidFill>
            <a:srgbClr val="FFFFFF"/>
          </a:solidFill>
          <a:ln w="7336" cap="flat">
            <a:solidFill>
              <a:srgbClr val="000000"/>
            </a:solid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pic>
        <p:nvPicPr>
          <p:cNvPr id="13" name="图形 14"/>
          <p:cNvPicPr>
            <a:picLocks noChangeAspect="1"/>
          </p:cNvPicPr>
          <p:nvPr/>
        </p:nvPicPr>
        <p:blipFill rotWithShape="1">
          <a:blip r:embed="rId2"/>
          <a:srcRect l="2989" r="11812" b="32228"/>
          <a:stretch>
            <a:fillRect/>
          </a:stretch>
        </p:blipFill>
        <p:spPr>
          <a:xfrm>
            <a:off x="-173991" y="7385271"/>
            <a:ext cx="7577351" cy="3306542"/>
          </a:xfrm>
          <a:custGeom>
            <a:avLst/>
            <a:gdLst>
              <a:gd name="connsiteX0" fmla="*/ 0 w 12220508"/>
              <a:gd name="connsiteY0" fmla="*/ 0 h 2120900"/>
              <a:gd name="connsiteX1" fmla="*/ 12220508 w 12220508"/>
              <a:gd name="connsiteY1" fmla="*/ 0 h 2120900"/>
              <a:gd name="connsiteX2" fmla="*/ 12220508 w 12220508"/>
              <a:gd name="connsiteY2" fmla="*/ 2120900 h 2120900"/>
              <a:gd name="connsiteX3" fmla="*/ 0 w 12220508"/>
              <a:gd name="connsiteY3" fmla="*/ 2120900 h 2120900"/>
            </a:gdLst>
            <a:ahLst/>
            <a:cxnLst>
              <a:cxn ang="0">
                <a:pos x="connsiteX0" y="connsiteY0"/>
              </a:cxn>
              <a:cxn ang="0">
                <a:pos x="connsiteX1" y="connsiteY1"/>
              </a:cxn>
              <a:cxn ang="0">
                <a:pos x="connsiteX2" y="connsiteY2"/>
              </a:cxn>
              <a:cxn ang="0">
                <a:pos x="connsiteX3" y="connsiteY3"/>
              </a:cxn>
            </a:cxnLst>
            <a:rect l="l" t="t" r="r" b="b"/>
            <a:pathLst>
              <a:path w="12220508" h="2120900">
                <a:moveTo>
                  <a:pt x="0" y="0"/>
                </a:moveTo>
                <a:lnTo>
                  <a:pt x="12220508" y="0"/>
                </a:lnTo>
                <a:lnTo>
                  <a:pt x="12220508" y="2120900"/>
                </a:lnTo>
                <a:lnTo>
                  <a:pt x="0" y="2120900"/>
                </a:lnTo>
                <a:close/>
              </a:path>
            </a:pathLst>
          </a:custGeom>
        </p:spPr>
      </p:pic>
      <p:sp>
        <p:nvSpPr>
          <p:cNvPr id="14" name="任意多边形: 形状 28"/>
          <p:cNvSpPr/>
          <p:nvPr/>
        </p:nvSpPr>
        <p:spPr>
          <a:xfrm>
            <a:off x="-11112" y="-7937"/>
            <a:ext cx="7559675" cy="10699750"/>
          </a:xfrm>
          <a:custGeom>
            <a:avLst/>
            <a:gdLst>
              <a:gd name="connsiteX0" fmla="*/ 6096000 w 12192000"/>
              <a:gd name="connsiteY0" fmla="*/ 0 h 6821334"/>
              <a:gd name="connsiteX1" fmla="*/ 12192000 w 12192000"/>
              <a:gd name="connsiteY1" fmla="*/ 0 h 6821334"/>
              <a:gd name="connsiteX2" fmla="*/ 12192000 w 12192000"/>
              <a:gd name="connsiteY2" fmla="*/ 6821334 h 6821334"/>
              <a:gd name="connsiteX3" fmla="*/ 6480018 w 12192000"/>
              <a:gd name="connsiteY3" fmla="*/ 6821334 h 6821334"/>
              <a:gd name="connsiteX4" fmla="*/ 6617087 w 12192000"/>
              <a:gd name="connsiteY4" fmla="*/ 6803917 h 6821334"/>
              <a:gd name="connsiteX5" fmla="*/ 9517671 w 12192000"/>
              <a:gd name="connsiteY5" fmla="*/ 3421671 h 6821334"/>
              <a:gd name="connsiteX6" fmla="*/ 6096000 w 12192000"/>
              <a:gd name="connsiteY6" fmla="*/ 0 h 6821334"/>
              <a:gd name="connsiteX7" fmla="*/ 0 w 12192000"/>
              <a:gd name="connsiteY7" fmla="*/ 0 h 6821334"/>
              <a:gd name="connsiteX8" fmla="*/ 6096000 w 12192000"/>
              <a:gd name="connsiteY8" fmla="*/ 0 h 6821334"/>
              <a:gd name="connsiteX9" fmla="*/ 2674329 w 12192000"/>
              <a:gd name="connsiteY9" fmla="*/ 3421671 h 6821334"/>
              <a:gd name="connsiteX10" fmla="*/ 5574913 w 12192000"/>
              <a:gd name="connsiteY10" fmla="*/ 6803917 h 6821334"/>
              <a:gd name="connsiteX11" fmla="*/ 5711982 w 12192000"/>
              <a:gd name="connsiteY11" fmla="*/ 6821334 h 6821334"/>
              <a:gd name="connsiteX12" fmla="*/ 0 w 12192000"/>
              <a:gd name="connsiteY12" fmla="*/ 6821334 h 68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21334">
                <a:moveTo>
                  <a:pt x="6096000" y="0"/>
                </a:moveTo>
                <a:lnTo>
                  <a:pt x="12192000" y="0"/>
                </a:lnTo>
                <a:lnTo>
                  <a:pt x="12192000" y="6821334"/>
                </a:lnTo>
                <a:lnTo>
                  <a:pt x="6480018" y="6821334"/>
                </a:lnTo>
                <a:lnTo>
                  <a:pt x="6617087" y="6803917"/>
                </a:lnTo>
                <a:cubicBezTo>
                  <a:pt x="8259511" y="6552960"/>
                  <a:pt x="9517671" y="5134245"/>
                  <a:pt x="9517671" y="3421671"/>
                </a:cubicBezTo>
                <a:cubicBezTo>
                  <a:pt x="9517671" y="1531934"/>
                  <a:pt x="7985737" y="0"/>
                  <a:pt x="6096000" y="0"/>
                </a:cubicBezTo>
                <a:close/>
                <a:moveTo>
                  <a:pt x="0" y="0"/>
                </a:moveTo>
                <a:lnTo>
                  <a:pt x="6096000" y="0"/>
                </a:lnTo>
                <a:cubicBezTo>
                  <a:pt x="4206263" y="0"/>
                  <a:pt x="2674329" y="1531934"/>
                  <a:pt x="2674329" y="3421671"/>
                </a:cubicBezTo>
                <a:cubicBezTo>
                  <a:pt x="2674329" y="5134245"/>
                  <a:pt x="3932490" y="6552960"/>
                  <a:pt x="5574913" y="6803917"/>
                </a:cubicBezTo>
                <a:lnTo>
                  <a:pt x="5711982" y="6821334"/>
                </a:lnTo>
                <a:lnTo>
                  <a:pt x="0" y="6821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lt1"/>
              </a:solidFill>
              <a:effectLst/>
              <a:uLnTx/>
              <a:uFillTx/>
              <a:latin typeface="+mn-lt"/>
              <a:ea typeface="+mn-ea"/>
              <a:cs typeface="+mn-cs"/>
            </a:endParaRPr>
          </a:p>
        </p:txBody>
      </p:sp>
      <p:sp>
        <p:nvSpPr>
          <p:cNvPr id="20" name="标题 1"/>
          <p:cNvSpPr>
            <a:spLocks noGrp="1"/>
          </p:cNvSpPr>
          <p:nvPr>
            <p:ph type="title"/>
          </p:nvPr>
        </p:nvSpPr>
        <p:spPr>
          <a:xfrm>
            <a:off x="2099749" y="2853622"/>
            <a:ext cx="3360177" cy="1395875"/>
          </a:xfrm>
        </p:spPr>
        <p:txBody>
          <a:bodyPr/>
          <a:lstStyle>
            <a:lvl1pPr algn="ctr">
              <a:defRPr sz="955" b="1">
                <a:solidFill>
                  <a:schemeClr val="accent2">
                    <a:lumMod val="75000"/>
                  </a:schemeClr>
                </a:solidFill>
              </a:defRPr>
            </a:lvl1pPr>
          </a:lstStyle>
          <a:p>
            <a:r>
              <a:rPr lang="en-US" dirty="0"/>
              <a:t>Click to edit Master title style</a:t>
            </a:r>
            <a:endParaRPr lang="zh-CN" altLang="en-US" dirty="0"/>
          </a:p>
        </p:txBody>
      </p:sp>
      <p:sp>
        <p:nvSpPr>
          <p:cNvPr id="21" name="文本占位符 2"/>
          <p:cNvSpPr>
            <a:spLocks noGrp="1"/>
          </p:cNvSpPr>
          <p:nvPr>
            <p:ph type="body" idx="1"/>
          </p:nvPr>
        </p:nvSpPr>
        <p:spPr>
          <a:xfrm>
            <a:off x="2099749" y="4308896"/>
            <a:ext cx="3360177" cy="1583385"/>
          </a:xfrm>
        </p:spPr>
        <p:txBody>
          <a:bodyPr/>
          <a:lstStyle>
            <a:lvl1pPr marL="0" indent="0" algn="ctr">
              <a:lnSpc>
                <a:spcPct val="100000"/>
              </a:lnSpc>
              <a:buNone/>
              <a:defRPr sz="440">
                <a:solidFill>
                  <a:schemeClr val="accent2">
                    <a:lumMod val="75000"/>
                  </a:schemeClr>
                </a:solidFill>
              </a:defRPr>
            </a:lvl1pPr>
            <a:lvl2pPr marL="181610" indent="0">
              <a:buNone/>
              <a:defRPr sz="795">
                <a:solidFill>
                  <a:schemeClr val="tx1">
                    <a:tint val="75000"/>
                  </a:schemeClr>
                </a:solidFill>
              </a:defRPr>
            </a:lvl2pPr>
            <a:lvl3pPr marL="363855" indent="0">
              <a:buNone/>
              <a:defRPr sz="715">
                <a:solidFill>
                  <a:schemeClr val="tx1">
                    <a:tint val="75000"/>
                  </a:schemeClr>
                </a:solidFill>
              </a:defRPr>
            </a:lvl3pPr>
            <a:lvl4pPr marL="545465" indent="0">
              <a:buNone/>
              <a:defRPr sz="635">
                <a:solidFill>
                  <a:schemeClr val="tx1">
                    <a:tint val="75000"/>
                  </a:schemeClr>
                </a:solidFill>
              </a:defRPr>
            </a:lvl4pPr>
            <a:lvl5pPr marL="727075" indent="0">
              <a:buNone/>
              <a:defRPr sz="635">
                <a:solidFill>
                  <a:schemeClr val="tx1">
                    <a:tint val="75000"/>
                  </a:schemeClr>
                </a:solidFill>
              </a:defRPr>
            </a:lvl5pPr>
            <a:lvl6pPr marL="909320" indent="0">
              <a:buNone/>
              <a:defRPr sz="635">
                <a:solidFill>
                  <a:schemeClr val="tx1">
                    <a:tint val="75000"/>
                  </a:schemeClr>
                </a:solidFill>
              </a:defRPr>
            </a:lvl6pPr>
            <a:lvl7pPr marL="1090930" indent="0">
              <a:buNone/>
              <a:defRPr sz="635">
                <a:solidFill>
                  <a:schemeClr val="tx1">
                    <a:tint val="75000"/>
                  </a:schemeClr>
                </a:solidFill>
              </a:defRPr>
            </a:lvl7pPr>
            <a:lvl8pPr marL="1273175" indent="0">
              <a:buNone/>
              <a:defRPr sz="635">
                <a:solidFill>
                  <a:schemeClr val="tx1">
                    <a:tint val="75000"/>
                  </a:schemeClr>
                </a:solidFill>
              </a:defRPr>
            </a:lvl8pPr>
            <a:lvl9pPr marL="1454785" indent="0">
              <a:buNone/>
              <a:defRPr sz="635">
                <a:solidFill>
                  <a:schemeClr val="tx1">
                    <a:tint val="75000"/>
                  </a:schemeClr>
                </a:solidFill>
              </a:defRPr>
            </a:lvl9pPr>
          </a:lstStyle>
          <a:p>
            <a:pPr lvl="0"/>
            <a:r>
              <a:rPr lang="en-US" dirty="0"/>
              <a:t>Edit Master text styles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2068513" y="354013"/>
            <a:ext cx="3870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ea typeface="微软雅黑" panose="020B0503020204020204" pitchFamily="34" charset="-122"/>
              </a:defRPr>
            </a:lvl1pPr>
            <a:lvl2pPr marL="742950" indent="-285750">
              <a:defRPr sz="1700">
                <a:solidFill>
                  <a:schemeClr val="tx1"/>
                </a:solidFill>
                <a:latin typeface="Arial" panose="020B0604020202020204" pitchFamily="34" charset="0"/>
                <a:ea typeface="微软雅黑" panose="020B0503020204020204" pitchFamily="34" charset="-122"/>
              </a:defRPr>
            </a:lvl2pPr>
            <a:lvl3pPr marL="1143000" indent="-228600">
              <a:defRPr sz="1700">
                <a:solidFill>
                  <a:schemeClr val="tx1"/>
                </a:solidFill>
                <a:latin typeface="Arial" panose="020B0604020202020204" pitchFamily="34" charset="0"/>
                <a:ea typeface="微软雅黑" panose="020B0503020204020204" pitchFamily="34" charset="-122"/>
              </a:defRPr>
            </a:lvl3pPr>
            <a:lvl4pPr marL="1600200" indent="-228600">
              <a:defRPr sz="1700">
                <a:solidFill>
                  <a:schemeClr val="tx1"/>
                </a:solidFill>
                <a:latin typeface="Arial" panose="020B0604020202020204" pitchFamily="34" charset="0"/>
                <a:ea typeface="微软雅黑" panose="020B0503020204020204" pitchFamily="34" charset="-122"/>
              </a:defRPr>
            </a:lvl4pPr>
            <a:lvl5pPr marL="2057400" indent="-228600">
              <a:defRPr sz="1700">
                <a:solidFill>
                  <a:schemeClr val="tx1"/>
                </a:solidFill>
                <a:latin typeface="Arial" panose="020B0604020202020204" pitchFamily="34" charset="0"/>
                <a:ea typeface="微软雅黑" panose="020B0503020204020204" pitchFamily="34" charset="-122"/>
              </a:defRPr>
            </a:lvl5pPr>
            <a:lvl6pPr marL="25146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6pPr>
            <a:lvl7pPr marL="29718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7pPr>
            <a:lvl8pPr marL="34290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8pPr>
            <a:lvl9pPr marL="38862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9pPr>
          </a:lstStyle>
          <a:p>
            <a:pPr marL="0" marR="0" lvl="0" indent="0" algn="r" defTabSz="87503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新晃侗族</a:t>
            </a:r>
            <a:r>
              <a:rPr kumimoji="0" lang="zh-CN" altLang="en-US" sz="1200" b="0" i="0" u="none" strike="noStrike" kern="1200" cap="none" spc="0" normalizeH="0" baseline="0" noProof="0" dirty="0" smtClean="0">
                <a:ln>
                  <a:noFill/>
                </a:ln>
                <a:solidFill>
                  <a:srgbClr val="787878"/>
                </a:solidFill>
                <a:effectLst/>
                <a:uLnTx/>
                <a:uFillTx/>
                <a:latin typeface="微软雅黑" panose="020B0503020204020204" pitchFamily="34" charset="-122"/>
                <a:ea typeface="微软雅黑" panose="020B0503020204020204" pitchFamily="34" charset="-122"/>
                <a:cs typeface="+mn-cs"/>
              </a:rPr>
              <a:t>自治县晃州镇国土</a:t>
            </a:r>
            <a:r>
              <a:rPr kumimoji="0" lang="zh-CN" altLang="en-US"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空间规划</a:t>
            </a:r>
            <a:r>
              <a:rPr kumimoji="0" lang="zh-CN" altLang="zh-CN"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2021-2035</a:t>
            </a:r>
            <a:r>
              <a:rPr kumimoji="0" lang="zh-CN" altLang="en-US"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年</a:t>
            </a:r>
            <a:r>
              <a:rPr kumimoji="0" lang="zh-CN" altLang="zh-CN"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rgbClr val="787878"/>
              </a:solidFill>
              <a:effectLst/>
              <a:uLnTx/>
              <a:uFillTx/>
              <a:latin typeface="Arial" panose="020B0604020202020204" pitchFamily="34" charset="0"/>
              <a:ea typeface="微软雅黑" panose="020B0503020204020204" pitchFamily="34" charset="-122"/>
              <a:cs typeface="+mn-cs"/>
            </a:endParaRPr>
          </a:p>
        </p:txBody>
      </p:sp>
      <p:cxnSp>
        <p:nvCxnSpPr>
          <p:cNvPr id="2" name="直接连接符 5"/>
          <p:cNvCxnSpPr/>
          <p:nvPr/>
        </p:nvCxnSpPr>
        <p:spPr>
          <a:xfrm>
            <a:off x="414338" y="630238"/>
            <a:ext cx="67294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title"/>
          </p:nvPr>
        </p:nvSpPr>
        <p:spPr>
          <a:xfrm>
            <a:off x="-2405652" y="0"/>
            <a:ext cx="6727825" cy="1603375"/>
          </a:xfrm>
        </p:spPr>
        <p:txBody>
          <a:bodyPr/>
          <a:lstStyle>
            <a:lvl1pPr>
              <a:defRPr/>
            </a:lvl1pPr>
          </a:lstStyle>
          <a:p>
            <a:r>
              <a:rPr lang="zh-CN" altLang="en-US" dirty="0"/>
              <a:t>单击此处编辑母版标题样式</a:t>
            </a:r>
            <a:endParaRPr lang="zh-CN" altLang="en-US" dirty="0"/>
          </a:p>
        </p:txBody>
      </p:sp>
      <p:sp>
        <p:nvSpPr>
          <p:cNvPr id="8" name="内容占位符 7"/>
          <p:cNvSpPr>
            <a:spLocks noGrp="1"/>
          </p:cNvSpPr>
          <p:nvPr>
            <p:ph sz="quarter" idx="13" hasCustomPrompt="1"/>
          </p:nvPr>
        </p:nvSpPr>
        <p:spPr>
          <a:xfrm>
            <a:off x="415389" y="1762168"/>
            <a:ext cx="6727914" cy="7806014"/>
          </a:xfrm>
        </p:spPr>
        <p:txBody>
          <a:bodyPr/>
          <a:lstStyle>
            <a:lvl1pPr>
              <a:defRPr/>
            </a:lvl1pPr>
            <a:lvl2pPr>
              <a:defRPr/>
            </a:lvl2pPr>
            <a:lvl3pPr>
              <a:defRPr/>
            </a:lvl3pPr>
            <a:lvl4pPr>
              <a:defRPr/>
            </a:lvl4pPr>
            <a:lvl5pPr>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7" name="日期占位符 2"/>
          <p:cNvSpPr>
            <a:spLocks noGrp="1"/>
          </p:cNvSpPr>
          <p:nvPr>
            <p:ph type="dt" sz="half" idx="2"/>
          </p:nvPr>
        </p:nvSpPr>
        <p:spPr>
          <a:xfrm>
            <a:off x="3349625" y="10093325"/>
            <a:ext cx="860425" cy="322263"/>
          </a:xfrm>
          <a:prstGeom prst="rect">
            <a:avLst/>
          </a:prstGeom>
        </p:spPr>
        <p:txBody>
          <a:bodyPr/>
          <a:lstStyle>
            <a:lvl1pPr defTabSz="876300" eaLnBrk="1" fontAlgn="auto" hangingPunct="1">
              <a:spcBef>
                <a:spcPts val="0"/>
              </a:spcBef>
              <a:spcAft>
                <a:spcPts val="0"/>
              </a:spcAft>
              <a:defRPr sz="1725">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fld id="{E90F911F-E86B-4B6D-AE6E-FF30ADD737D3}" type="datetime1">
              <a:rPr kumimoji="0" lang="zh-CN" altLang="en-US" sz="1725" b="0" i="0" u="none" strike="noStrike" kern="1200" cap="none" spc="0" normalizeH="0" baseline="0" noProof="0">
                <a:ln>
                  <a:noFill/>
                </a:ln>
                <a:solidFill>
                  <a:schemeClr val="tx1"/>
                </a:solidFill>
                <a:effectLst/>
                <a:uLnTx/>
                <a:uFillTx/>
                <a:latin typeface="+mn-lt"/>
                <a:ea typeface="+mn-ea"/>
                <a:cs typeface="+mn-cs"/>
              </a:rPr>
            </a:fld>
            <a:endParaRPr kumimoji="0" lang="zh-CN" altLang="en-US" sz="1725"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3"/>
          <p:cNvSpPr>
            <a:spLocks noGrp="1"/>
          </p:cNvSpPr>
          <p:nvPr>
            <p:ph type="ftr" sz="quarter" idx="3"/>
          </p:nvPr>
        </p:nvSpPr>
        <p:spPr>
          <a:xfrm>
            <a:off x="415925" y="10020300"/>
            <a:ext cx="2566988" cy="320675"/>
          </a:xfrm>
          <a:prstGeom prst="rect">
            <a:avLst/>
          </a:prstGeom>
        </p:spPr>
        <p:txBody>
          <a:bodyPr/>
          <a:lstStyle>
            <a:lvl1pPr defTabSz="876300" eaLnBrk="1" fontAlgn="auto" hangingPunct="1">
              <a:spcBef>
                <a:spcPts val="0"/>
              </a:spcBef>
              <a:spcAft>
                <a:spcPts val="0"/>
              </a:spcAft>
              <a:defRPr sz="1725">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r>
              <a:rPr kumimoji="0" lang="en-US" altLang="zh-CN" sz="1725" b="0" i="0" u="none" strike="noStrike" kern="1200" cap="none" spc="0" normalizeH="0" baseline="0" noProof="0">
                <a:ln>
                  <a:noFill/>
                </a:ln>
                <a:solidFill>
                  <a:schemeClr val="tx1"/>
                </a:solidFill>
                <a:effectLst/>
                <a:uLnTx/>
                <a:uFillTx/>
                <a:latin typeface="+mn-lt"/>
                <a:ea typeface="+mn-ea"/>
                <a:cs typeface="+mn-cs"/>
              </a:rPr>
              <a:t>www.islide.cc</a:t>
            </a:r>
            <a:endParaRPr kumimoji="0" lang="zh-CN" altLang="en-US" sz="1725" b="0" i="0" u="none" strike="noStrike" kern="1200" cap="none" spc="0" normalizeH="0" baseline="0" noProof="0" dirty="0">
              <a:ln>
                <a:noFill/>
              </a:ln>
              <a:solidFill>
                <a:schemeClr val="tx1"/>
              </a:solidFill>
              <a:effectLst/>
              <a:uLnTx/>
              <a:uFillTx/>
              <a:latin typeface="+mn-lt"/>
              <a:ea typeface="+mn-ea"/>
              <a:cs typeface="+mn-cs"/>
            </a:endParaRPr>
          </a:p>
        </p:txBody>
      </p:sp>
      <p:sp>
        <p:nvSpPr>
          <p:cNvPr id="9" name="灯片编号占位符 4"/>
          <p:cNvSpPr>
            <a:spLocks noGrp="1"/>
          </p:cNvSpPr>
          <p:nvPr>
            <p:ph type="sldNum" sz="quarter" idx="4"/>
          </p:nvPr>
        </p:nvSpPr>
        <p:spPr>
          <a:xfrm>
            <a:off x="5754688" y="10340975"/>
            <a:ext cx="1804988" cy="322263"/>
          </a:xfrm>
          <a:prstGeom prst="rect">
            <a:avLst/>
          </a:prstGeom>
        </p:spPr>
        <p:txBody>
          <a:bodyPr/>
          <a:lstStyle>
            <a:lvl1pPr defTabSz="876300" eaLnBrk="1" fontAlgn="auto" hangingPunct="1">
              <a:spcBef>
                <a:spcPts val="0"/>
              </a:spcBef>
              <a:spcAft>
                <a:spcPts val="0"/>
              </a:spcAft>
              <a:defRPr sz="1725">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fld id="{016059AD-650B-4363-B95A-B382B3256A26}" type="slidenum">
              <a:rPr kumimoji="0" lang="zh-CN" altLang="en-US" sz="1725" b="0" i="0" u="none" strike="noStrike" kern="1200" cap="none" spc="0" normalizeH="0" baseline="0" noProof="0">
                <a:ln>
                  <a:noFill/>
                </a:ln>
                <a:solidFill>
                  <a:schemeClr val="tx1"/>
                </a:solidFill>
                <a:effectLst/>
                <a:uLnTx/>
                <a:uFillTx/>
                <a:latin typeface="+mn-lt"/>
                <a:ea typeface="+mn-ea"/>
                <a:cs typeface="+mn-cs"/>
              </a:rPr>
            </a:fld>
            <a:endParaRPr kumimoji="0" lang="zh-CN" altLang="en-US" sz="1725"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5" name="Date Placeholder 2"/>
          <p:cNvSpPr>
            <a:spLocks noGrp="1"/>
          </p:cNvSpPr>
          <p:nvPr>
            <p:ph type="dt" sz="half" idx="2"/>
          </p:nvPr>
        </p:nvSpPr>
        <p:spPr>
          <a:xfrm>
            <a:off x="3349625" y="10093325"/>
            <a:ext cx="860425" cy="322263"/>
          </a:xfrm>
          <a:prstGeom prst="rect">
            <a:avLst/>
          </a:prstGeom>
        </p:spPr>
        <p:txBody>
          <a:bodyPr/>
          <a:lstStyle>
            <a:lvl1pPr defTabSz="876300" eaLnBrk="1" fontAlgn="auto" hangingPunct="1">
              <a:spcBef>
                <a:spcPts val="0"/>
              </a:spcBef>
              <a:spcAft>
                <a:spcPts val="0"/>
              </a:spcAft>
              <a:defRPr sz="1725">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fld id="{0170176D-75F2-486E-B129-950666C19FC4}" type="datetime1">
              <a:rPr kumimoji="0" lang="zh-CN" altLang="en-US" sz="1725" b="0" i="0" u="none" strike="noStrike" kern="1200" cap="none" spc="0" normalizeH="0" baseline="0" noProof="0">
                <a:ln>
                  <a:noFill/>
                </a:ln>
                <a:solidFill>
                  <a:schemeClr val="tx1"/>
                </a:solidFill>
                <a:effectLst/>
                <a:uLnTx/>
                <a:uFillTx/>
                <a:latin typeface="+mn-lt"/>
                <a:ea typeface="+mn-ea"/>
                <a:cs typeface="+mn-cs"/>
              </a:rPr>
            </a:fld>
            <a:endParaRPr kumimoji="0" lang="zh-CN" altLang="en-US" sz="1725"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3"/>
          <p:cNvSpPr>
            <a:spLocks noGrp="1"/>
          </p:cNvSpPr>
          <p:nvPr>
            <p:ph type="ftr" sz="quarter" idx="3"/>
          </p:nvPr>
        </p:nvSpPr>
        <p:spPr>
          <a:xfrm>
            <a:off x="415925" y="10020300"/>
            <a:ext cx="2566988" cy="320675"/>
          </a:xfrm>
          <a:prstGeom prst="rect">
            <a:avLst/>
          </a:prstGeom>
        </p:spPr>
        <p:txBody>
          <a:bodyPr/>
          <a:lstStyle>
            <a:lvl1pPr defTabSz="876300" eaLnBrk="1" fontAlgn="auto" hangingPunct="1">
              <a:spcBef>
                <a:spcPts val="0"/>
              </a:spcBef>
              <a:spcAft>
                <a:spcPts val="0"/>
              </a:spcAft>
              <a:defRPr sz="1725">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r>
              <a:rPr kumimoji="0" lang="en-US" altLang="zh-CN" sz="1725" b="0" i="0" u="none" strike="noStrike" kern="1200" cap="none" spc="0" normalizeH="0" baseline="0" noProof="0">
                <a:ln>
                  <a:noFill/>
                </a:ln>
                <a:solidFill>
                  <a:schemeClr val="tx1"/>
                </a:solidFill>
                <a:effectLst/>
                <a:uLnTx/>
                <a:uFillTx/>
                <a:latin typeface="+mn-lt"/>
                <a:ea typeface="+mn-ea"/>
                <a:cs typeface="+mn-cs"/>
              </a:rPr>
              <a:t>www.islide.cc</a:t>
            </a:r>
            <a:endParaRPr kumimoji="0" lang="zh-CN" altLang="en-US" sz="1725"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4"/>
          <p:cNvSpPr>
            <a:spLocks noGrp="1"/>
          </p:cNvSpPr>
          <p:nvPr>
            <p:ph type="sldNum" sz="quarter" idx="4"/>
          </p:nvPr>
        </p:nvSpPr>
        <p:spPr>
          <a:xfrm>
            <a:off x="5754688" y="10340975"/>
            <a:ext cx="1804988" cy="322263"/>
          </a:xfrm>
          <a:prstGeom prst="rect">
            <a:avLst/>
          </a:prstGeom>
        </p:spPr>
        <p:txBody>
          <a:bodyPr/>
          <a:lstStyle>
            <a:lvl1pPr defTabSz="876300" eaLnBrk="1" fontAlgn="auto" hangingPunct="1">
              <a:spcBef>
                <a:spcPts val="0"/>
              </a:spcBef>
              <a:spcAft>
                <a:spcPts val="0"/>
              </a:spcAft>
              <a:defRPr sz="1725">
                <a:latin typeface="+mn-lt"/>
                <a:ea typeface="+mn-ea"/>
              </a:defRPr>
            </a:lvl1pPr>
          </a:lstStyle>
          <a:p>
            <a:pPr marL="0" marR="0" lvl="0" indent="0" algn="l" defTabSz="876300" rtl="0" eaLnBrk="1" fontAlgn="auto" latinLnBrk="0" hangingPunct="1">
              <a:lnSpc>
                <a:spcPct val="100000"/>
              </a:lnSpc>
              <a:spcBef>
                <a:spcPts val="0"/>
              </a:spcBef>
              <a:spcAft>
                <a:spcPts val="0"/>
              </a:spcAft>
              <a:buClrTx/>
              <a:buSzTx/>
              <a:buFontTx/>
              <a:buNone/>
              <a:defRPr/>
            </a:pPr>
            <a:fld id="{D8450C47-595D-4A46-BA82-E7D8978DF331}" type="slidenum">
              <a:rPr kumimoji="0" lang="zh-CN" altLang="en-US" sz="1725" b="0" i="0" u="none" strike="noStrike" kern="1200" cap="none" spc="0" normalizeH="0" baseline="0" noProof="0">
                <a:ln>
                  <a:noFill/>
                </a:ln>
                <a:solidFill>
                  <a:schemeClr val="tx1"/>
                </a:solidFill>
                <a:effectLst/>
                <a:uLnTx/>
                <a:uFillTx/>
                <a:latin typeface="+mn-lt"/>
                <a:ea typeface="+mn-ea"/>
                <a:cs typeface="+mn-cs"/>
              </a:rPr>
            </a:fld>
            <a:endParaRPr kumimoji="0" lang="zh-CN" altLang="en-US" sz="1725"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3452813" y="354013"/>
            <a:ext cx="3870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ea typeface="微软雅黑" panose="020B0503020204020204" pitchFamily="34" charset="-122"/>
              </a:defRPr>
            </a:lvl1pPr>
            <a:lvl2pPr marL="742950" indent="-285750">
              <a:defRPr sz="1700">
                <a:solidFill>
                  <a:schemeClr val="tx1"/>
                </a:solidFill>
                <a:latin typeface="Arial" panose="020B0604020202020204" pitchFamily="34" charset="0"/>
                <a:ea typeface="微软雅黑" panose="020B0503020204020204" pitchFamily="34" charset="-122"/>
              </a:defRPr>
            </a:lvl2pPr>
            <a:lvl3pPr marL="1143000" indent="-228600">
              <a:defRPr sz="1700">
                <a:solidFill>
                  <a:schemeClr val="tx1"/>
                </a:solidFill>
                <a:latin typeface="Arial" panose="020B0604020202020204" pitchFamily="34" charset="0"/>
                <a:ea typeface="微软雅黑" panose="020B0503020204020204" pitchFamily="34" charset="-122"/>
              </a:defRPr>
            </a:lvl3pPr>
            <a:lvl4pPr marL="1600200" indent="-228600">
              <a:defRPr sz="1700">
                <a:solidFill>
                  <a:schemeClr val="tx1"/>
                </a:solidFill>
                <a:latin typeface="Arial" panose="020B0604020202020204" pitchFamily="34" charset="0"/>
                <a:ea typeface="微软雅黑" panose="020B0503020204020204" pitchFamily="34" charset="-122"/>
              </a:defRPr>
            </a:lvl4pPr>
            <a:lvl5pPr marL="2057400" indent="-228600">
              <a:defRPr sz="1700">
                <a:solidFill>
                  <a:schemeClr val="tx1"/>
                </a:solidFill>
                <a:latin typeface="Arial" panose="020B0604020202020204" pitchFamily="34" charset="0"/>
                <a:ea typeface="微软雅黑" panose="020B0503020204020204" pitchFamily="34" charset="-122"/>
              </a:defRPr>
            </a:lvl5pPr>
            <a:lvl6pPr marL="25146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6pPr>
            <a:lvl7pPr marL="29718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7pPr>
            <a:lvl8pPr marL="34290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8pPr>
            <a:lvl9pPr marL="3886200" indent="-228600" defTabSz="875030" fontAlgn="base">
              <a:spcBef>
                <a:spcPct val="0"/>
              </a:spcBef>
              <a:spcAft>
                <a:spcPct val="0"/>
              </a:spcAft>
              <a:defRPr sz="1700">
                <a:solidFill>
                  <a:schemeClr val="tx1"/>
                </a:solidFill>
                <a:latin typeface="Arial" panose="020B0604020202020204" pitchFamily="34" charset="0"/>
                <a:ea typeface="微软雅黑" panose="020B0503020204020204" pitchFamily="34" charset="-122"/>
              </a:defRPr>
            </a:lvl9pPr>
          </a:lstStyle>
          <a:p>
            <a:pPr marL="0" marR="0" lvl="0" indent="0" algn="r" defTabSz="87503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新晃侗族</a:t>
            </a:r>
            <a:r>
              <a:rPr kumimoji="0" lang="zh-CN" altLang="en-US" sz="1200" b="0" i="0" u="none" strike="noStrike" kern="1200" cap="none" spc="0" normalizeH="0" baseline="0" noProof="0" dirty="0" smtClean="0">
                <a:ln>
                  <a:noFill/>
                </a:ln>
                <a:solidFill>
                  <a:srgbClr val="787878"/>
                </a:solidFill>
                <a:effectLst/>
                <a:uLnTx/>
                <a:uFillTx/>
                <a:latin typeface="微软雅黑" panose="020B0503020204020204" pitchFamily="34" charset="-122"/>
                <a:ea typeface="微软雅黑" panose="020B0503020204020204" pitchFamily="34" charset="-122"/>
                <a:cs typeface="+mn-cs"/>
              </a:rPr>
              <a:t>自治县晃州镇国土</a:t>
            </a:r>
            <a:r>
              <a:rPr kumimoji="0" lang="zh-CN" altLang="en-US"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空间规划</a:t>
            </a:r>
            <a:r>
              <a:rPr kumimoji="0" lang="zh-CN" altLang="zh-CN"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2021-2035</a:t>
            </a:r>
            <a:r>
              <a:rPr kumimoji="0" lang="zh-CN" altLang="en-US"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年</a:t>
            </a:r>
            <a:r>
              <a:rPr kumimoji="0" lang="zh-CN" altLang="zh-CN" sz="1200" b="0" i="0" u="none" strike="noStrike" kern="120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rgbClr val="787878"/>
              </a:solidFill>
              <a:effectLst/>
              <a:uLnTx/>
              <a:uFillTx/>
              <a:latin typeface="Arial" panose="020B0604020202020204" pitchFamily="34" charset="0"/>
              <a:ea typeface="微软雅黑" panose="020B0503020204020204" pitchFamily="34" charset="-122"/>
              <a:cs typeface="+mn-cs"/>
            </a:endParaRPr>
          </a:p>
        </p:txBody>
      </p:sp>
      <p:cxnSp>
        <p:nvCxnSpPr>
          <p:cNvPr id="6" name="直接连接符 5"/>
          <p:cNvCxnSpPr/>
          <p:nvPr/>
        </p:nvCxnSpPr>
        <p:spPr>
          <a:xfrm>
            <a:off x="414338" y="630238"/>
            <a:ext cx="67294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1"/>
        </a:solidFill>
        <a:effectLst/>
      </p:bgPr>
    </p:bg>
    <p:spTree>
      <p:nvGrpSpPr>
        <p:cNvPr id="1" name=""/>
        <p:cNvGrpSpPr/>
        <p:nvPr/>
      </p:nvGrpSpPr>
      <p:grpSpPr>
        <a:xfrm>
          <a:off x="0" y="0"/>
          <a:ext cx="0" cy="0"/>
          <a:chOff x="0" y="0"/>
          <a:chExt cx="0" cy="0"/>
        </a:xfrm>
      </p:grpSpPr>
      <p:grpSp>
        <p:nvGrpSpPr>
          <p:cNvPr id="7170" name="组合 5"/>
          <p:cNvGrpSpPr/>
          <p:nvPr userDrawn="1"/>
        </p:nvGrpSpPr>
        <p:grpSpPr>
          <a:xfrm flipH="1">
            <a:off x="-3175" y="5418138"/>
            <a:ext cx="7569200" cy="5281612"/>
            <a:chOff x="-4196" y="3475035"/>
            <a:chExt cx="12205796" cy="3388331"/>
          </a:xfrm>
        </p:grpSpPr>
        <p:sp>
          <p:nvSpPr>
            <p:cNvPr id="2" name="任意多边形: 形状 4"/>
            <p:cNvSpPr/>
            <p:nvPr/>
          </p:nvSpPr>
          <p:spPr>
            <a:xfrm>
              <a:off x="4199226" y="4367184"/>
              <a:ext cx="1643482" cy="2157044"/>
            </a:xfrm>
            <a:custGeom>
              <a:avLst/>
              <a:gdLst>
                <a:gd name="connsiteX0" fmla="*/ 1401696 w 1643205"/>
                <a:gd name="connsiteY0" fmla="*/ 2153995 h 2156707"/>
                <a:gd name="connsiteX1" fmla="*/ 1258649 w 1643205"/>
                <a:gd name="connsiteY1" fmla="*/ 276778 h 2156707"/>
                <a:gd name="connsiteX2" fmla="*/ 532411 w 1643205"/>
                <a:gd name="connsiteY2" fmla="*/ 23695 h 2156707"/>
                <a:gd name="connsiteX3" fmla="*/ 4237 w 1643205"/>
                <a:gd name="connsiteY3" fmla="*/ 793948 h 2156707"/>
              </a:gdLst>
              <a:ahLst/>
              <a:cxnLst>
                <a:cxn ang="0">
                  <a:pos x="connsiteX0" y="connsiteY0"/>
                </a:cxn>
                <a:cxn ang="0">
                  <a:pos x="connsiteX1" y="connsiteY1"/>
                </a:cxn>
                <a:cxn ang="0">
                  <a:pos x="connsiteX2" y="connsiteY2"/>
                </a:cxn>
                <a:cxn ang="0">
                  <a:pos x="connsiteX3" y="connsiteY3"/>
                </a:cxn>
              </a:cxnLst>
              <a:rect l="l" t="t" r="r" b="b"/>
              <a:pathLst>
                <a:path w="1643205" h="2156707">
                  <a:moveTo>
                    <a:pt x="1401696" y="2153995"/>
                  </a:moveTo>
                  <a:cubicBezTo>
                    <a:pt x="1782421" y="1427023"/>
                    <a:pt x="1694392" y="651635"/>
                    <a:pt x="1258649" y="276778"/>
                  </a:cubicBezTo>
                  <a:cubicBezTo>
                    <a:pt x="1202897" y="229096"/>
                    <a:pt x="888927" y="-74604"/>
                    <a:pt x="532411" y="23695"/>
                  </a:cubicBezTo>
                  <a:cubicBezTo>
                    <a:pt x="248517" y="102188"/>
                    <a:pt x="34314" y="408822"/>
                    <a:pt x="4237" y="793948"/>
                  </a:cubicBezTo>
                </a:path>
              </a:pathLst>
            </a:custGeom>
            <a:solidFill>
              <a:schemeClr val="accent4"/>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7" name="任意多边形: 形状 6"/>
            <p:cNvSpPr/>
            <p:nvPr/>
          </p:nvSpPr>
          <p:spPr>
            <a:xfrm>
              <a:off x="5543194" y="4924267"/>
              <a:ext cx="1863637" cy="1937062"/>
            </a:xfrm>
            <a:custGeom>
              <a:avLst/>
              <a:gdLst>
                <a:gd name="connsiteX0" fmla="*/ 349929 w 1863277"/>
                <a:gd name="connsiteY0" fmla="*/ 1934344 h 1936635"/>
                <a:gd name="connsiteX1" fmla="*/ 250897 w 1863277"/>
                <a:gd name="connsiteY1" fmla="*/ 347623 h 1936635"/>
                <a:gd name="connsiteX2" fmla="*/ 867099 w 1863277"/>
                <a:gd name="connsiteY2" fmla="*/ 4310 h 1936635"/>
                <a:gd name="connsiteX3" fmla="*/ 1835417 w 1863277"/>
                <a:gd name="connsiteY3" fmla="*/ 959424 h 1936635"/>
                <a:gd name="connsiteX4" fmla="*/ 1582334 w 1863277"/>
                <a:gd name="connsiteY4" fmla="*/ 1934344 h 1936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77" h="1936635">
                  <a:moveTo>
                    <a:pt x="349929" y="1934344"/>
                  </a:moveTo>
                  <a:cubicBezTo>
                    <a:pt x="244295" y="1784695"/>
                    <a:pt x="-308820" y="969694"/>
                    <a:pt x="250897" y="347623"/>
                  </a:cubicBezTo>
                  <a:cubicBezTo>
                    <a:pt x="331590" y="258127"/>
                    <a:pt x="556064" y="8712"/>
                    <a:pt x="867099" y="4310"/>
                  </a:cubicBezTo>
                  <a:cubicBezTo>
                    <a:pt x="1334386" y="-3026"/>
                    <a:pt x="1738585" y="544221"/>
                    <a:pt x="1835417" y="959424"/>
                  </a:cubicBezTo>
                  <a:cubicBezTo>
                    <a:pt x="1939584" y="1406170"/>
                    <a:pt x="1706308" y="1770757"/>
                    <a:pt x="1582334" y="1934344"/>
                  </a:cubicBezTo>
                </a:path>
              </a:pathLst>
            </a:custGeom>
            <a:solidFill>
              <a:srgbClr val="425B2C"/>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形状 7"/>
            <p:cNvSpPr/>
            <p:nvPr/>
          </p:nvSpPr>
          <p:spPr>
            <a:xfrm>
              <a:off x="9959092" y="3475035"/>
              <a:ext cx="2237388" cy="3154091"/>
            </a:xfrm>
            <a:custGeom>
              <a:avLst/>
              <a:gdLst>
                <a:gd name="connsiteX0" fmla="*/ 4237 w 2237400"/>
                <a:gd name="connsiteY0" fmla="*/ 1732188 h 3154368"/>
                <a:gd name="connsiteX1" fmla="*/ 533878 w 2237400"/>
                <a:gd name="connsiteY1" fmla="*/ 466773 h 3154368"/>
                <a:gd name="connsiteX2" fmla="*/ 1161084 w 2237400"/>
                <a:gd name="connsiteY2" fmla="*/ 4621 h 3154368"/>
                <a:gd name="connsiteX3" fmla="*/ 2101526 w 2237400"/>
                <a:gd name="connsiteY3" fmla="*/ 1754195 h 3154368"/>
                <a:gd name="connsiteX4" fmla="*/ 2090522 w 2237400"/>
                <a:gd name="connsiteY4" fmla="*/ 2986600 h 3154368"/>
                <a:gd name="connsiteX5" fmla="*/ 987960 w 2237400"/>
                <a:gd name="connsiteY5" fmla="*/ 3140650 h 3154368"/>
                <a:gd name="connsiteX6" fmla="*/ 145084 w 2237400"/>
                <a:gd name="connsiteY6" fmla="*/ 3052621 h 315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400" h="3154368">
                  <a:moveTo>
                    <a:pt x="4237" y="1732188"/>
                  </a:moveTo>
                  <a:cubicBezTo>
                    <a:pt x="36515" y="1468101"/>
                    <a:pt x="138482" y="944329"/>
                    <a:pt x="533878" y="466773"/>
                  </a:cubicBezTo>
                  <a:cubicBezTo>
                    <a:pt x="737811" y="221025"/>
                    <a:pt x="925606" y="-6383"/>
                    <a:pt x="1161084" y="4621"/>
                  </a:cubicBezTo>
                  <a:cubicBezTo>
                    <a:pt x="1709063" y="30296"/>
                    <a:pt x="2004694" y="1328722"/>
                    <a:pt x="2101526" y="1754195"/>
                  </a:cubicBezTo>
                  <a:cubicBezTo>
                    <a:pt x="2226967" y="2305109"/>
                    <a:pt x="2326733" y="2743787"/>
                    <a:pt x="2090522" y="2986600"/>
                  </a:cubicBezTo>
                  <a:cubicBezTo>
                    <a:pt x="1909330" y="3172927"/>
                    <a:pt x="1602695" y="3161924"/>
                    <a:pt x="987960" y="3140650"/>
                  </a:cubicBezTo>
                  <a:cubicBezTo>
                    <a:pt x="632176" y="3128179"/>
                    <a:pt x="340215" y="3087099"/>
                    <a:pt x="145084" y="3052621"/>
                  </a:cubicBezTo>
                </a:path>
              </a:pathLst>
            </a:custGeom>
            <a:solidFill>
              <a:srgbClr val="50896F"/>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9" name="任意多边形: 形状 8"/>
            <p:cNvSpPr/>
            <p:nvPr/>
          </p:nvSpPr>
          <p:spPr>
            <a:xfrm>
              <a:off x="7010041" y="4260248"/>
              <a:ext cx="3279283" cy="1832164"/>
            </a:xfrm>
            <a:custGeom>
              <a:avLst/>
              <a:gdLst>
                <a:gd name="connsiteX0" fmla="*/ 12243 w 3279075"/>
                <a:gd name="connsiteY0" fmla="*/ 1731848 h 1731234"/>
                <a:gd name="connsiteX1" fmla="*/ 738481 w 3279075"/>
                <a:gd name="connsiteY1" fmla="*/ 213350 h 1731234"/>
                <a:gd name="connsiteX2" fmla="*/ 2334005 w 3279075"/>
                <a:gd name="connsiteY2" fmla="*/ 213350 h 1731234"/>
                <a:gd name="connsiteX3" fmla="*/ 3280315 w 3279075"/>
                <a:gd name="connsiteY3" fmla="*/ 1687834 h 1731234"/>
              </a:gdLst>
              <a:ahLst/>
              <a:cxnLst>
                <a:cxn ang="0">
                  <a:pos x="connsiteX0" y="connsiteY0"/>
                </a:cxn>
                <a:cxn ang="0">
                  <a:pos x="connsiteX1" y="connsiteY1"/>
                </a:cxn>
                <a:cxn ang="0">
                  <a:pos x="connsiteX2" y="connsiteY2"/>
                </a:cxn>
                <a:cxn ang="0">
                  <a:pos x="connsiteX3" y="connsiteY3"/>
                </a:cxn>
              </a:cxnLst>
              <a:rect l="l" t="t" r="r" b="b"/>
              <a:pathLst>
                <a:path w="3279075" h="1731234">
                  <a:moveTo>
                    <a:pt x="12243" y="1731848"/>
                  </a:moveTo>
                  <a:cubicBezTo>
                    <a:pt x="-47910" y="1113446"/>
                    <a:pt x="234516" y="522185"/>
                    <a:pt x="738481" y="213350"/>
                  </a:cubicBezTo>
                  <a:cubicBezTo>
                    <a:pt x="1458117" y="-227528"/>
                    <a:pt x="2225435" y="156865"/>
                    <a:pt x="2334005" y="213350"/>
                  </a:cubicBezTo>
                  <a:cubicBezTo>
                    <a:pt x="3182016" y="656429"/>
                    <a:pt x="3275180" y="1621079"/>
                    <a:pt x="3280315" y="1687834"/>
                  </a:cubicBezTo>
                </a:path>
              </a:pathLst>
            </a:custGeom>
            <a:solidFill>
              <a:schemeClr val="accent4"/>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0" name="任意多边形: 形状 9"/>
            <p:cNvSpPr/>
            <p:nvPr/>
          </p:nvSpPr>
          <p:spPr>
            <a:xfrm>
              <a:off x="-4196" y="4194050"/>
              <a:ext cx="3118007" cy="2501275"/>
            </a:xfrm>
            <a:custGeom>
              <a:avLst/>
              <a:gdLst>
                <a:gd name="connsiteX0" fmla="*/ 298359 w 3117689"/>
                <a:gd name="connsiteY0" fmla="*/ 842717 h 2501487"/>
                <a:gd name="connsiteX1" fmla="*/ 227936 w 3117689"/>
                <a:gd name="connsiteY1" fmla="*/ 2499861 h 2501487"/>
                <a:gd name="connsiteX2" fmla="*/ 2934091 w 3117689"/>
                <a:gd name="connsiteY2" fmla="*/ 2499861 h 2501487"/>
                <a:gd name="connsiteX3" fmla="*/ 2934091 w 3117689"/>
                <a:gd name="connsiteY3" fmla="*/ 985764 h 2501487"/>
                <a:gd name="connsiteX4" fmla="*/ 1756704 w 3117689"/>
                <a:gd name="connsiteY4" fmla="*/ 6442 h 2501487"/>
                <a:gd name="connsiteX5" fmla="*/ 298359 w 3117689"/>
                <a:gd name="connsiteY5" fmla="*/ 842717 h 250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7689" h="2501487">
                  <a:moveTo>
                    <a:pt x="298359" y="842717"/>
                  </a:moveTo>
                  <a:cubicBezTo>
                    <a:pt x="-234949" y="1547681"/>
                    <a:pt x="93692" y="2255580"/>
                    <a:pt x="227936" y="2499861"/>
                  </a:cubicBezTo>
                  <a:lnTo>
                    <a:pt x="2934091" y="2499861"/>
                  </a:lnTo>
                  <a:cubicBezTo>
                    <a:pt x="3065400" y="2222569"/>
                    <a:pt x="3271535" y="1640112"/>
                    <a:pt x="2934091" y="985764"/>
                  </a:cubicBezTo>
                  <a:cubicBezTo>
                    <a:pt x="2808649" y="742950"/>
                    <a:pt x="2452133" y="50457"/>
                    <a:pt x="1756704" y="6442"/>
                  </a:cubicBezTo>
                  <a:cubicBezTo>
                    <a:pt x="984984" y="-42707"/>
                    <a:pt x="372450" y="745151"/>
                    <a:pt x="298359" y="842717"/>
                  </a:cubicBezTo>
                  <a:close/>
                </a:path>
              </a:pathLst>
            </a:custGeom>
            <a:solidFill>
              <a:srgbClr val="425B2C"/>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1" name="任意多边形: 形状 10"/>
            <p:cNvSpPr/>
            <p:nvPr/>
          </p:nvSpPr>
          <p:spPr>
            <a:xfrm>
              <a:off x="2845017" y="3844726"/>
              <a:ext cx="1863637" cy="2853653"/>
            </a:xfrm>
            <a:custGeom>
              <a:avLst/>
              <a:gdLst>
                <a:gd name="connsiteX0" fmla="*/ 350087 w 1863277"/>
                <a:gd name="connsiteY0" fmla="*/ 2849868 h 2853603"/>
                <a:gd name="connsiteX1" fmla="*/ 251055 w 1863277"/>
                <a:gd name="connsiteY1" fmla="*/ 510501 h 2853603"/>
                <a:gd name="connsiteX2" fmla="*/ 867257 w 1863277"/>
                <a:gd name="connsiteY2" fmla="*/ 4334 h 2853603"/>
                <a:gd name="connsiteX3" fmla="*/ 1835575 w 1863277"/>
                <a:gd name="connsiteY3" fmla="*/ 1412797 h 2853603"/>
                <a:gd name="connsiteX4" fmla="*/ 1582492 w 1863277"/>
                <a:gd name="connsiteY4" fmla="*/ 2849868 h 2853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77" h="2853603">
                  <a:moveTo>
                    <a:pt x="350087" y="2849868"/>
                  </a:moveTo>
                  <a:cubicBezTo>
                    <a:pt x="243719" y="2629063"/>
                    <a:pt x="-308662" y="1426735"/>
                    <a:pt x="251055" y="510501"/>
                  </a:cubicBezTo>
                  <a:cubicBezTo>
                    <a:pt x="331748" y="378457"/>
                    <a:pt x="556222" y="10937"/>
                    <a:pt x="867257" y="4334"/>
                  </a:cubicBezTo>
                  <a:cubicBezTo>
                    <a:pt x="1334544" y="-5936"/>
                    <a:pt x="1738743" y="800262"/>
                    <a:pt x="1835575" y="1412797"/>
                  </a:cubicBezTo>
                  <a:cubicBezTo>
                    <a:pt x="1939742" y="2070813"/>
                    <a:pt x="1706466" y="2609256"/>
                    <a:pt x="1582492" y="2849868"/>
                  </a:cubicBezTo>
                </a:path>
              </a:pathLst>
            </a:custGeom>
            <a:solidFill>
              <a:srgbClr val="50896F"/>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sp>
          <p:nvSpPr>
            <p:cNvPr id="12" name="任意多边形: 形状 11"/>
            <p:cNvSpPr/>
            <p:nvPr/>
          </p:nvSpPr>
          <p:spPr>
            <a:xfrm>
              <a:off x="3483" y="5237945"/>
              <a:ext cx="12195558" cy="1618293"/>
            </a:xfrm>
            <a:custGeom>
              <a:avLst/>
              <a:gdLst>
                <a:gd name="connsiteX0" fmla="*/ 172959 w 11744519"/>
                <a:gd name="connsiteY0" fmla="*/ 1010421 h 2039335"/>
                <a:gd name="connsiteX1" fmla="*/ 4237 w 11744519"/>
                <a:gd name="connsiteY1" fmla="*/ 1058103 h 2039335"/>
                <a:gd name="connsiteX2" fmla="*/ 4237 w 11744519"/>
                <a:gd name="connsiteY2" fmla="*/ 2035224 h 2039335"/>
                <a:gd name="connsiteX3" fmla="*/ 11741422 w 11744519"/>
                <a:gd name="connsiteY3" fmla="*/ 2035224 h 2039335"/>
                <a:gd name="connsiteX4" fmla="*/ 11741422 w 11744519"/>
                <a:gd name="connsiteY4" fmla="*/ 182216 h 2039335"/>
                <a:gd name="connsiteX5" fmla="*/ 11514014 w 11744519"/>
                <a:gd name="connsiteY5" fmla="*/ 43570 h 2039335"/>
                <a:gd name="connsiteX6" fmla="*/ 10369638 w 11744519"/>
                <a:gd name="connsiteY6" fmla="*/ 337734 h 2039335"/>
                <a:gd name="connsiteX7" fmla="*/ 10002851 w 11744519"/>
                <a:gd name="connsiteY7" fmla="*/ 957604 h 2039335"/>
                <a:gd name="connsiteX8" fmla="*/ 8447674 w 11744519"/>
                <a:gd name="connsiteY8" fmla="*/ 600353 h 2039335"/>
                <a:gd name="connsiteX9" fmla="*/ 7141913 w 11744519"/>
                <a:gd name="connsiteY9" fmla="*/ 852703 h 2039335"/>
                <a:gd name="connsiteX10" fmla="*/ 5718779 w 11744519"/>
                <a:gd name="connsiteY10" fmla="*/ 852703 h 2039335"/>
                <a:gd name="connsiteX11" fmla="*/ 4442360 w 11744519"/>
                <a:gd name="connsiteY11" fmla="*/ 442635 h 2039335"/>
                <a:gd name="connsiteX12" fmla="*/ 2843169 w 11744519"/>
                <a:gd name="connsiteY12" fmla="*/ 978877 h 2039335"/>
                <a:gd name="connsiteX13" fmla="*/ 1684122 w 11744519"/>
                <a:gd name="connsiteY13" fmla="*/ 568809 h 2039335"/>
                <a:gd name="connsiteX14" fmla="*/ 305003 w 11744519"/>
                <a:gd name="connsiteY14" fmla="*/ 1168139 h 2039335"/>
                <a:gd name="connsiteX15" fmla="*/ 172959 w 11744519"/>
                <a:gd name="connsiteY15" fmla="*/ 1010421 h 203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44519" h="2039335">
                  <a:moveTo>
                    <a:pt x="172959" y="1010421"/>
                  </a:moveTo>
                  <a:cubicBezTo>
                    <a:pt x="118675" y="998684"/>
                    <a:pt x="57055" y="1025092"/>
                    <a:pt x="4237" y="1058103"/>
                  </a:cubicBezTo>
                  <a:lnTo>
                    <a:pt x="4237" y="2035224"/>
                  </a:lnTo>
                  <a:lnTo>
                    <a:pt x="11741422" y="2035224"/>
                  </a:lnTo>
                  <a:lnTo>
                    <a:pt x="11741422" y="182216"/>
                  </a:lnTo>
                  <a:cubicBezTo>
                    <a:pt x="11693006" y="134534"/>
                    <a:pt x="11619648" y="79516"/>
                    <a:pt x="11514014" y="43570"/>
                  </a:cubicBezTo>
                  <a:cubicBezTo>
                    <a:pt x="11155296" y="-77469"/>
                    <a:pt x="10638126" y="97855"/>
                    <a:pt x="10369638" y="337734"/>
                  </a:cubicBezTo>
                  <a:cubicBezTo>
                    <a:pt x="10051267" y="622360"/>
                    <a:pt x="10239062" y="859305"/>
                    <a:pt x="10002851" y="957604"/>
                  </a:cubicBezTo>
                  <a:cubicBezTo>
                    <a:pt x="9664674" y="1098450"/>
                    <a:pt x="9266343" y="619426"/>
                    <a:pt x="8447674" y="600353"/>
                  </a:cubicBezTo>
                  <a:cubicBezTo>
                    <a:pt x="7960581" y="588616"/>
                    <a:pt x="7956913" y="754404"/>
                    <a:pt x="7141913" y="852703"/>
                  </a:cubicBezTo>
                  <a:cubicBezTo>
                    <a:pt x="6791998" y="894516"/>
                    <a:pt x="6290233" y="954669"/>
                    <a:pt x="5718779" y="852703"/>
                  </a:cubicBezTo>
                  <a:cubicBezTo>
                    <a:pt x="4955128" y="716258"/>
                    <a:pt x="4938990" y="445569"/>
                    <a:pt x="4442360" y="442635"/>
                  </a:cubicBezTo>
                  <a:cubicBezTo>
                    <a:pt x="3719790" y="438233"/>
                    <a:pt x="3524659" y="1008954"/>
                    <a:pt x="2843169" y="978877"/>
                  </a:cubicBezTo>
                  <a:cubicBezTo>
                    <a:pt x="2279050" y="953936"/>
                    <a:pt x="2200558" y="553404"/>
                    <a:pt x="1684122" y="568809"/>
                  </a:cubicBezTo>
                  <a:cubicBezTo>
                    <a:pt x="1026839" y="588616"/>
                    <a:pt x="485462" y="1257636"/>
                    <a:pt x="305003" y="1168139"/>
                  </a:cubicBezTo>
                  <a:cubicBezTo>
                    <a:pt x="241182" y="1136596"/>
                    <a:pt x="262455" y="1030228"/>
                    <a:pt x="172959" y="1010421"/>
                  </a:cubicBezTo>
                  <a:close/>
                </a:path>
              </a:pathLst>
            </a:custGeom>
            <a:solidFill>
              <a:schemeClr val="accent1"/>
            </a:solidFill>
            <a:ln w="7336" cap="flat">
              <a:noFill/>
              <a:prstDash val="solid"/>
              <a:miter/>
            </a:ln>
          </p:spPr>
          <p:txBody>
            <a:bodyPr anchor="ctr"/>
            <a:lstStyle/>
            <a:p>
              <a:pPr marL="0" marR="0" lvl="0" indent="0" algn="l" defTabSz="876300" rtl="0" eaLnBrk="1" fontAlgn="auto" latinLnBrk="0" hangingPunct="1">
                <a:lnSpc>
                  <a:spcPct val="100000"/>
                </a:lnSpc>
                <a:spcBef>
                  <a:spcPts val="0"/>
                </a:spcBef>
                <a:spcAft>
                  <a:spcPts val="0"/>
                </a:spcAft>
                <a:buClrTx/>
                <a:buSzTx/>
                <a:buFontTx/>
                <a:buNone/>
                <a:defRPr/>
              </a:pPr>
              <a:endParaRPr kumimoji="0" lang="zh-CN" altLang="en-US" sz="715" b="0" i="0" u="none" strike="noStrike" kern="1200" cap="none" spc="0" normalizeH="0" baseline="0" noProof="0">
                <a:ln>
                  <a:noFill/>
                </a:ln>
                <a:solidFill>
                  <a:schemeClr val="tx1"/>
                </a:solidFill>
                <a:effectLst/>
                <a:uLnTx/>
                <a:uFillTx/>
                <a:latin typeface="+mn-lt"/>
                <a:ea typeface="+mn-ea"/>
                <a:cs typeface="+mn-cs"/>
              </a:endParaRPr>
            </a:p>
          </p:txBody>
        </p:sp>
        <p:pic>
          <p:nvPicPr>
            <p:cNvPr id="7180" name="图形 13"/>
            <p:cNvPicPr>
              <a:picLocks noChangeAspect="1"/>
            </p:cNvPicPr>
            <p:nvPr userDrawn="1"/>
          </p:nvPicPr>
          <p:blipFill>
            <a:blip r:embed="rId2"/>
            <a:srcRect r="11812" b="32228"/>
            <a:stretch>
              <a:fillRect/>
            </a:stretch>
          </p:blipFill>
          <p:spPr>
            <a:xfrm>
              <a:off x="237523" y="5251715"/>
              <a:ext cx="11964077" cy="1611651"/>
            </a:xfrm>
            <a:prstGeom prst="rect">
              <a:avLst/>
            </a:prstGeom>
            <a:noFill/>
            <a:ln w="9525">
              <a:noFill/>
            </a:ln>
          </p:spPr>
        </p:pic>
      </p:grpSp>
      <p:sp>
        <p:nvSpPr>
          <p:cNvPr id="13" name="标题 1"/>
          <p:cNvSpPr>
            <a:spLocks noGrp="1"/>
          </p:cNvSpPr>
          <p:nvPr>
            <p:ph type="ctrTitle"/>
          </p:nvPr>
        </p:nvSpPr>
        <p:spPr>
          <a:xfrm>
            <a:off x="2207351" y="1916336"/>
            <a:ext cx="3144970" cy="2428306"/>
          </a:xfrm>
        </p:spPr>
        <p:txBody>
          <a:bodyPr/>
          <a:lstStyle>
            <a:lvl1pPr marL="0" indent="0" algn="ctr">
              <a:buFont typeface="Arial" panose="020B0604020202020204" pitchFamily="34" charset="0"/>
              <a:buNone/>
              <a:defRPr sz="1275">
                <a:solidFill>
                  <a:schemeClr val="accent2"/>
                </a:solidFill>
              </a:defRPr>
            </a:lvl1pPr>
          </a:lstStyle>
          <a:p>
            <a:r>
              <a:rPr lang="zh-CN" altLang="en-US"/>
              <a:t>单击此处编辑母版标题样式</a:t>
            </a:r>
            <a:endParaRPr lang="zh-CN" altLang="en-US" dirty="0"/>
          </a:p>
        </p:txBody>
      </p:sp>
      <p:sp>
        <p:nvSpPr>
          <p:cNvPr id="15" name="文本占位符 62"/>
          <p:cNvSpPr>
            <a:spLocks noGrp="1"/>
          </p:cNvSpPr>
          <p:nvPr>
            <p:ph type="body" sz="quarter" idx="18" hasCustomPrompt="1"/>
          </p:nvPr>
        </p:nvSpPr>
        <p:spPr>
          <a:xfrm>
            <a:off x="2838623" y="5384646"/>
            <a:ext cx="1882427" cy="484657"/>
          </a:xfrm>
        </p:spPr>
        <p:txBody>
          <a:bodyPr/>
          <a:lstStyle>
            <a:lvl1pPr marL="0" indent="0" algn="ctr">
              <a:buNone/>
              <a:defRPr lang="zh-CN" altLang="en-US" sz="595" smtClean="0">
                <a:solidFill>
                  <a:schemeClr val="accent2"/>
                </a:solidFill>
              </a:defRPr>
            </a:lvl1pPr>
            <a:lvl2pPr>
              <a:defRPr lang="zh-CN" altLang="en-US" sz="795" smtClean="0"/>
            </a:lvl2pPr>
            <a:lvl3pPr>
              <a:defRPr lang="zh-CN" altLang="en-US" sz="715" smtClean="0"/>
            </a:lvl3pPr>
            <a:lvl4pPr>
              <a:defRPr lang="zh-CN" altLang="en-US" sz="635" smtClean="0"/>
            </a:lvl4pPr>
            <a:lvl5pPr>
              <a:defRPr lang="zh-CN" altLang="en-US" sz="635"/>
            </a:lvl5pPr>
          </a:lstStyle>
          <a:p>
            <a:pPr lvl="0"/>
            <a:r>
              <a:rPr lang="zh-CN" altLang="en-US"/>
              <a:t>编辑母版文本样式</a:t>
            </a:r>
            <a:endParaRPr lang="zh-CN" altLang="en-US"/>
          </a:p>
        </p:txBody>
      </p:sp>
      <p:sp>
        <p:nvSpPr>
          <p:cNvPr id="6" name="文本占位符 13"/>
          <p:cNvSpPr>
            <a:spLocks noGrp="1"/>
          </p:cNvSpPr>
          <p:nvPr>
            <p:ph type="body" sz="quarter" idx="10" hasCustomPrompt="1"/>
          </p:nvPr>
        </p:nvSpPr>
        <p:spPr>
          <a:xfrm>
            <a:off x="2838625" y="4922751"/>
            <a:ext cx="1882427" cy="461895"/>
          </a:xfrm>
          <a:prstGeom prst="roundRect">
            <a:avLst>
              <a:gd name="adj" fmla="val 50000"/>
            </a:avLst>
          </a:prstGeom>
          <a:solidFill>
            <a:schemeClr val="accent5"/>
          </a:solidFill>
        </p:spPr>
        <p:txBody>
          <a:bodyPr anchor="ctr">
            <a:noAutofit/>
          </a:bodyPr>
          <a:lstStyle>
            <a:lvl1pPr marL="0" indent="0" algn="ctr">
              <a:buNone/>
              <a:defRPr sz="595" b="0">
                <a:solidFill>
                  <a:schemeClr val="bg1"/>
                </a:solidFill>
              </a:defRPr>
            </a:lvl1pPr>
            <a:lvl2pPr marL="181610" indent="0">
              <a:buNone/>
              <a:defRPr/>
            </a:lvl2pPr>
            <a:lvl3pPr marL="363855" indent="0">
              <a:buNone/>
              <a:defRPr/>
            </a:lvl3pPr>
            <a:lvl4pPr marL="545465" indent="0">
              <a:buNone/>
              <a:defRPr/>
            </a:lvl4pPr>
            <a:lvl5pPr marL="727075" indent="0">
              <a:buNone/>
              <a:defRPr/>
            </a:lvl5pPr>
          </a:lstStyle>
          <a:p>
            <a:pPr lvl="0"/>
            <a:r>
              <a:rPr lang="zh-CN" altLang="en-US"/>
              <a:t>编辑母版文本样式</a:t>
            </a: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15925" y="0"/>
            <a:ext cx="6727825" cy="1603375"/>
          </a:xfrm>
          <a:prstGeom prst="rect">
            <a:avLst/>
          </a:prstGeom>
          <a:noFill/>
          <a:ln w="9525">
            <a:noFill/>
          </a:ln>
        </p:spPr>
        <p:txBody>
          <a:bodyPr anchor="b" anchorCtr="0"/>
          <a:lstStyle/>
          <a:p>
            <a:pPr lvl="0"/>
            <a:r>
              <a:rPr lang="en-US" altLang="zh-CN" dirty="0"/>
              <a:t>Click to edit Master title style</a:t>
            </a:r>
            <a:endParaRPr lang="zh-CN" altLang="en-US" dirty="0"/>
          </a:p>
        </p:txBody>
      </p:sp>
      <p:sp>
        <p:nvSpPr>
          <p:cNvPr id="1027" name="文本占位符 2"/>
          <p:cNvSpPr>
            <a:spLocks noGrp="1"/>
          </p:cNvSpPr>
          <p:nvPr>
            <p:ph type="body" idx="1"/>
          </p:nvPr>
        </p:nvSpPr>
        <p:spPr>
          <a:xfrm>
            <a:off x="415925" y="763588"/>
            <a:ext cx="6727825" cy="9521825"/>
          </a:xfrm>
          <a:prstGeom prst="rect">
            <a:avLst/>
          </a:prstGeom>
          <a:noFill/>
          <a:ln w="9525">
            <a:noFill/>
          </a:ln>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p:titleStyle>
    <p:bodyStyle>
      <a:lvl1pPr marL="90805" indent="-90805" algn="l" defTabSz="363855" rtl="0" eaLnBrk="0" fontAlgn="base" hangingPunct="0">
        <a:lnSpc>
          <a:spcPct val="90000"/>
        </a:lnSpc>
        <a:spcBef>
          <a:spcPts val="400"/>
        </a:spcBef>
        <a:spcAft>
          <a:spcPct val="0"/>
        </a:spcAft>
        <a:buFont typeface="Arial" panose="020B0604020202020204" pitchFamily="34" charset="0"/>
        <a:buChar char="•"/>
        <a:defRPr sz="700" kern="1200">
          <a:solidFill>
            <a:schemeClr val="tx1"/>
          </a:solidFill>
          <a:latin typeface="+mn-lt"/>
          <a:ea typeface="+mn-ea"/>
          <a:cs typeface="+mn-cs"/>
        </a:defRPr>
      </a:lvl1pPr>
      <a:lvl2pPr marL="271780" indent="-90805" algn="l" defTabSz="363855" rtl="0" eaLnBrk="0" fontAlgn="base" hangingPunct="0">
        <a:lnSpc>
          <a:spcPct val="90000"/>
        </a:lnSpc>
        <a:spcBef>
          <a:spcPts val="200"/>
        </a:spcBef>
        <a:spcAft>
          <a:spcPct val="0"/>
        </a:spcAft>
        <a:buFont typeface="Arial" panose="020B0604020202020204" pitchFamily="34" charset="0"/>
        <a:buChar char="•"/>
        <a:defRPr sz="600" kern="1200">
          <a:solidFill>
            <a:schemeClr val="tx1"/>
          </a:solidFill>
          <a:latin typeface="+mn-lt"/>
          <a:ea typeface="+mn-ea"/>
          <a:cs typeface="+mn-cs"/>
        </a:defRPr>
      </a:lvl2pPr>
      <a:lvl3pPr marL="454025" indent="-90805" algn="l" defTabSz="363855" rtl="0" eaLnBrk="0" fontAlgn="base" hangingPunct="0">
        <a:lnSpc>
          <a:spcPct val="90000"/>
        </a:lnSpc>
        <a:spcBef>
          <a:spcPts val="200"/>
        </a:spcBef>
        <a:spcAft>
          <a:spcPct val="0"/>
        </a:spcAft>
        <a:buFont typeface="Arial" panose="020B0604020202020204" pitchFamily="34" charset="0"/>
        <a:buChar char="•"/>
        <a:defRPr sz="500" kern="1200">
          <a:solidFill>
            <a:schemeClr val="tx1"/>
          </a:solidFill>
          <a:latin typeface="+mn-lt"/>
          <a:ea typeface="+mn-ea"/>
          <a:cs typeface="+mn-cs"/>
        </a:defRPr>
      </a:lvl3pPr>
      <a:lvl4pPr marL="63500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4pPr>
      <a:lvl5pPr marL="81788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5pPr>
      <a:lvl6pPr marL="100012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6pPr>
      <a:lvl7pPr marL="118173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7pPr>
      <a:lvl8pPr marL="136398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8pPr>
      <a:lvl9pPr marL="154559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9pPr>
    </p:bodyStyle>
    <p:otherStyle>
      <a:defPPr>
        <a:defRPr lang="zh-CN"/>
      </a:defPPr>
      <a:lvl1pPr marL="0" algn="l" defTabSz="363855" rtl="0" eaLnBrk="1" latinLnBrk="0" hangingPunct="1">
        <a:defRPr sz="715" kern="1200">
          <a:solidFill>
            <a:schemeClr val="tx1"/>
          </a:solidFill>
          <a:latin typeface="+mn-lt"/>
          <a:ea typeface="+mn-ea"/>
          <a:cs typeface="+mn-cs"/>
        </a:defRPr>
      </a:lvl1pPr>
      <a:lvl2pPr marL="181610" algn="l" defTabSz="363855" rtl="0" eaLnBrk="1" latinLnBrk="0" hangingPunct="1">
        <a:defRPr sz="715" kern="1200">
          <a:solidFill>
            <a:schemeClr val="tx1"/>
          </a:solidFill>
          <a:latin typeface="+mn-lt"/>
          <a:ea typeface="+mn-ea"/>
          <a:cs typeface="+mn-cs"/>
        </a:defRPr>
      </a:lvl2pPr>
      <a:lvl3pPr marL="363855" algn="l" defTabSz="363855" rtl="0" eaLnBrk="1" latinLnBrk="0" hangingPunct="1">
        <a:defRPr sz="715" kern="1200">
          <a:solidFill>
            <a:schemeClr val="tx1"/>
          </a:solidFill>
          <a:latin typeface="+mn-lt"/>
          <a:ea typeface="+mn-ea"/>
          <a:cs typeface="+mn-cs"/>
        </a:defRPr>
      </a:lvl3pPr>
      <a:lvl4pPr marL="545465" algn="l" defTabSz="363855" rtl="0" eaLnBrk="1" latinLnBrk="0" hangingPunct="1">
        <a:defRPr sz="715" kern="1200">
          <a:solidFill>
            <a:schemeClr val="tx1"/>
          </a:solidFill>
          <a:latin typeface="+mn-lt"/>
          <a:ea typeface="+mn-ea"/>
          <a:cs typeface="+mn-cs"/>
        </a:defRPr>
      </a:lvl4pPr>
      <a:lvl5pPr marL="727075" algn="l" defTabSz="363855" rtl="0" eaLnBrk="1" latinLnBrk="0" hangingPunct="1">
        <a:defRPr sz="715" kern="1200">
          <a:solidFill>
            <a:schemeClr val="tx1"/>
          </a:solidFill>
          <a:latin typeface="+mn-lt"/>
          <a:ea typeface="+mn-ea"/>
          <a:cs typeface="+mn-cs"/>
        </a:defRPr>
      </a:lvl5pPr>
      <a:lvl6pPr marL="909320" algn="l" defTabSz="363855" rtl="0" eaLnBrk="1" latinLnBrk="0" hangingPunct="1">
        <a:defRPr sz="715" kern="1200">
          <a:solidFill>
            <a:schemeClr val="tx1"/>
          </a:solidFill>
          <a:latin typeface="+mn-lt"/>
          <a:ea typeface="+mn-ea"/>
          <a:cs typeface="+mn-cs"/>
        </a:defRPr>
      </a:lvl6pPr>
      <a:lvl7pPr marL="1090930" algn="l" defTabSz="363855" rtl="0" eaLnBrk="1" latinLnBrk="0" hangingPunct="1">
        <a:defRPr sz="715" kern="1200">
          <a:solidFill>
            <a:schemeClr val="tx1"/>
          </a:solidFill>
          <a:latin typeface="+mn-lt"/>
          <a:ea typeface="+mn-ea"/>
          <a:cs typeface="+mn-cs"/>
        </a:defRPr>
      </a:lvl7pPr>
      <a:lvl8pPr marL="1273175" algn="l" defTabSz="363855" rtl="0" eaLnBrk="1" latinLnBrk="0" hangingPunct="1">
        <a:defRPr sz="715" kern="1200">
          <a:solidFill>
            <a:schemeClr val="tx1"/>
          </a:solidFill>
          <a:latin typeface="+mn-lt"/>
          <a:ea typeface="+mn-ea"/>
          <a:cs typeface="+mn-cs"/>
        </a:defRPr>
      </a:lvl8pPr>
      <a:lvl9pPr marL="1454785" algn="l" defTabSz="363855" rtl="0" eaLnBrk="1" latinLnBrk="0" hangingPunct="1">
        <a:defRPr sz="7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5.xml"/><Relationship Id="rId4" Type="http://schemas.openxmlformats.org/officeDocument/2006/relationships/tags" Target="../tags/tag1.xml"/><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image" Target="../media/image20.jpeg"/><Relationship Id="rId7" Type="http://schemas.openxmlformats.org/officeDocument/2006/relationships/image" Target="../media/image8.svg"/><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18.png"/><Relationship Id="rId3" Type="http://schemas.openxmlformats.org/officeDocument/2006/relationships/image" Target="../media/image6.svg"/><Relationship Id="rId2" Type="http://schemas.openxmlformats.org/officeDocument/2006/relationships/image" Target="../media/image17.png"/><Relationship Id="rId10" Type="http://schemas.openxmlformats.org/officeDocument/2006/relationships/slideLayout" Target="../slideLayouts/slideLayout5.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2.jpeg"/><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6.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8.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8.jpe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0.jpeg"/><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hyperlink" Target="mailto:csxkjghb@163.com" TargetMode="Externa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33.jpeg"/><Relationship Id="rId1" Type="http://schemas.openxmlformats.org/officeDocument/2006/relationships/image" Target="../media/image32.jpeg"/></Relationships>
</file>

<file path=ppt/slides/_rels/slide21.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12.svg"/><Relationship Id="rId7" Type="http://schemas.openxmlformats.org/officeDocument/2006/relationships/image" Target="../media/image37.png"/><Relationship Id="rId6" Type="http://schemas.openxmlformats.org/officeDocument/2006/relationships/image" Target="../media/image11.svg"/><Relationship Id="rId5" Type="http://schemas.openxmlformats.org/officeDocument/2006/relationships/image" Target="../media/image36.png"/><Relationship Id="rId4" Type="http://schemas.openxmlformats.org/officeDocument/2006/relationships/image" Target="../media/image10.svg"/><Relationship Id="rId3" Type="http://schemas.openxmlformats.org/officeDocument/2006/relationships/image" Target="../media/image35.png"/><Relationship Id="rId2" Type="http://schemas.openxmlformats.org/officeDocument/2006/relationships/image" Target="../media/image9.svg"/><Relationship Id="rId14" Type="http://schemas.openxmlformats.org/officeDocument/2006/relationships/notesSlide" Target="../notesSlides/notesSlide2.xml"/><Relationship Id="rId13" Type="http://schemas.openxmlformats.org/officeDocument/2006/relationships/slideLayout" Target="../slideLayouts/slideLayout5.xml"/><Relationship Id="rId12" Type="http://schemas.openxmlformats.org/officeDocument/2006/relationships/image" Target="../media/image14.svg"/><Relationship Id="rId11" Type="http://schemas.openxmlformats.org/officeDocument/2006/relationships/image" Target="../media/image39.png"/><Relationship Id="rId10" Type="http://schemas.openxmlformats.org/officeDocument/2006/relationships/image" Target="../media/image13.svg"/><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1.jpeg"/><Relationship Id="rId1"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3.jpeg"/><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image" Target="../media/image44.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0.xml"/><Relationship Id="rId2" Type="http://schemas.openxmlformats.org/officeDocument/2006/relationships/image" Target="../media/image46.jpeg"/><Relationship Id="rId1"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3.xml"/><Relationship Id="rId1"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image" Target="../media/image49.jpeg"/><Relationship Id="rId1" Type="http://schemas.openxmlformats.org/officeDocument/2006/relationships/image" Target="../media/image4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6.xml"/><Relationship Id="rId1"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4.svg"/><Relationship Id="rId7" Type="http://schemas.openxmlformats.org/officeDocument/2006/relationships/image" Target="../media/image8.png"/><Relationship Id="rId6" Type="http://schemas.openxmlformats.org/officeDocument/2006/relationships/image" Target="../media/image3.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6.png"/><Relationship Id="rId2" Type="http://schemas.openxmlformats.org/officeDocument/2006/relationships/image" Target="../media/image1.svg"/><Relationship Id="rId12" Type="http://schemas.openxmlformats.org/officeDocument/2006/relationships/slideLayout" Target="../slideLayouts/slideLayout5.xml"/><Relationship Id="rId11" Type="http://schemas.openxmlformats.org/officeDocument/2006/relationships/tags" Target="../tags/tag5.xml"/><Relationship Id="rId10" Type="http://schemas.openxmlformats.org/officeDocument/2006/relationships/image" Target="../media/image5.sv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9" Type="http://schemas.openxmlformats.org/officeDocument/2006/relationships/slideLayout" Target="../slideLayouts/slideLayout5.xml"/><Relationship Id="rId28" Type="http://schemas.openxmlformats.org/officeDocument/2006/relationships/tags" Target="../tags/tag33.xml"/><Relationship Id="rId27" Type="http://schemas.openxmlformats.org/officeDocument/2006/relationships/tags" Target="../tags/tag32.xml"/><Relationship Id="rId26" Type="http://schemas.openxmlformats.org/officeDocument/2006/relationships/tags" Target="../tags/tag31.xml"/><Relationship Id="rId25" Type="http://schemas.openxmlformats.org/officeDocument/2006/relationships/tags" Target="../tags/tag30.xml"/><Relationship Id="rId24" Type="http://schemas.openxmlformats.org/officeDocument/2006/relationships/tags" Target="../tags/tag29.xml"/><Relationship Id="rId23" Type="http://schemas.openxmlformats.org/officeDocument/2006/relationships/tags" Target="../tags/tag28.xml"/><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tags" Target="../tags/tag25.xml"/><Relationship Id="rId2" Type="http://schemas.openxmlformats.org/officeDocument/2006/relationships/tags" Target="../tags/tag7.xml"/><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4.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0" y="3168464"/>
            <a:ext cx="7559676" cy="7523347"/>
          </a:xfrm>
          <a:prstGeom prst="rect">
            <a:avLst/>
          </a:prstGeom>
        </p:spPr>
      </p:pic>
      <p:graphicFrame>
        <p:nvGraphicFramePr>
          <p:cNvPr id="9219" name="对象 2" hidden="1"/>
          <p:cNvGraphicFramePr>
            <a:graphicFrameLocks noChangeAspect="1"/>
          </p:cNvGraphicFramePr>
          <p:nvPr/>
        </p:nvGraphicFramePr>
        <p:xfrm>
          <a:off x="1355725" y="3983038"/>
          <a:ext cx="1588" cy="0"/>
        </p:xfrm>
        <a:graphic>
          <a:graphicData uri="http://schemas.openxmlformats.org/presentationml/2006/ole">
            <mc:AlternateContent xmlns:mc="http://schemas.openxmlformats.org/markup-compatibility/2006">
              <mc:Choice xmlns:v="urn:schemas-microsoft-com:vml" Requires="v">
                <p:oleObj spid="_x0000_s1363" name="" r:id="rId2" imgW="9525" imgH="9525" progId="TCLayout.ActiveDocument.1">
                  <p:embed/>
                </p:oleObj>
              </mc:Choice>
              <mc:Fallback>
                <p:oleObj name="" r:id="rId2" imgW="9525" imgH="9525" progId="TCLayout.ActiveDocument.1">
                  <p:embed/>
                  <p:pic>
                    <p:nvPicPr>
                      <p:cNvPr id="0" name="图片 3075"/>
                      <p:cNvPicPr/>
                      <p:nvPr/>
                    </p:nvPicPr>
                    <p:blipFill>
                      <a:blip r:embed="rId3"/>
                      <a:stretch>
                        <a:fillRect/>
                      </a:stretch>
                    </p:blipFill>
                    <p:spPr>
                      <a:xfrm>
                        <a:off x="1355725" y="3983038"/>
                        <a:ext cx="1588" cy="0"/>
                      </a:xfrm>
                      <a:prstGeom prst="rect">
                        <a:avLst/>
                      </a:prstGeom>
                      <a:noFill/>
                      <a:ln w="38100">
                        <a:noFill/>
                        <a:miter/>
                      </a:ln>
                    </p:spPr>
                  </p:pic>
                </p:oleObj>
              </mc:Fallback>
            </mc:AlternateContent>
          </a:graphicData>
        </a:graphic>
      </p:graphicFrame>
      <p:sp>
        <p:nvSpPr>
          <p:cNvPr id="3" name="矩形 2" hidden="1"/>
          <p:cNvSpPr/>
          <p:nvPr/>
        </p:nvSpPr>
        <p:spPr>
          <a:xfrm>
            <a:off x="1355725" y="3981450"/>
            <a:ext cx="63500"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876300" rtl="0" eaLnBrk="1" fontAlgn="auto" latinLnBrk="0" hangingPunct="1">
              <a:lnSpc>
                <a:spcPct val="90000"/>
              </a:lnSpc>
              <a:spcBef>
                <a:spcPct val="0"/>
              </a:spcBef>
              <a:spcAft>
                <a:spcPct val="0"/>
              </a:spcAft>
              <a:buClrTx/>
              <a:buSzTx/>
              <a:buFontTx/>
              <a:buNone/>
              <a:defRPr/>
            </a:pPr>
            <a:endParaRPr kumimoji="0" lang="en-US" altLang="zh-CN" sz="1590" b="1" i="0" u="none" strike="noStrike" kern="1200" cap="none" spc="0" normalizeH="0" baseline="0" noProof="0" dirty="0">
              <a:ln>
                <a:noFill/>
              </a:ln>
              <a:solidFill>
                <a:schemeClr val="lt1"/>
              </a:solidFill>
              <a:effectLst/>
              <a:uLnTx/>
              <a:uFillTx/>
              <a:latin typeface="+mn-lt"/>
              <a:ea typeface="+mn-ea"/>
              <a:cs typeface="+mj-cs"/>
              <a:sym typeface="Arial" panose="020B0604020202020204" pitchFamily="34" charset="0"/>
            </a:endParaRPr>
          </a:p>
        </p:txBody>
      </p:sp>
      <p:sp>
        <p:nvSpPr>
          <p:cNvPr id="4" name="标题 3"/>
          <p:cNvSpPr>
            <a:spLocks noGrp="1"/>
          </p:cNvSpPr>
          <p:nvPr>
            <p:ph type="ctrTitle" idx="4294967295"/>
          </p:nvPr>
        </p:nvSpPr>
        <p:spPr>
          <a:xfrm>
            <a:off x="207963" y="2164213"/>
            <a:ext cx="7143750" cy="1689100"/>
          </a:xfrm>
        </p:spPr>
        <p:txBody>
          <a:bodyPr vert="horz" wrap="square" lIns="91440" tIns="45720" rIns="91440" bIns="45720" numCol="1" rtlCol="0" anchor="b" anchorCtr="0" compatLnSpc="1">
            <a:noAutofit/>
          </a:bodyPr>
          <a:lstStyle/>
          <a:p>
            <a:pPr marL="12700" lvl="0" algn="ctr" eaLnBrk="1" fontAlgn="auto" hangingPunct="1">
              <a:lnSpc>
                <a:spcPct val="150000"/>
              </a:lnSpc>
              <a:spcBef>
                <a:spcPts val="100"/>
              </a:spcBef>
              <a:spcAft>
                <a:spcPts val="0"/>
              </a:spcAft>
              <a:defRPr/>
            </a:pPr>
            <a:r>
              <a:rPr lang="zh-CN" altLang="en-US" sz="3200" spc="-5" dirty="0">
                <a:solidFill>
                  <a:srgbClr val="0D9493"/>
                </a:solidFill>
                <a:latin typeface="微软雅黑" panose="020B0503020204020204" pitchFamily="34" charset="-122"/>
              </a:rPr>
              <a:t>新晃侗族</a:t>
            </a:r>
            <a:r>
              <a:rPr lang="zh-CN" altLang="en-US" sz="3200" spc="-5" dirty="0" smtClean="0">
                <a:solidFill>
                  <a:srgbClr val="0D9493"/>
                </a:solidFill>
                <a:latin typeface="微软雅黑" panose="020B0503020204020204" pitchFamily="34" charset="-122"/>
              </a:rPr>
              <a:t>自治县晃州镇国土</a:t>
            </a:r>
            <a:r>
              <a:rPr lang="zh-CN" altLang="en-US" sz="3200" spc="-5" dirty="0">
                <a:solidFill>
                  <a:srgbClr val="0D9493"/>
                </a:solidFill>
                <a:latin typeface="微软雅黑" panose="020B0503020204020204" pitchFamily="34" charset="-122"/>
              </a:rPr>
              <a:t>空间规划</a:t>
            </a:r>
            <a:r>
              <a:rPr lang="zh-CN" altLang="zh-CN" sz="3200" spc="-5" dirty="0">
                <a:solidFill>
                  <a:srgbClr val="0D9493"/>
                </a:solidFill>
                <a:latin typeface="微软雅黑" panose="020B0503020204020204" pitchFamily="34" charset="-122"/>
              </a:rPr>
              <a:t>（</a:t>
            </a:r>
            <a:r>
              <a:rPr lang="en-US" altLang="zh-CN" sz="3200" spc="-5" dirty="0">
                <a:solidFill>
                  <a:srgbClr val="0D9493"/>
                </a:solidFill>
                <a:latin typeface="微软雅黑" panose="020B0503020204020204" pitchFamily="34" charset="-122"/>
              </a:rPr>
              <a:t>2021-2035</a:t>
            </a:r>
            <a:r>
              <a:rPr lang="zh-CN" altLang="en-US" sz="3200" spc="-5" dirty="0">
                <a:solidFill>
                  <a:srgbClr val="0D9493"/>
                </a:solidFill>
                <a:latin typeface="微软雅黑" panose="020B0503020204020204" pitchFamily="34" charset="-122"/>
              </a:rPr>
              <a:t>年</a:t>
            </a:r>
            <a:r>
              <a:rPr lang="zh-CN" altLang="zh-CN" sz="3200" spc="-5" dirty="0">
                <a:solidFill>
                  <a:srgbClr val="0D9493"/>
                </a:solidFill>
                <a:latin typeface="微软雅黑" panose="020B0503020204020204" pitchFamily="34" charset="-122"/>
              </a:rPr>
              <a:t>）</a:t>
            </a:r>
            <a:endParaRPr lang="zh-CN" altLang="en-US" sz="3200" spc="-5" dirty="0">
              <a:solidFill>
                <a:srgbClr val="0D9493"/>
              </a:solidFill>
              <a:latin typeface="微软雅黑" panose="020B0503020204020204" pitchFamily="34" charset="-122"/>
            </a:endParaRPr>
          </a:p>
        </p:txBody>
      </p:sp>
      <p:sp>
        <p:nvSpPr>
          <p:cNvPr id="14" name="文本框 13"/>
          <p:cNvSpPr txBox="1"/>
          <p:nvPr/>
        </p:nvSpPr>
        <p:spPr>
          <a:xfrm>
            <a:off x="2465388" y="9648825"/>
            <a:ext cx="3044825" cy="583565"/>
          </a:xfrm>
          <a:prstGeom prst="rect">
            <a:avLst/>
          </a:prstGeom>
          <a:noFill/>
        </p:spPr>
        <p:txBody>
          <a:bodyPr>
            <a:spAutoFit/>
          </a:bodyPr>
          <a:lstStyle/>
          <a:p>
            <a:pPr algn="ctr" defTabSz="876300" eaLnBrk="1" fontAlgn="auto" hangingPunct="1">
              <a:spcBef>
                <a:spcPts val="0"/>
              </a:spcBef>
              <a:spcAft>
                <a:spcPts val="0"/>
              </a:spcAft>
              <a:defRPr/>
            </a:pPr>
            <a:r>
              <a:rPr lang="zh-CN" altLang="en-US" sz="1600" dirty="0">
                <a:solidFill>
                  <a:schemeClr val="bg1"/>
                </a:solidFill>
                <a:latin typeface="+mn-lt"/>
                <a:ea typeface="+mn-ea"/>
              </a:rPr>
              <a:t>新晃侗族自治县人民政府</a:t>
            </a:r>
            <a:endParaRPr kumimoji="0" lang="en-US" altLang="zh-CN" sz="1600" kern="1200" cap="none" spc="0" normalizeH="0" baseline="0" noProof="0" dirty="0">
              <a:solidFill>
                <a:schemeClr val="bg1"/>
              </a:solidFill>
              <a:latin typeface="+mn-lt"/>
              <a:ea typeface="+mn-ea"/>
              <a:cs typeface="+mn-cs"/>
            </a:endParaRPr>
          </a:p>
          <a:p>
            <a:pPr marR="0" algn="ctr" defTabSz="876300" eaLnBrk="1" fontAlgn="auto" hangingPunct="1">
              <a:spcBef>
                <a:spcPts val="0"/>
              </a:spcBef>
              <a:spcAft>
                <a:spcPts val="0"/>
              </a:spcAft>
              <a:buClrTx/>
              <a:buSzTx/>
              <a:buFontTx/>
              <a:buNone/>
              <a:defRPr/>
            </a:pPr>
            <a:r>
              <a:rPr kumimoji="0" lang="en-US" altLang="zh-CN" sz="1600" kern="1200" cap="none" spc="0" normalizeH="0" baseline="0" noProof="0" dirty="0">
                <a:solidFill>
                  <a:schemeClr val="bg1"/>
                </a:solidFill>
                <a:latin typeface="+mn-lt"/>
                <a:ea typeface="+mn-ea"/>
                <a:cs typeface="+mn-cs"/>
              </a:rPr>
              <a:t>2024</a:t>
            </a:r>
            <a:r>
              <a:rPr kumimoji="0" lang="zh-CN" altLang="en-US" sz="1600" kern="1200" cap="none" spc="0" normalizeH="0" baseline="0" noProof="0" dirty="0">
                <a:solidFill>
                  <a:schemeClr val="bg1"/>
                </a:solidFill>
                <a:latin typeface="+mn-lt"/>
                <a:ea typeface="+mn-ea"/>
                <a:cs typeface="+mn-cs"/>
              </a:rPr>
              <a:t>年</a:t>
            </a:r>
            <a:r>
              <a:rPr kumimoji="0" lang="en-US" altLang="zh-CN" sz="1600" kern="1200" cap="none" spc="0" normalizeH="0" baseline="0" noProof="0" dirty="0">
                <a:solidFill>
                  <a:schemeClr val="bg1"/>
                </a:solidFill>
                <a:latin typeface="+mn-lt"/>
                <a:ea typeface="+mn-ea"/>
                <a:cs typeface="+mn-cs"/>
              </a:rPr>
              <a:t>9</a:t>
            </a:r>
            <a:r>
              <a:rPr kumimoji="0" lang="zh-CN" altLang="en-US" sz="1600" kern="1200" cap="none" spc="0" normalizeH="0" baseline="0" noProof="0" dirty="0">
                <a:solidFill>
                  <a:schemeClr val="bg1"/>
                </a:solidFill>
                <a:latin typeface="+mn-lt"/>
                <a:ea typeface="+mn-ea"/>
                <a:cs typeface="+mn-cs"/>
              </a:rPr>
              <a:t>月</a:t>
            </a:r>
            <a:endParaRPr kumimoji="0" lang="zh-CN" altLang="zh-CN" sz="1600" kern="1200" cap="none" spc="0" normalizeH="0" baseline="0" noProof="0" dirty="0">
              <a:solidFill>
                <a:schemeClr val="bg1"/>
              </a:solidFill>
              <a:latin typeface="+mn-lt"/>
              <a:ea typeface="+mn-ea"/>
              <a:cs typeface="+mn-cs"/>
            </a:endParaRPr>
          </a:p>
        </p:txBody>
      </p:sp>
      <p:sp>
        <p:nvSpPr>
          <p:cNvPr id="42" name="object 7"/>
          <p:cNvSpPr txBox="1"/>
          <p:nvPr/>
        </p:nvSpPr>
        <p:spPr>
          <a:xfrm>
            <a:off x="2215878" y="3982986"/>
            <a:ext cx="3526791" cy="319405"/>
          </a:xfrm>
          <a:prstGeom prst="rect">
            <a:avLst/>
          </a:prstGeom>
        </p:spPr>
        <p:txBody>
          <a:bodyPr vert="horz" wrap="square" lIns="0" tIns="12065" rIns="0" bIns="0" rtlCol="0">
            <a:spAutoFit/>
          </a:bodyPr>
          <a:lstStyle/>
          <a:p>
            <a:pPr algn="ctr">
              <a:spcBef>
                <a:spcPts val="1970"/>
              </a:spcBef>
            </a:pPr>
            <a:r>
              <a:rPr sz="2000" b="1" dirty="0">
                <a:solidFill>
                  <a:schemeClr val="tx1"/>
                </a:solidFill>
                <a:latin typeface="微软雅黑" panose="020B0503020204020204" pitchFamily="34" charset="-122"/>
                <a:cs typeface="微软雅黑" panose="020B0503020204020204" pitchFamily="34" charset="-122"/>
              </a:rPr>
              <a:t>（</a:t>
            </a:r>
            <a:r>
              <a:rPr lang="zh-CN" altLang="en-US" sz="2000" b="1" dirty="0">
                <a:solidFill>
                  <a:schemeClr val="tx1"/>
                </a:solidFill>
                <a:latin typeface="微软雅黑" panose="020B0503020204020204" pitchFamily="34" charset="-122"/>
                <a:cs typeface="微软雅黑" panose="020B0503020204020204" pitchFamily="34" charset="-122"/>
              </a:rPr>
              <a:t>征求意见稿</a:t>
            </a:r>
            <a:r>
              <a:rPr sz="2000" b="1" dirty="0">
                <a:solidFill>
                  <a:schemeClr val="tx1"/>
                </a:solidFill>
                <a:latin typeface="微软雅黑" panose="020B0503020204020204" pitchFamily="34" charset="-122"/>
                <a:cs typeface="微软雅黑" panose="020B0503020204020204" pitchFamily="34" charset="-122"/>
              </a:rPr>
              <a:t>）</a:t>
            </a:r>
            <a:endParaRPr sz="2000" b="1" dirty="0">
              <a:solidFill>
                <a:schemeClr val="tx1"/>
              </a:solidFill>
              <a:latin typeface="微软雅黑" panose="020B0503020204020204" pitchFamily="34" charset="-122"/>
              <a:cs typeface="微软雅黑" panose="020B0503020204020204" pitchFamily="34" charset="-122"/>
            </a:endParaRPr>
          </a:p>
        </p:txBody>
      </p:sp>
      <p:sp>
        <p:nvSpPr>
          <p:cNvPr id="5" name="矩形 4"/>
          <p:cNvSpPr/>
          <p:nvPr/>
        </p:nvSpPr>
        <p:spPr>
          <a:xfrm>
            <a:off x="635" y="3168464"/>
            <a:ext cx="7559675" cy="7523347"/>
          </a:xfrm>
          <a:prstGeom prst="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a:stretch>
            <a:fillRect/>
          </a:stretch>
        </p:blipFill>
        <p:spPr>
          <a:xfrm>
            <a:off x="954371" y="4663090"/>
            <a:ext cx="5954294" cy="5843391"/>
          </a:xfrm>
          <a:prstGeom prst="rect">
            <a:avLst/>
          </a:prstGeom>
        </p:spPr>
      </p:pic>
      <p:sp>
        <p:nvSpPr>
          <p:cNvPr id="63" name="object 7"/>
          <p:cNvSpPr/>
          <p:nvPr/>
        </p:nvSpPr>
        <p:spPr>
          <a:xfrm>
            <a:off x="1036027" y="1491869"/>
            <a:ext cx="6116955" cy="406400"/>
          </a:xfrm>
          <a:custGeom>
            <a:avLst/>
            <a:gdLst/>
            <a:ahLst/>
            <a:cxnLst/>
            <a:rect l="l" t="t" r="r" b="b"/>
            <a:pathLst>
              <a:path w="6116955" h="406400">
                <a:moveTo>
                  <a:pt x="0" y="0"/>
                </a:moveTo>
                <a:lnTo>
                  <a:pt x="6116955" y="0"/>
                </a:lnTo>
                <a:lnTo>
                  <a:pt x="6116955" y="406400"/>
                </a:lnTo>
                <a:lnTo>
                  <a:pt x="0" y="406400"/>
                </a:lnTo>
                <a:lnTo>
                  <a:pt x="0" y="0"/>
                </a:lnTo>
                <a:close/>
              </a:path>
            </a:pathLst>
          </a:custGeom>
          <a:solidFill>
            <a:srgbClr val="2F5597">
              <a:alpha val="87843"/>
            </a:srgbClr>
          </a:solidFill>
        </p:spPr>
        <p:txBody>
          <a:bodyPr wrap="square" lIns="0" tIns="0" rIns="0" bIns="0" rtlCol="0"/>
          <a:lstStyle/>
          <a:p/>
        </p:txBody>
      </p:sp>
      <p:sp>
        <p:nvSpPr>
          <p:cNvPr id="64" name="object 8"/>
          <p:cNvSpPr/>
          <p:nvPr/>
        </p:nvSpPr>
        <p:spPr>
          <a:xfrm>
            <a:off x="1032216" y="2533904"/>
            <a:ext cx="6120130" cy="430530"/>
          </a:xfrm>
          <a:custGeom>
            <a:avLst/>
            <a:gdLst/>
            <a:ahLst/>
            <a:cxnLst/>
            <a:rect l="l" t="t" r="r" b="b"/>
            <a:pathLst>
              <a:path w="6120130" h="430530">
                <a:moveTo>
                  <a:pt x="0" y="0"/>
                </a:moveTo>
                <a:lnTo>
                  <a:pt x="6119812" y="0"/>
                </a:lnTo>
                <a:lnTo>
                  <a:pt x="6119812" y="430364"/>
                </a:lnTo>
                <a:lnTo>
                  <a:pt x="0" y="430364"/>
                </a:lnTo>
                <a:lnTo>
                  <a:pt x="0" y="0"/>
                </a:lnTo>
                <a:close/>
              </a:path>
            </a:pathLst>
          </a:custGeom>
          <a:solidFill>
            <a:srgbClr val="2F5597">
              <a:alpha val="87843"/>
            </a:srgbClr>
          </a:solidFill>
        </p:spPr>
        <p:txBody>
          <a:bodyPr wrap="square" lIns="0" tIns="0" rIns="0" bIns="0" rtlCol="0"/>
          <a:lstStyle/>
          <a:p/>
        </p:txBody>
      </p:sp>
      <p:sp>
        <p:nvSpPr>
          <p:cNvPr id="68" name="object 12"/>
          <p:cNvSpPr/>
          <p:nvPr/>
        </p:nvSpPr>
        <p:spPr>
          <a:xfrm>
            <a:off x="1033283" y="3617849"/>
            <a:ext cx="6109335" cy="406400"/>
          </a:xfrm>
          <a:custGeom>
            <a:avLst/>
            <a:gdLst/>
            <a:ahLst/>
            <a:cxnLst/>
            <a:rect l="l" t="t" r="r" b="b"/>
            <a:pathLst>
              <a:path w="6109334" h="406400">
                <a:moveTo>
                  <a:pt x="0" y="0"/>
                </a:moveTo>
                <a:lnTo>
                  <a:pt x="6108903" y="0"/>
                </a:lnTo>
                <a:lnTo>
                  <a:pt x="6108903" y="406400"/>
                </a:lnTo>
                <a:lnTo>
                  <a:pt x="0" y="406400"/>
                </a:lnTo>
                <a:lnTo>
                  <a:pt x="0" y="0"/>
                </a:lnTo>
                <a:close/>
              </a:path>
            </a:pathLst>
          </a:custGeom>
          <a:solidFill>
            <a:srgbClr val="2F5597">
              <a:alpha val="87843"/>
            </a:srgbClr>
          </a:solidFill>
        </p:spPr>
        <p:txBody>
          <a:bodyPr wrap="square" lIns="0" tIns="0" rIns="0" bIns="0" rtlCol="0"/>
          <a:lstStyle/>
          <a:p/>
        </p:txBody>
      </p:sp>
      <p:sp>
        <p:nvSpPr>
          <p:cNvPr id="78" name="object 23"/>
          <p:cNvSpPr txBox="1"/>
          <p:nvPr/>
        </p:nvSpPr>
        <p:spPr>
          <a:xfrm>
            <a:off x="802538" y="3730458"/>
            <a:ext cx="6349779" cy="654025"/>
          </a:xfrm>
          <a:prstGeom prst="rect">
            <a:avLst/>
          </a:prstGeom>
        </p:spPr>
        <p:txBody>
          <a:bodyPr vert="horz" wrap="square" lIns="0" tIns="12700" rIns="0" bIns="0" rtlCol="0">
            <a:spAutoFit/>
          </a:bodyPr>
          <a:lstStyle/>
          <a:p>
            <a:pPr marR="134620" algn="ctr">
              <a:lnSpc>
                <a:spcPct val="100000"/>
              </a:lnSpc>
              <a:spcBef>
                <a:spcPts val="100"/>
              </a:spcBef>
            </a:pPr>
            <a:r>
              <a:rPr sz="1500" b="1" dirty="0">
                <a:solidFill>
                  <a:srgbClr val="FFFFFF"/>
                </a:solidFill>
                <a:latin typeface="微软雅黑" panose="020B0503020204020204" pitchFamily="34" charset="-122"/>
                <a:cs typeface="微软雅黑" panose="020B0503020204020204" pitchFamily="34" charset="-122"/>
              </a:rPr>
              <a:t>合理划定城镇开发边界</a:t>
            </a:r>
            <a:endParaRPr sz="1500" dirty="0">
              <a:latin typeface="微软雅黑" panose="020B0503020204020204" pitchFamily="34" charset="-122"/>
              <a:cs typeface="微软雅黑" panose="020B0503020204020204" pitchFamily="34" charset="-122"/>
            </a:endParaRPr>
          </a:p>
          <a:p>
            <a:pPr marL="12700" algn="r">
              <a:spcBef>
                <a:spcPts val="1385"/>
              </a:spcBef>
            </a:pPr>
            <a:r>
              <a:rPr lang="zh-CN" altLang="en-US" sz="1500" spc="25" dirty="0">
                <a:latin typeface="微软雅黑" panose="020B0503020204020204" pitchFamily="34" charset="-122"/>
                <a:cs typeface="微软雅黑" panose="020B0503020204020204" pitchFamily="34" charset="-122"/>
              </a:rPr>
              <a:t>落实划定城镇开发边界规模控制</a:t>
            </a:r>
            <a:r>
              <a:rPr lang="zh-CN" altLang="en-US" sz="1500" spc="25" dirty="0" smtClean="0">
                <a:latin typeface="微软雅黑" panose="020B0503020204020204" pitchFamily="34" charset="-122"/>
                <a:cs typeface="微软雅黑" panose="020B0503020204020204" pitchFamily="34" charset="-122"/>
              </a:rPr>
              <a:t>在</a:t>
            </a:r>
            <a:r>
              <a:rPr lang="en-US" altLang="zh-CN" sz="1500" spc="25" dirty="0">
                <a:latin typeface="微软雅黑" panose="020B0503020204020204" pitchFamily="34" charset="-122"/>
                <a:cs typeface="微软雅黑" panose="020B0503020204020204" pitchFamily="34" charset="-122"/>
              </a:rPr>
              <a:t>978.65</a:t>
            </a:r>
            <a:r>
              <a:rPr lang="zh-CN" altLang="en-US" sz="1500" spc="25" dirty="0">
                <a:latin typeface="微软雅黑" panose="020B0503020204020204" pitchFamily="34" charset="-122"/>
                <a:cs typeface="微软雅黑" panose="020B0503020204020204" pitchFamily="34" charset="-122"/>
              </a:rPr>
              <a:t>公顷，占全镇总面积</a:t>
            </a:r>
            <a:r>
              <a:rPr lang="zh-CN" altLang="en-US" sz="1500" spc="25" dirty="0" smtClean="0">
                <a:latin typeface="微软雅黑" panose="020B0503020204020204" pitchFamily="34" charset="-122"/>
                <a:cs typeface="微软雅黑" panose="020B0503020204020204" pitchFamily="34" charset="-122"/>
              </a:rPr>
              <a:t>的</a:t>
            </a:r>
            <a:r>
              <a:rPr lang="en-US" altLang="zh-CN" sz="1500" spc="25" dirty="0" smtClean="0">
                <a:latin typeface="微软雅黑" panose="020B0503020204020204" pitchFamily="34" charset="-122"/>
                <a:cs typeface="微软雅黑" panose="020B0503020204020204" pitchFamily="34" charset="-122"/>
              </a:rPr>
              <a:t>4.81%</a:t>
            </a:r>
            <a:r>
              <a:rPr lang="zh-CN" altLang="en-US" sz="1500" spc="25" dirty="0" smtClean="0">
                <a:latin typeface="微软雅黑" panose="020B0503020204020204" pitchFamily="34" charset="-122"/>
                <a:cs typeface="微软雅黑" panose="020B0503020204020204" pitchFamily="34" charset="-122"/>
              </a:rPr>
              <a:t>。</a:t>
            </a:r>
            <a:endParaRPr lang="zh-CN" altLang="en-US" sz="1500" spc="25" dirty="0">
              <a:latin typeface="微软雅黑" panose="020B0503020204020204" pitchFamily="34" charset="-122"/>
              <a:cs typeface="微软雅黑" panose="020B0503020204020204" pitchFamily="34" charset="-122"/>
            </a:endParaRPr>
          </a:p>
        </p:txBody>
      </p:sp>
      <p:sp>
        <p:nvSpPr>
          <p:cNvPr id="79" name="object 24"/>
          <p:cNvSpPr txBox="1"/>
          <p:nvPr/>
        </p:nvSpPr>
        <p:spPr>
          <a:xfrm>
            <a:off x="1029613" y="2658708"/>
            <a:ext cx="6122707" cy="727710"/>
          </a:xfrm>
          <a:prstGeom prst="rect">
            <a:avLst/>
          </a:prstGeom>
        </p:spPr>
        <p:txBody>
          <a:bodyPr vert="horz" wrap="square" lIns="0" tIns="12700" rIns="0" bIns="0" rtlCol="0">
            <a:spAutoFit/>
          </a:bodyPr>
          <a:lstStyle/>
          <a:p>
            <a:pPr marL="2055495">
              <a:lnSpc>
                <a:spcPct val="100000"/>
              </a:lnSpc>
              <a:spcBef>
                <a:spcPts val="100"/>
              </a:spcBef>
            </a:pPr>
            <a:r>
              <a:rPr sz="1500" b="1" dirty="0">
                <a:solidFill>
                  <a:srgbClr val="FFFFFF"/>
                </a:solidFill>
                <a:latin typeface="微软雅黑" panose="020B0503020204020204" pitchFamily="34" charset="-122"/>
                <a:cs typeface="微软雅黑" panose="020B0503020204020204" pitchFamily="34" charset="-122"/>
              </a:rPr>
              <a:t>科学划定生态保护红线</a:t>
            </a:r>
            <a:endParaRPr sz="1500" dirty="0">
              <a:latin typeface="微软雅黑" panose="020B0503020204020204" pitchFamily="34" charset="-122"/>
              <a:cs typeface="微软雅黑" panose="020B0503020204020204" pitchFamily="34" charset="-122"/>
            </a:endParaRPr>
          </a:p>
          <a:p>
            <a:pPr>
              <a:lnSpc>
                <a:spcPct val="100000"/>
              </a:lnSpc>
              <a:spcBef>
                <a:spcPts val="30"/>
              </a:spcBef>
            </a:pPr>
            <a:endParaRPr sz="1650" dirty="0">
              <a:latin typeface="Times New Roman" panose="02020603050405020304"/>
              <a:cs typeface="Times New Roman" panose="02020603050405020304"/>
            </a:endParaRPr>
          </a:p>
          <a:p>
            <a:pPr marL="12700" algn="r"/>
            <a:r>
              <a:rPr lang="zh-CN" altLang="en-US" sz="1500" spc="15" dirty="0" smtClean="0">
                <a:latin typeface="微软雅黑" panose="020B0503020204020204" pitchFamily="34" charset="-122"/>
                <a:cs typeface="微软雅黑" panose="020B0503020204020204" pitchFamily="34" charset="-122"/>
              </a:rPr>
              <a:t>落实划定生态保护红线面积</a:t>
            </a:r>
            <a:r>
              <a:rPr lang="en-US" altLang="zh-CN" sz="1500" spc="15" dirty="0">
                <a:latin typeface="微软雅黑" panose="020B0503020204020204" pitchFamily="34" charset="-122"/>
                <a:cs typeface="微软雅黑" panose="020B0503020204020204" pitchFamily="34" charset="-122"/>
              </a:rPr>
              <a:t>2320.35</a:t>
            </a:r>
            <a:r>
              <a:rPr lang="zh-CN" altLang="en-US" sz="1500" spc="15" dirty="0">
                <a:latin typeface="微软雅黑" panose="020B0503020204020204" pitchFamily="34" charset="-122"/>
                <a:cs typeface="微软雅黑" panose="020B0503020204020204" pitchFamily="34" charset="-122"/>
              </a:rPr>
              <a:t>公顷，</a:t>
            </a:r>
            <a:r>
              <a:rPr lang="zh-CN" altLang="en-US" sz="1500" spc="15" dirty="0" smtClean="0">
                <a:latin typeface="微软雅黑" panose="020B0503020204020204" pitchFamily="34" charset="-122"/>
                <a:cs typeface="微软雅黑" panose="020B0503020204020204" pitchFamily="34" charset="-122"/>
              </a:rPr>
              <a:t>占全镇总面积的</a:t>
            </a:r>
            <a:r>
              <a:rPr lang="en-US" altLang="zh-CN" sz="1500" spc="15" dirty="0" smtClean="0">
                <a:latin typeface="微软雅黑" panose="020B0503020204020204" pitchFamily="34" charset="-122"/>
                <a:cs typeface="微软雅黑" panose="020B0503020204020204" pitchFamily="34" charset="-122"/>
              </a:rPr>
              <a:t>11.37%</a:t>
            </a:r>
            <a:r>
              <a:rPr sz="1500" dirty="0" smtClean="0">
                <a:latin typeface="微软雅黑" panose="020B0503020204020204" pitchFamily="34" charset="-122"/>
                <a:cs typeface="微软雅黑" panose="020B0503020204020204" pitchFamily="34" charset="-122"/>
              </a:rPr>
              <a:t>。</a:t>
            </a:r>
            <a:endParaRPr sz="1500" dirty="0">
              <a:latin typeface="微软雅黑" panose="020B0503020204020204" pitchFamily="34" charset="-122"/>
              <a:cs typeface="微软雅黑" panose="020B0503020204020204" pitchFamily="34" charset="-122"/>
            </a:endParaRPr>
          </a:p>
        </p:txBody>
      </p:sp>
      <p:sp>
        <p:nvSpPr>
          <p:cNvPr id="80" name="object 25"/>
          <p:cNvSpPr txBox="1"/>
          <p:nvPr/>
        </p:nvSpPr>
        <p:spPr>
          <a:xfrm>
            <a:off x="486501" y="1556004"/>
            <a:ext cx="6665819" cy="713016"/>
          </a:xfrm>
          <a:prstGeom prst="rect">
            <a:avLst/>
          </a:prstGeom>
        </p:spPr>
        <p:txBody>
          <a:bodyPr vert="horz" wrap="square" lIns="0" tIns="12700" rIns="0" bIns="0" rtlCol="0">
            <a:spAutoFit/>
          </a:bodyPr>
          <a:lstStyle/>
          <a:p>
            <a:pPr marL="1380490">
              <a:lnSpc>
                <a:spcPct val="100000"/>
              </a:lnSpc>
              <a:spcBef>
                <a:spcPts val="100"/>
              </a:spcBef>
            </a:pPr>
            <a:r>
              <a:rPr sz="1500" b="1" dirty="0">
                <a:solidFill>
                  <a:srgbClr val="FFFFFF"/>
                </a:solidFill>
                <a:latin typeface="微软雅黑" panose="020B0503020204020204" pitchFamily="34" charset="-122"/>
                <a:cs typeface="微软雅黑" panose="020B0503020204020204" pitchFamily="34" charset="-122"/>
              </a:rPr>
              <a:t>优先划定耕地和永久基本农田保护红线</a:t>
            </a:r>
            <a:endParaRPr sz="1500" dirty="0">
              <a:latin typeface="微软雅黑" panose="020B0503020204020204" pitchFamily="34" charset="-122"/>
              <a:cs typeface="微软雅黑" panose="020B0503020204020204" pitchFamily="34" charset="-122"/>
            </a:endParaRPr>
          </a:p>
          <a:p>
            <a:pPr>
              <a:lnSpc>
                <a:spcPct val="100000"/>
              </a:lnSpc>
              <a:spcBef>
                <a:spcPts val="30"/>
              </a:spcBef>
            </a:pPr>
            <a:endParaRPr sz="1550" dirty="0" smtClean="0">
              <a:latin typeface="Times New Roman" panose="02020603050405020304"/>
              <a:cs typeface="Times New Roman" panose="02020603050405020304"/>
            </a:endParaRPr>
          </a:p>
          <a:p>
            <a:pPr marL="215900" algn="r"/>
            <a:r>
              <a:rPr lang="zh-CN" altLang="en-US" sz="1500" spc="5" dirty="0" smtClean="0">
                <a:latin typeface="微软雅黑" panose="020B0503020204020204" pitchFamily="34" charset="-122"/>
                <a:cs typeface="微软雅黑" panose="020B0503020204020204" pitchFamily="34" charset="-122"/>
              </a:rPr>
              <a:t>落实</a:t>
            </a:r>
            <a:r>
              <a:rPr lang="zh-CN" altLang="en-US" sz="1500" spc="5" dirty="0">
                <a:latin typeface="微软雅黑" panose="020B0503020204020204" pitchFamily="34" charset="-122"/>
                <a:cs typeface="微软雅黑" panose="020B0503020204020204" pitchFamily="34" charset="-122"/>
              </a:rPr>
              <a:t>划定永久基本农田面积不低于</a:t>
            </a:r>
            <a:r>
              <a:rPr lang="en-US" altLang="zh-CN" sz="1500" spc="5" dirty="0">
                <a:latin typeface="微软雅黑" panose="020B0503020204020204" pitchFamily="34" charset="-122"/>
                <a:cs typeface="微软雅黑" panose="020B0503020204020204" pitchFamily="34" charset="-122"/>
              </a:rPr>
              <a:t>34740.03</a:t>
            </a:r>
            <a:r>
              <a:rPr lang="zh-CN" altLang="en-US" sz="1500" spc="5" dirty="0">
                <a:latin typeface="微软雅黑" panose="020B0503020204020204" pitchFamily="34" charset="-122"/>
                <a:cs typeface="微软雅黑" panose="020B0503020204020204" pitchFamily="34" charset="-122"/>
              </a:rPr>
              <a:t>亩，占全镇总面积</a:t>
            </a:r>
            <a:r>
              <a:rPr lang="zh-CN" altLang="en-US" sz="1500" spc="5" dirty="0" smtClean="0">
                <a:latin typeface="微软雅黑" panose="020B0503020204020204" pitchFamily="34" charset="-122"/>
                <a:cs typeface="微软雅黑" panose="020B0503020204020204" pitchFamily="34" charset="-122"/>
              </a:rPr>
              <a:t>的</a:t>
            </a:r>
            <a:r>
              <a:rPr lang="en-US" altLang="zh-CN" sz="1500" spc="5" dirty="0" smtClean="0">
                <a:latin typeface="微软雅黑" panose="020B0503020204020204" pitchFamily="34" charset="-122"/>
                <a:cs typeface="微软雅黑" panose="020B0503020204020204" pitchFamily="34" charset="-122"/>
              </a:rPr>
              <a:t>13.18%</a:t>
            </a:r>
            <a:r>
              <a:rPr sz="1500" dirty="0" smtClean="0">
                <a:latin typeface="微软雅黑" panose="020B0503020204020204" pitchFamily="34" charset="-122"/>
                <a:cs typeface="微软雅黑" panose="020B0503020204020204" pitchFamily="34" charset="-122"/>
              </a:rPr>
              <a:t>。</a:t>
            </a:r>
            <a:endParaRPr sz="1500" dirty="0">
              <a:latin typeface="微软雅黑" panose="020B0503020204020204" pitchFamily="34" charset="-122"/>
              <a:cs typeface="微软雅黑" panose="020B0503020204020204" pitchFamily="34" charset="-122"/>
            </a:endParaRPr>
          </a:p>
        </p:txBody>
      </p:sp>
      <p:sp>
        <p:nvSpPr>
          <p:cNvPr id="17410" name="标题 1"/>
          <p:cNvSpPr>
            <a:spLocks noGrp="1"/>
          </p:cNvSpPr>
          <p:nvPr>
            <p:ph type="title" idx="4294967295"/>
          </p:nvPr>
        </p:nvSpPr>
        <p:spPr>
          <a:xfrm>
            <a:off x="404813" y="649288"/>
            <a:ext cx="6727825" cy="614362"/>
          </a:xfrm>
        </p:spPr>
        <p:txBody>
          <a:bodyPr vert="horz" wrap="square" lIns="91440" tIns="45720" rIns="91440" bIns="45720" anchor="b" anchorCtr="0">
            <a:scene3d>
              <a:camera prst="orthographicFront"/>
              <a:lightRig rig="threePt" dir="t"/>
            </a:scene3d>
          </a:bodyPr>
          <a:lstStyle/>
          <a:p>
            <a:pPr indent="-90805" algn="l" eaLnBrk="1" hangingPunct="1">
              <a:spcBef>
                <a:spcPts val="400"/>
              </a:spcBef>
              <a:buClrTx/>
              <a:buSzTx/>
              <a:buFontTx/>
            </a:pPr>
            <a:r>
              <a:rPr lang="en-US" altLang="zh-CN" sz="2000" dirty="0">
                <a:solidFill>
                  <a:srgbClr val="2F5597"/>
                </a:solidFill>
                <a:effectLst>
                  <a:outerShdw blurRad="38100" dist="25400" dir="5400000" algn="ctr" rotWithShape="0">
                    <a:srgbClr val="6E747A">
                      <a:alpha val="43000"/>
                    </a:srgbClr>
                  </a:outerShdw>
                </a:effectLst>
                <a:latin typeface="+mn-ea"/>
                <a:ea typeface="+mn-ea"/>
                <a:cs typeface="+mn-ea"/>
                <a:sym typeface="+mn-ea"/>
              </a:rPr>
              <a:t>3.1划定落实“三条控制线”</a:t>
            </a:r>
            <a:endParaRPr lang="en-US" altLang="zh-CN" sz="2000" dirty="0">
              <a:solidFill>
                <a:srgbClr val="2F5597"/>
              </a:solidFill>
              <a:effectLst>
                <a:outerShdw blurRad="38100" dist="25400" dir="5400000" algn="ctr" rotWithShape="0">
                  <a:srgbClr val="6E747A">
                    <a:alpha val="43000"/>
                  </a:srgbClr>
                </a:outerShdw>
              </a:effectLst>
              <a:latin typeface="+mn-ea"/>
              <a:ea typeface="+mn-ea"/>
              <a:cs typeface="+mn-ea"/>
              <a:sym typeface="+mn-ea"/>
            </a:endParaRPr>
          </a:p>
        </p:txBody>
      </p:sp>
      <p:sp>
        <p:nvSpPr>
          <p:cNvPr id="60" name="object 4"/>
          <p:cNvSpPr/>
          <p:nvPr/>
        </p:nvSpPr>
        <p:spPr>
          <a:xfrm>
            <a:off x="7147394" y="1734261"/>
            <a:ext cx="0" cy="616585"/>
          </a:xfrm>
          <a:custGeom>
            <a:avLst/>
            <a:gdLst/>
            <a:ahLst/>
            <a:cxnLst/>
            <a:rect l="l" t="t" r="r" b="b"/>
            <a:pathLst>
              <a:path h="616585">
                <a:moveTo>
                  <a:pt x="0" y="0"/>
                </a:moveTo>
                <a:lnTo>
                  <a:pt x="0" y="616572"/>
                </a:lnTo>
              </a:path>
            </a:pathLst>
          </a:custGeom>
          <a:ln w="16052">
            <a:solidFill>
              <a:srgbClr val="2F5597"/>
            </a:solidFill>
          </a:ln>
        </p:spPr>
        <p:txBody>
          <a:bodyPr wrap="square" lIns="0" tIns="0" rIns="0" bIns="0" rtlCol="0"/>
          <a:lstStyle/>
          <a:p/>
        </p:txBody>
      </p:sp>
      <p:sp>
        <p:nvSpPr>
          <p:cNvPr id="61" name="object 5"/>
          <p:cNvSpPr/>
          <p:nvPr/>
        </p:nvSpPr>
        <p:spPr>
          <a:xfrm>
            <a:off x="1075396" y="2347264"/>
            <a:ext cx="6064250" cy="0"/>
          </a:xfrm>
          <a:custGeom>
            <a:avLst/>
            <a:gdLst/>
            <a:ahLst/>
            <a:cxnLst/>
            <a:rect l="l" t="t" r="r" b="b"/>
            <a:pathLst>
              <a:path w="6064250">
                <a:moveTo>
                  <a:pt x="0" y="0"/>
                </a:moveTo>
                <a:lnTo>
                  <a:pt x="6063970" y="0"/>
                </a:lnTo>
              </a:path>
            </a:pathLst>
          </a:custGeom>
          <a:ln w="6350">
            <a:solidFill>
              <a:srgbClr val="4F6128"/>
            </a:solidFill>
          </a:ln>
        </p:spPr>
        <p:txBody>
          <a:bodyPr wrap="square" lIns="0" tIns="0" rIns="0" bIns="0" rtlCol="0"/>
          <a:lstStyle/>
          <a:p/>
        </p:txBody>
      </p:sp>
      <p:sp>
        <p:nvSpPr>
          <p:cNvPr id="62" name="object 6"/>
          <p:cNvSpPr/>
          <p:nvPr/>
        </p:nvSpPr>
        <p:spPr>
          <a:xfrm>
            <a:off x="1075396" y="2354250"/>
            <a:ext cx="6080125" cy="0"/>
          </a:xfrm>
          <a:custGeom>
            <a:avLst/>
            <a:gdLst/>
            <a:ahLst/>
            <a:cxnLst/>
            <a:rect l="l" t="t" r="r" b="b"/>
            <a:pathLst>
              <a:path w="6080125">
                <a:moveTo>
                  <a:pt x="0" y="0"/>
                </a:moveTo>
                <a:lnTo>
                  <a:pt x="6080023" y="0"/>
                </a:lnTo>
              </a:path>
            </a:pathLst>
          </a:custGeom>
          <a:ln w="7619">
            <a:solidFill>
              <a:srgbClr val="2F5597"/>
            </a:solidFill>
          </a:ln>
        </p:spPr>
        <p:txBody>
          <a:bodyPr wrap="square" lIns="0" tIns="0" rIns="0" bIns="0" rtlCol="0"/>
          <a:lstStyle/>
          <a:p/>
        </p:txBody>
      </p:sp>
      <p:sp>
        <p:nvSpPr>
          <p:cNvPr id="65" name="object 9"/>
          <p:cNvSpPr/>
          <p:nvPr/>
        </p:nvSpPr>
        <p:spPr>
          <a:xfrm>
            <a:off x="7143913" y="2743682"/>
            <a:ext cx="0" cy="669290"/>
          </a:xfrm>
          <a:custGeom>
            <a:avLst/>
            <a:gdLst/>
            <a:ahLst/>
            <a:cxnLst/>
            <a:rect l="l" t="t" r="r" b="b"/>
            <a:pathLst>
              <a:path h="669289">
                <a:moveTo>
                  <a:pt x="0" y="0"/>
                </a:moveTo>
                <a:lnTo>
                  <a:pt x="0" y="669112"/>
                </a:lnTo>
              </a:path>
            </a:pathLst>
          </a:custGeom>
          <a:ln w="16027">
            <a:solidFill>
              <a:srgbClr val="2F5597"/>
            </a:solidFill>
          </a:ln>
        </p:spPr>
        <p:txBody>
          <a:bodyPr wrap="square" lIns="0" tIns="0" rIns="0" bIns="0" rtlCol="0"/>
          <a:lstStyle/>
          <a:p/>
        </p:txBody>
      </p:sp>
      <p:sp>
        <p:nvSpPr>
          <p:cNvPr id="66" name="object 10"/>
          <p:cNvSpPr/>
          <p:nvPr/>
        </p:nvSpPr>
        <p:spPr>
          <a:xfrm>
            <a:off x="1085531" y="3408984"/>
            <a:ext cx="6050915" cy="0"/>
          </a:xfrm>
          <a:custGeom>
            <a:avLst/>
            <a:gdLst/>
            <a:ahLst/>
            <a:cxnLst/>
            <a:rect l="l" t="t" r="r" b="b"/>
            <a:pathLst>
              <a:path w="6050915">
                <a:moveTo>
                  <a:pt x="0" y="0"/>
                </a:moveTo>
                <a:lnTo>
                  <a:pt x="6050368" y="0"/>
                </a:lnTo>
              </a:path>
            </a:pathLst>
          </a:custGeom>
          <a:ln w="6350">
            <a:solidFill>
              <a:srgbClr val="2F5597"/>
            </a:solidFill>
          </a:ln>
        </p:spPr>
        <p:txBody>
          <a:bodyPr wrap="square" lIns="0" tIns="0" rIns="0" bIns="0" rtlCol="0"/>
          <a:lstStyle/>
          <a:p/>
        </p:txBody>
      </p:sp>
      <p:sp>
        <p:nvSpPr>
          <p:cNvPr id="67" name="object 11"/>
          <p:cNvSpPr/>
          <p:nvPr/>
        </p:nvSpPr>
        <p:spPr>
          <a:xfrm>
            <a:off x="1085531" y="3415970"/>
            <a:ext cx="6066790" cy="0"/>
          </a:xfrm>
          <a:custGeom>
            <a:avLst/>
            <a:gdLst/>
            <a:ahLst/>
            <a:cxnLst/>
            <a:rect l="l" t="t" r="r" b="b"/>
            <a:pathLst>
              <a:path w="6066790">
                <a:moveTo>
                  <a:pt x="0" y="0"/>
                </a:moveTo>
                <a:lnTo>
                  <a:pt x="6066396" y="0"/>
                </a:lnTo>
              </a:path>
            </a:pathLst>
          </a:custGeom>
          <a:ln w="7620">
            <a:solidFill>
              <a:srgbClr val="407A60"/>
            </a:solidFill>
          </a:ln>
        </p:spPr>
        <p:txBody>
          <a:bodyPr wrap="square" lIns="0" tIns="0" rIns="0" bIns="0" rtlCol="0"/>
          <a:lstStyle/>
          <a:p/>
        </p:txBody>
      </p:sp>
      <p:sp>
        <p:nvSpPr>
          <p:cNvPr id="69" name="object 13"/>
          <p:cNvSpPr/>
          <p:nvPr/>
        </p:nvSpPr>
        <p:spPr>
          <a:xfrm>
            <a:off x="411378" y="2344383"/>
            <a:ext cx="782320" cy="781685"/>
          </a:xfrm>
          <a:custGeom>
            <a:avLst/>
            <a:gdLst/>
            <a:ahLst/>
            <a:cxnLst/>
            <a:rect l="l" t="t" r="r" b="b"/>
            <a:pathLst>
              <a:path w="782319" h="781685">
                <a:moveTo>
                  <a:pt x="391083" y="781646"/>
                </a:moveTo>
                <a:lnTo>
                  <a:pt x="342059" y="778601"/>
                </a:lnTo>
                <a:lnTo>
                  <a:pt x="294851" y="769708"/>
                </a:lnTo>
                <a:lnTo>
                  <a:pt x="249825" y="755333"/>
                </a:lnTo>
                <a:lnTo>
                  <a:pt x="207347" y="735840"/>
                </a:lnTo>
                <a:lnTo>
                  <a:pt x="167783" y="711595"/>
                </a:lnTo>
                <a:lnTo>
                  <a:pt x="131497" y="682961"/>
                </a:lnTo>
                <a:lnTo>
                  <a:pt x="98856" y="650305"/>
                </a:lnTo>
                <a:lnTo>
                  <a:pt x="70224" y="613991"/>
                </a:lnTo>
                <a:lnTo>
                  <a:pt x="45967" y="574383"/>
                </a:lnTo>
                <a:lnTo>
                  <a:pt x="26450" y="531848"/>
                </a:lnTo>
                <a:lnTo>
                  <a:pt x="12040" y="486749"/>
                </a:lnTo>
                <a:lnTo>
                  <a:pt x="3101" y="439452"/>
                </a:lnTo>
                <a:lnTo>
                  <a:pt x="0" y="390321"/>
                </a:lnTo>
                <a:lnTo>
                  <a:pt x="3101" y="341405"/>
                </a:lnTo>
                <a:lnTo>
                  <a:pt x="12040" y="294289"/>
                </a:lnTo>
                <a:lnTo>
                  <a:pt x="26450" y="249341"/>
                </a:lnTo>
                <a:lnTo>
                  <a:pt x="45967" y="206930"/>
                </a:lnTo>
                <a:lnTo>
                  <a:pt x="70224" y="167422"/>
                </a:lnTo>
                <a:lnTo>
                  <a:pt x="98856" y="131184"/>
                </a:lnTo>
                <a:lnTo>
                  <a:pt x="131497" y="98586"/>
                </a:lnTo>
                <a:lnTo>
                  <a:pt x="167783" y="69994"/>
                </a:lnTo>
                <a:lnTo>
                  <a:pt x="207347" y="45777"/>
                </a:lnTo>
                <a:lnTo>
                  <a:pt x="249825" y="26301"/>
                </a:lnTo>
                <a:lnTo>
                  <a:pt x="294851" y="11934"/>
                </a:lnTo>
                <a:lnTo>
                  <a:pt x="342059" y="3044"/>
                </a:lnTo>
                <a:lnTo>
                  <a:pt x="391083" y="0"/>
                </a:lnTo>
                <a:lnTo>
                  <a:pt x="440108" y="3045"/>
                </a:lnTo>
                <a:lnTo>
                  <a:pt x="487315" y="11936"/>
                </a:lnTo>
                <a:lnTo>
                  <a:pt x="532338" y="26307"/>
                </a:lnTo>
                <a:lnTo>
                  <a:pt x="574811" y="45791"/>
                </a:lnTo>
                <a:lnTo>
                  <a:pt x="614369" y="70023"/>
                </a:lnTo>
                <a:lnTo>
                  <a:pt x="650643" y="98636"/>
                </a:lnTo>
                <a:lnTo>
                  <a:pt x="683269" y="131264"/>
                </a:lnTo>
                <a:lnTo>
                  <a:pt x="711881" y="167540"/>
                </a:lnTo>
                <a:lnTo>
                  <a:pt x="736111" y="207098"/>
                </a:lnTo>
                <a:lnTo>
                  <a:pt x="755595" y="249573"/>
                </a:lnTo>
                <a:lnTo>
                  <a:pt x="769965" y="294597"/>
                </a:lnTo>
                <a:lnTo>
                  <a:pt x="778855" y="341804"/>
                </a:lnTo>
                <a:lnTo>
                  <a:pt x="781900" y="390829"/>
                </a:lnTo>
                <a:lnTo>
                  <a:pt x="778855" y="439851"/>
                </a:lnTo>
                <a:lnTo>
                  <a:pt x="769965" y="487057"/>
                </a:lnTo>
                <a:lnTo>
                  <a:pt x="755595" y="532079"/>
                </a:lnTo>
                <a:lnTo>
                  <a:pt x="736111" y="574552"/>
                </a:lnTo>
                <a:lnTo>
                  <a:pt x="711881" y="614109"/>
                </a:lnTo>
                <a:lnTo>
                  <a:pt x="683269" y="650384"/>
                </a:lnTo>
                <a:lnTo>
                  <a:pt x="650643" y="683011"/>
                </a:lnTo>
                <a:lnTo>
                  <a:pt x="614369" y="711623"/>
                </a:lnTo>
                <a:lnTo>
                  <a:pt x="574811" y="735855"/>
                </a:lnTo>
                <a:lnTo>
                  <a:pt x="532338" y="755339"/>
                </a:lnTo>
                <a:lnTo>
                  <a:pt x="487315" y="769710"/>
                </a:lnTo>
                <a:lnTo>
                  <a:pt x="440108" y="778601"/>
                </a:lnTo>
                <a:lnTo>
                  <a:pt x="391083" y="781646"/>
                </a:lnTo>
                <a:close/>
              </a:path>
            </a:pathLst>
          </a:custGeom>
          <a:solidFill>
            <a:srgbClr val="FFFFFF"/>
          </a:solidFill>
        </p:spPr>
        <p:txBody>
          <a:bodyPr wrap="square" lIns="0" tIns="0" rIns="0" bIns="0" rtlCol="0"/>
          <a:lstStyle/>
          <a:p/>
        </p:txBody>
      </p:sp>
      <p:sp>
        <p:nvSpPr>
          <p:cNvPr id="71" name="object 15"/>
          <p:cNvSpPr/>
          <p:nvPr/>
        </p:nvSpPr>
        <p:spPr>
          <a:xfrm>
            <a:off x="347052" y="1263650"/>
            <a:ext cx="781050" cy="781685"/>
          </a:xfrm>
          <a:custGeom>
            <a:avLst/>
            <a:gdLst/>
            <a:ahLst/>
            <a:cxnLst/>
            <a:rect l="l" t="t" r="r" b="b"/>
            <a:pathLst>
              <a:path w="781050" h="781685">
                <a:moveTo>
                  <a:pt x="390169" y="781634"/>
                </a:moveTo>
                <a:lnTo>
                  <a:pt x="341144" y="778589"/>
                </a:lnTo>
                <a:lnTo>
                  <a:pt x="293939" y="769697"/>
                </a:lnTo>
                <a:lnTo>
                  <a:pt x="248920" y="755325"/>
                </a:lnTo>
                <a:lnTo>
                  <a:pt x="206457" y="735838"/>
                </a:lnTo>
                <a:lnTo>
                  <a:pt x="166917" y="711600"/>
                </a:lnTo>
                <a:lnTo>
                  <a:pt x="130668" y="682979"/>
                </a:lnTo>
                <a:lnTo>
                  <a:pt x="98079" y="650339"/>
                </a:lnTo>
                <a:lnTo>
                  <a:pt x="69517" y="614046"/>
                </a:lnTo>
                <a:lnTo>
                  <a:pt x="45350" y="574465"/>
                </a:lnTo>
                <a:lnTo>
                  <a:pt x="25947" y="531962"/>
                </a:lnTo>
                <a:lnTo>
                  <a:pt x="11675" y="486902"/>
                </a:lnTo>
                <a:lnTo>
                  <a:pt x="2904" y="439651"/>
                </a:lnTo>
                <a:lnTo>
                  <a:pt x="0" y="390575"/>
                </a:lnTo>
                <a:lnTo>
                  <a:pt x="2904" y="341602"/>
                </a:lnTo>
                <a:lnTo>
                  <a:pt x="11675" y="294439"/>
                </a:lnTo>
                <a:lnTo>
                  <a:pt x="25947" y="249452"/>
                </a:lnTo>
                <a:lnTo>
                  <a:pt x="45350" y="207008"/>
                </a:lnTo>
                <a:lnTo>
                  <a:pt x="69517" y="167475"/>
                </a:lnTo>
                <a:lnTo>
                  <a:pt x="98079" y="131219"/>
                </a:lnTo>
                <a:lnTo>
                  <a:pt x="130668" y="98607"/>
                </a:lnTo>
                <a:lnTo>
                  <a:pt x="166917" y="70005"/>
                </a:lnTo>
                <a:lnTo>
                  <a:pt x="206457" y="45781"/>
                </a:lnTo>
                <a:lnTo>
                  <a:pt x="248920" y="26302"/>
                </a:lnTo>
                <a:lnTo>
                  <a:pt x="293939" y="11934"/>
                </a:lnTo>
                <a:lnTo>
                  <a:pt x="341144" y="3044"/>
                </a:lnTo>
                <a:lnTo>
                  <a:pt x="390169" y="0"/>
                </a:lnTo>
                <a:lnTo>
                  <a:pt x="439191" y="3044"/>
                </a:lnTo>
                <a:lnTo>
                  <a:pt x="486396" y="11935"/>
                </a:lnTo>
                <a:lnTo>
                  <a:pt x="531419" y="26305"/>
                </a:lnTo>
                <a:lnTo>
                  <a:pt x="573891" y="45788"/>
                </a:lnTo>
                <a:lnTo>
                  <a:pt x="613449" y="70019"/>
                </a:lnTo>
                <a:lnTo>
                  <a:pt x="649724" y="98630"/>
                </a:lnTo>
                <a:lnTo>
                  <a:pt x="682351" y="131257"/>
                </a:lnTo>
                <a:lnTo>
                  <a:pt x="710963" y="167531"/>
                </a:lnTo>
                <a:lnTo>
                  <a:pt x="735195" y="207088"/>
                </a:lnTo>
                <a:lnTo>
                  <a:pt x="754679" y="249562"/>
                </a:lnTo>
                <a:lnTo>
                  <a:pt x="769050" y="294585"/>
                </a:lnTo>
                <a:lnTo>
                  <a:pt x="777941" y="341792"/>
                </a:lnTo>
                <a:lnTo>
                  <a:pt x="780986" y="390817"/>
                </a:lnTo>
                <a:lnTo>
                  <a:pt x="777941" y="439841"/>
                </a:lnTo>
                <a:lnTo>
                  <a:pt x="769050" y="487048"/>
                </a:lnTo>
                <a:lnTo>
                  <a:pt x="754679" y="532071"/>
                </a:lnTo>
                <a:lnTo>
                  <a:pt x="735195" y="574545"/>
                </a:lnTo>
                <a:lnTo>
                  <a:pt x="710963" y="614102"/>
                </a:lnTo>
                <a:lnTo>
                  <a:pt x="682351" y="650377"/>
                </a:lnTo>
                <a:lnTo>
                  <a:pt x="649724" y="683003"/>
                </a:lnTo>
                <a:lnTo>
                  <a:pt x="613449" y="711614"/>
                </a:lnTo>
                <a:lnTo>
                  <a:pt x="573891" y="735845"/>
                </a:lnTo>
                <a:lnTo>
                  <a:pt x="531419" y="755328"/>
                </a:lnTo>
                <a:lnTo>
                  <a:pt x="486396" y="769698"/>
                </a:lnTo>
                <a:lnTo>
                  <a:pt x="439191" y="778589"/>
                </a:lnTo>
                <a:lnTo>
                  <a:pt x="390169" y="781634"/>
                </a:lnTo>
                <a:close/>
              </a:path>
            </a:pathLst>
          </a:custGeom>
          <a:solidFill>
            <a:srgbClr val="FFFFFF"/>
          </a:solidFill>
        </p:spPr>
        <p:txBody>
          <a:bodyPr wrap="square" lIns="0" tIns="0" rIns="0" bIns="0" rtlCol="0"/>
          <a:lstStyle/>
          <a:p/>
        </p:txBody>
      </p:sp>
      <p:sp>
        <p:nvSpPr>
          <p:cNvPr id="73" name="object 17"/>
          <p:cNvSpPr/>
          <p:nvPr/>
        </p:nvSpPr>
        <p:spPr>
          <a:xfrm>
            <a:off x="359243" y="3371367"/>
            <a:ext cx="782320" cy="781685"/>
          </a:xfrm>
          <a:custGeom>
            <a:avLst/>
            <a:gdLst/>
            <a:ahLst/>
            <a:cxnLst/>
            <a:rect l="l" t="t" r="r" b="b"/>
            <a:pathLst>
              <a:path w="782319" h="781685">
                <a:moveTo>
                  <a:pt x="391058" y="781646"/>
                </a:moveTo>
                <a:lnTo>
                  <a:pt x="342033" y="778601"/>
                </a:lnTo>
                <a:lnTo>
                  <a:pt x="294825" y="769709"/>
                </a:lnTo>
                <a:lnTo>
                  <a:pt x="249798" y="755336"/>
                </a:lnTo>
                <a:lnTo>
                  <a:pt x="207320" y="735847"/>
                </a:lnTo>
                <a:lnTo>
                  <a:pt x="167755" y="711608"/>
                </a:lnTo>
                <a:lnTo>
                  <a:pt x="131470" y="682984"/>
                </a:lnTo>
                <a:lnTo>
                  <a:pt x="98829" y="650341"/>
                </a:lnTo>
                <a:lnTo>
                  <a:pt x="70199" y="614044"/>
                </a:lnTo>
                <a:lnTo>
                  <a:pt x="45944" y="574459"/>
                </a:lnTo>
                <a:lnTo>
                  <a:pt x="26431" y="531952"/>
                </a:lnTo>
                <a:lnTo>
                  <a:pt x="12026" y="486887"/>
                </a:lnTo>
                <a:lnTo>
                  <a:pt x="3093" y="439632"/>
                </a:lnTo>
                <a:lnTo>
                  <a:pt x="0" y="390550"/>
                </a:lnTo>
                <a:lnTo>
                  <a:pt x="3093" y="341585"/>
                </a:lnTo>
                <a:lnTo>
                  <a:pt x="12026" y="294428"/>
                </a:lnTo>
                <a:lnTo>
                  <a:pt x="26431" y="249446"/>
                </a:lnTo>
                <a:lnTo>
                  <a:pt x="45944" y="207006"/>
                </a:lnTo>
                <a:lnTo>
                  <a:pt x="70199" y="167475"/>
                </a:lnTo>
                <a:lnTo>
                  <a:pt x="98829" y="131220"/>
                </a:lnTo>
                <a:lnTo>
                  <a:pt x="131470" y="98609"/>
                </a:lnTo>
                <a:lnTo>
                  <a:pt x="167755" y="70007"/>
                </a:lnTo>
                <a:lnTo>
                  <a:pt x="207320" y="45783"/>
                </a:lnTo>
                <a:lnTo>
                  <a:pt x="249798" y="26303"/>
                </a:lnTo>
                <a:lnTo>
                  <a:pt x="294825" y="11935"/>
                </a:lnTo>
                <a:lnTo>
                  <a:pt x="342033" y="3044"/>
                </a:lnTo>
                <a:lnTo>
                  <a:pt x="391058" y="0"/>
                </a:lnTo>
                <a:lnTo>
                  <a:pt x="440080" y="3045"/>
                </a:lnTo>
                <a:lnTo>
                  <a:pt x="487285" y="11936"/>
                </a:lnTo>
                <a:lnTo>
                  <a:pt x="532308" y="26307"/>
                </a:lnTo>
                <a:lnTo>
                  <a:pt x="574780" y="45791"/>
                </a:lnTo>
                <a:lnTo>
                  <a:pt x="614338" y="70022"/>
                </a:lnTo>
                <a:lnTo>
                  <a:pt x="650613" y="98635"/>
                </a:lnTo>
                <a:lnTo>
                  <a:pt x="683240" y="131262"/>
                </a:lnTo>
                <a:lnTo>
                  <a:pt x="711852" y="167537"/>
                </a:lnTo>
                <a:lnTo>
                  <a:pt x="736084" y="207094"/>
                </a:lnTo>
                <a:lnTo>
                  <a:pt x="755568" y="249567"/>
                </a:lnTo>
                <a:lnTo>
                  <a:pt x="769939" y="294589"/>
                </a:lnTo>
                <a:lnTo>
                  <a:pt x="778830" y="341794"/>
                </a:lnTo>
                <a:lnTo>
                  <a:pt x="781875" y="390817"/>
                </a:lnTo>
                <a:lnTo>
                  <a:pt x="778830" y="439841"/>
                </a:lnTo>
                <a:lnTo>
                  <a:pt x="769939" y="487049"/>
                </a:lnTo>
                <a:lnTo>
                  <a:pt x="755568" y="532073"/>
                </a:lnTo>
                <a:lnTo>
                  <a:pt x="736084" y="574548"/>
                </a:lnTo>
                <a:lnTo>
                  <a:pt x="711852" y="614106"/>
                </a:lnTo>
                <a:lnTo>
                  <a:pt x="683240" y="650382"/>
                </a:lnTo>
                <a:lnTo>
                  <a:pt x="650613" y="683010"/>
                </a:lnTo>
                <a:lnTo>
                  <a:pt x="614338" y="711623"/>
                </a:lnTo>
                <a:lnTo>
                  <a:pt x="574780" y="735855"/>
                </a:lnTo>
                <a:lnTo>
                  <a:pt x="532308" y="755339"/>
                </a:lnTo>
                <a:lnTo>
                  <a:pt x="487285" y="769710"/>
                </a:lnTo>
                <a:lnTo>
                  <a:pt x="440080" y="778601"/>
                </a:lnTo>
                <a:lnTo>
                  <a:pt x="391058" y="781646"/>
                </a:lnTo>
                <a:close/>
              </a:path>
            </a:pathLst>
          </a:custGeom>
          <a:solidFill>
            <a:srgbClr val="FFFFFF"/>
          </a:solidFill>
        </p:spPr>
        <p:txBody>
          <a:bodyPr wrap="square" lIns="0" tIns="0" rIns="0" bIns="0" rtlCol="0"/>
          <a:lstStyle/>
          <a:p/>
        </p:txBody>
      </p:sp>
      <p:sp>
        <p:nvSpPr>
          <p:cNvPr id="75" name="object 20"/>
          <p:cNvSpPr/>
          <p:nvPr/>
        </p:nvSpPr>
        <p:spPr>
          <a:xfrm>
            <a:off x="7137398" y="3859250"/>
            <a:ext cx="0" cy="633095"/>
          </a:xfrm>
          <a:custGeom>
            <a:avLst/>
            <a:gdLst/>
            <a:ahLst/>
            <a:cxnLst/>
            <a:rect l="l" t="t" r="r" b="b"/>
            <a:pathLst>
              <a:path h="633095">
                <a:moveTo>
                  <a:pt x="0" y="0"/>
                </a:moveTo>
                <a:lnTo>
                  <a:pt x="0" y="632828"/>
                </a:lnTo>
              </a:path>
            </a:pathLst>
          </a:custGeom>
          <a:ln w="16027">
            <a:solidFill>
              <a:srgbClr val="2F5597"/>
            </a:solidFill>
          </a:ln>
        </p:spPr>
        <p:txBody>
          <a:bodyPr wrap="square" lIns="0" tIns="0" rIns="0" bIns="0" rtlCol="0"/>
          <a:lstStyle/>
          <a:p/>
        </p:txBody>
      </p:sp>
      <p:sp>
        <p:nvSpPr>
          <p:cNvPr id="76" name="object 21"/>
          <p:cNvSpPr/>
          <p:nvPr/>
        </p:nvSpPr>
        <p:spPr>
          <a:xfrm>
            <a:off x="1079003" y="4488484"/>
            <a:ext cx="6050915" cy="0"/>
          </a:xfrm>
          <a:custGeom>
            <a:avLst/>
            <a:gdLst/>
            <a:ahLst/>
            <a:cxnLst/>
            <a:rect l="l" t="t" r="r" b="b"/>
            <a:pathLst>
              <a:path w="6050915">
                <a:moveTo>
                  <a:pt x="0" y="0"/>
                </a:moveTo>
                <a:lnTo>
                  <a:pt x="6050381" y="0"/>
                </a:lnTo>
              </a:path>
            </a:pathLst>
          </a:custGeom>
          <a:ln w="6350">
            <a:solidFill>
              <a:srgbClr val="2F5597"/>
            </a:solidFill>
          </a:ln>
        </p:spPr>
        <p:txBody>
          <a:bodyPr wrap="square" lIns="0" tIns="0" rIns="0" bIns="0" rtlCol="0"/>
          <a:lstStyle/>
          <a:p/>
        </p:txBody>
      </p:sp>
      <p:sp>
        <p:nvSpPr>
          <p:cNvPr id="77" name="object 22"/>
          <p:cNvSpPr/>
          <p:nvPr/>
        </p:nvSpPr>
        <p:spPr>
          <a:xfrm>
            <a:off x="1079003" y="4495470"/>
            <a:ext cx="6066790" cy="0"/>
          </a:xfrm>
          <a:custGeom>
            <a:avLst/>
            <a:gdLst/>
            <a:ahLst/>
            <a:cxnLst/>
            <a:rect l="l" t="t" r="r" b="b"/>
            <a:pathLst>
              <a:path w="6066790">
                <a:moveTo>
                  <a:pt x="0" y="0"/>
                </a:moveTo>
                <a:lnTo>
                  <a:pt x="6066408" y="0"/>
                </a:lnTo>
              </a:path>
            </a:pathLst>
          </a:custGeom>
          <a:ln w="7620">
            <a:solidFill>
              <a:srgbClr val="407A60"/>
            </a:solidFill>
          </a:ln>
        </p:spPr>
        <p:txBody>
          <a:bodyPr wrap="square" lIns="0" tIns="0" rIns="0" bIns="0" rtlCol="0"/>
          <a:lstStyle/>
          <a:p/>
        </p:txBody>
      </p:sp>
      <p:sp>
        <p:nvSpPr>
          <p:cNvPr id="82" name="object 17"/>
          <p:cNvSpPr txBox="1"/>
          <p:nvPr/>
        </p:nvSpPr>
        <p:spPr>
          <a:xfrm>
            <a:off x="1019030" y="4694003"/>
            <a:ext cx="2326097"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空间控制线规划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pic>
        <p:nvPicPr>
          <p:cNvPr id="3" name="图形 2"/>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407" y="1425931"/>
            <a:ext cx="616623" cy="616623"/>
          </a:xfrm>
          <a:prstGeom prst="rect">
            <a:avLst/>
          </a:prstGeom>
        </p:spPr>
      </p:pic>
      <p:pic>
        <p:nvPicPr>
          <p:cNvPr id="5" name="图形 4"/>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501" y="2478316"/>
            <a:ext cx="574675" cy="586740"/>
          </a:xfrm>
          <a:prstGeom prst="rect">
            <a:avLst/>
          </a:prstGeom>
        </p:spPr>
      </p:pic>
      <p:pic>
        <p:nvPicPr>
          <p:cNvPr id="7" name="图形 6"/>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9916" y="3466909"/>
            <a:ext cx="590562" cy="590562"/>
          </a:xfrm>
          <a:prstGeom prst="rect">
            <a:avLst/>
          </a:prstGeom>
        </p:spPr>
      </p:pic>
      <p:pic>
        <p:nvPicPr>
          <p:cNvPr id="8" name="图片 7"/>
          <p:cNvPicPr>
            <a:picLocks noChangeAspect="1"/>
          </p:cNvPicPr>
          <p:nvPr/>
        </p:nvPicPr>
        <p:blipFill rotWithShape="1">
          <a:blip r:embed="rId8"/>
          <a:srcRect/>
          <a:stretch>
            <a:fillRect/>
          </a:stretch>
        </p:blipFill>
        <p:spPr>
          <a:xfrm>
            <a:off x="954371" y="8961319"/>
            <a:ext cx="799965" cy="1545162"/>
          </a:xfrm>
          <a:prstGeom prst="rect">
            <a:avLst/>
          </a:prstGeom>
        </p:spPr>
      </p:pic>
    </p:spTree>
    <p:custDataLst>
      <p:tags r:id="rId9"/>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567783" y="4827494"/>
            <a:ext cx="6424108" cy="5678987"/>
          </a:xfrm>
          <a:prstGeom prst="rect">
            <a:avLst/>
          </a:prstGeom>
        </p:spPr>
      </p:pic>
      <p:sp>
        <p:nvSpPr>
          <p:cNvPr id="2" name="文本框 1"/>
          <p:cNvSpPr txBox="1"/>
          <p:nvPr/>
        </p:nvSpPr>
        <p:spPr>
          <a:xfrm>
            <a:off x="437515" y="739775"/>
            <a:ext cx="6684645" cy="1252855"/>
          </a:xfrm>
          <a:prstGeom prst="rect">
            <a:avLst/>
          </a:prstGeom>
          <a:noFill/>
        </p:spPr>
        <p:txBody>
          <a:bodyPr wrap="square" rtlCol="0">
            <a:noAutofit/>
          </a:bodyPr>
          <a:lstStyle/>
          <a:p>
            <a:pPr>
              <a:lnSpc>
                <a:spcPct val="150000"/>
              </a:lnSpc>
            </a:pPr>
            <a:r>
              <a:rPr lang="zh-CN" altLang="en-US" sz="2000" b="1" dirty="0">
                <a:solidFill>
                  <a:srgbClr val="2F5597"/>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3.2</a:t>
            </a:r>
            <a:r>
              <a:rPr lang="en-US" altLang="zh-CN" sz="2000" b="1" dirty="0">
                <a:solidFill>
                  <a:srgbClr val="2F5597"/>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 </a:t>
            </a:r>
            <a:r>
              <a:rPr lang="zh-CN" altLang="en-US" sz="2000" b="1" dirty="0">
                <a:solidFill>
                  <a:srgbClr val="2F5597"/>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统筹国土空间总体格局</a:t>
            </a:r>
            <a:endParaRPr lang="zh-CN" altLang="en-US" sz="2000" b="1" dirty="0">
              <a:solidFill>
                <a:srgbClr val="2F5597"/>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endParaRPr>
          </a:p>
        </p:txBody>
      </p:sp>
      <p:sp>
        <p:nvSpPr>
          <p:cNvPr id="5" name="圆角矩形 4"/>
          <p:cNvSpPr/>
          <p:nvPr/>
        </p:nvSpPr>
        <p:spPr>
          <a:xfrm>
            <a:off x="368546" y="2099400"/>
            <a:ext cx="1263130"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b="1" dirty="0"/>
              <a:t>一心</a:t>
            </a:r>
            <a:endParaRPr lang="zh-CN" altLang="en-US" sz="1400" b="1" dirty="0"/>
          </a:p>
        </p:txBody>
      </p:sp>
      <p:sp>
        <p:nvSpPr>
          <p:cNvPr id="8" name="圆角矩形 7"/>
          <p:cNvSpPr/>
          <p:nvPr/>
        </p:nvSpPr>
        <p:spPr>
          <a:xfrm>
            <a:off x="359243" y="2714956"/>
            <a:ext cx="1281736"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b="1" dirty="0"/>
              <a:t>一带两岸</a:t>
            </a:r>
            <a:endParaRPr lang="zh-CN" altLang="en-US" sz="1400" b="1" dirty="0"/>
          </a:p>
        </p:txBody>
      </p:sp>
      <p:sp>
        <p:nvSpPr>
          <p:cNvPr id="12" name="圆角矩形 11"/>
          <p:cNvSpPr/>
          <p:nvPr/>
        </p:nvSpPr>
        <p:spPr>
          <a:xfrm>
            <a:off x="365445" y="3284058"/>
            <a:ext cx="1269332"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sz="1400" b="1" dirty="0"/>
              <a:t>三点</a:t>
            </a:r>
            <a:endParaRPr lang="zh-CN" altLang="en-US" sz="1400" b="1" dirty="0"/>
          </a:p>
        </p:txBody>
      </p:sp>
      <p:sp>
        <p:nvSpPr>
          <p:cNvPr id="4" name="文本框 3"/>
          <p:cNvSpPr txBox="1"/>
          <p:nvPr/>
        </p:nvSpPr>
        <p:spPr>
          <a:xfrm>
            <a:off x="2060644" y="2099400"/>
            <a:ext cx="5040000" cy="288290"/>
          </a:xfrm>
          <a:prstGeom prst="rect">
            <a:avLst/>
          </a:prstGeom>
          <a:noFill/>
          <a:ln>
            <a:solidFill>
              <a:srgbClr val="2F5597">
                <a:alpha val="65098"/>
              </a:srgbClr>
            </a:solidFill>
          </a:ln>
        </p:spPr>
        <p:txBody>
          <a:bodyPr wrap="square" rtlCol="0">
            <a:noAutofit/>
          </a:bodyPr>
          <a:lstStyle/>
          <a:p>
            <a:pPr algn="ctr"/>
            <a:r>
              <a:rPr lang="zh-CN" altLang="en-US" sz="1400" dirty="0"/>
              <a:t>县城核心建设区，晃州镇政治、经济、文化中心；</a:t>
            </a:r>
            <a:endParaRPr lang="zh-CN" altLang="en-US" sz="1400" dirty="0"/>
          </a:p>
        </p:txBody>
      </p:sp>
      <p:sp>
        <p:nvSpPr>
          <p:cNvPr id="16" name="圆角矩形 15"/>
          <p:cNvSpPr/>
          <p:nvPr/>
        </p:nvSpPr>
        <p:spPr>
          <a:xfrm>
            <a:off x="359243" y="4007377"/>
            <a:ext cx="1273467"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sz="1400" b="1" dirty="0"/>
              <a:t>六廊道</a:t>
            </a:r>
            <a:endParaRPr lang="zh-CN" altLang="en-US" sz="1400" b="1" dirty="0"/>
          </a:p>
        </p:txBody>
      </p:sp>
      <p:sp>
        <p:nvSpPr>
          <p:cNvPr id="36" name="文本框 35"/>
          <p:cNvSpPr txBox="1"/>
          <p:nvPr/>
        </p:nvSpPr>
        <p:spPr>
          <a:xfrm>
            <a:off x="437515" y="1274126"/>
            <a:ext cx="6684645" cy="582493"/>
          </a:xfrm>
          <a:prstGeom prst="rect">
            <a:avLst/>
          </a:prstGeom>
          <a:noFill/>
        </p:spPr>
        <p:txBody>
          <a:bodyPr wrap="square" rtlCol="0">
            <a:noAutofit/>
          </a:bodyPr>
          <a:lstStyle/>
          <a:p>
            <a:pPr algn="ctr">
              <a:lnSpc>
                <a:spcPct val="150000"/>
              </a:lnSpc>
            </a:pPr>
            <a:r>
              <a:rPr lang="zh-CN" altLang="en-US" sz="2000" dirty="0">
                <a:effectLst>
                  <a:outerShdw blurRad="38100" dist="25400" dir="5400000" algn="ctr" rotWithShape="0">
                    <a:srgbClr val="6E747A">
                      <a:alpha val="43000"/>
                    </a:srgbClr>
                  </a:outerShdw>
                </a:effectLst>
              </a:rPr>
              <a:t>构建“一心一带两岸三点六廊道”的国土空间总体格局</a:t>
            </a:r>
            <a:endParaRPr lang="zh-CN" altLang="en-US" sz="1800" dirty="0"/>
          </a:p>
        </p:txBody>
      </p:sp>
      <p:sp>
        <p:nvSpPr>
          <p:cNvPr id="29" name="矩形 28"/>
          <p:cNvSpPr/>
          <p:nvPr/>
        </p:nvSpPr>
        <p:spPr>
          <a:xfrm>
            <a:off x="2060644" y="2670413"/>
            <a:ext cx="5040000" cy="307777"/>
          </a:xfrm>
          <a:prstGeom prst="rect">
            <a:avLst/>
          </a:prstGeom>
          <a:ln>
            <a:solidFill>
              <a:srgbClr val="2F5597">
                <a:alpha val="65098"/>
              </a:srgbClr>
            </a:solidFill>
          </a:ln>
        </p:spPr>
        <p:txBody>
          <a:bodyPr wrap="square">
            <a:spAutoFit/>
          </a:bodyPr>
          <a:lstStyle/>
          <a:p>
            <a:pPr algn="ctr"/>
            <a:r>
              <a:rPr lang="zh-CN" altLang="en-US" sz="1400" dirty="0"/>
              <a:t>㵲水河流量经济发展带与沿线两岸城乡生活区；</a:t>
            </a:r>
            <a:endParaRPr lang="zh-CN" altLang="en-US" sz="1400" dirty="0"/>
          </a:p>
        </p:txBody>
      </p:sp>
      <p:sp>
        <p:nvSpPr>
          <p:cNvPr id="32" name="矩形 31"/>
          <p:cNvSpPr/>
          <p:nvPr/>
        </p:nvSpPr>
        <p:spPr>
          <a:xfrm>
            <a:off x="2060644" y="3214459"/>
            <a:ext cx="5040000" cy="523220"/>
          </a:xfrm>
          <a:prstGeom prst="rect">
            <a:avLst/>
          </a:prstGeom>
          <a:ln>
            <a:solidFill>
              <a:srgbClr val="2F5597">
                <a:alpha val="65098"/>
              </a:srgbClr>
            </a:solidFill>
          </a:ln>
        </p:spPr>
        <p:txBody>
          <a:bodyPr wrap="square">
            <a:spAutoFit/>
          </a:bodyPr>
          <a:lstStyle/>
          <a:p>
            <a:pPr algn="ctr"/>
            <a:r>
              <a:rPr lang="zh-CN" altLang="en-US" sz="1400" dirty="0"/>
              <a:t>向家地文旅度假村、酒店塘千年汞都活遗址公园、城东商贸物流园；</a:t>
            </a:r>
            <a:endParaRPr lang="zh-CN" altLang="en-US" sz="1400" dirty="0"/>
          </a:p>
        </p:txBody>
      </p:sp>
      <p:sp>
        <p:nvSpPr>
          <p:cNvPr id="42" name="矩形 41"/>
          <p:cNvSpPr/>
          <p:nvPr/>
        </p:nvSpPr>
        <p:spPr>
          <a:xfrm>
            <a:off x="2056509" y="3912722"/>
            <a:ext cx="5040000" cy="738664"/>
          </a:xfrm>
          <a:prstGeom prst="rect">
            <a:avLst/>
          </a:prstGeom>
          <a:ln>
            <a:solidFill>
              <a:srgbClr val="2F5597">
                <a:alpha val="65098"/>
              </a:srgbClr>
            </a:solidFill>
          </a:ln>
        </p:spPr>
        <p:txBody>
          <a:bodyPr>
            <a:spAutoFit/>
          </a:bodyPr>
          <a:lstStyle/>
          <a:p>
            <a:pPr algn="ctr"/>
            <a:r>
              <a:rPr lang="zh-CN" altLang="en-US" sz="1400" dirty="0"/>
              <a:t>沿</a:t>
            </a:r>
            <a:r>
              <a:rPr lang="en-US" altLang="zh-CN" sz="1400" dirty="0"/>
              <a:t>G242</a:t>
            </a:r>
            <a:r>
              <a:rPr lang="zh-CN" altLang="en-US" sz="1400" dirty="0"/>
              <a:t>至塘洞</a:t>
            </a:r>
            <a:r>
              <a:rPr lang="en-US" altLang="zh-CN" sz="1400" dirty="0"/>
              <a:t>—</a:t>
            </a:r>
            <a:r>
              <a:rPr lang="zh-CN" altLang="en-US" sz="1400" dirty="0"/>
              <a:t>洞坡村发展廊道、沿</a:t>
            </a:r>
            <a:r>
              <a:rPr lang="en-US" altLang="zh-CN" sz="1400" dirty="0"/>
              <a:t>X608</a:t>
            </a:r>
            <a:r>
              <a:rPr lang="zh-CN" altLang="en-US" sz="1400" dirty="0"/>
              <a:t>生态发展廊道、沿</a:t>
            </a:r>
            <a:r>
              <a:rPr lang="en-US" altLang="zh-CN" sz="1400" dirty="0"/>
              <a:t>Y908</a:t>
            </a:r>
            <a:r>
              <a:rPr lang="zh-CN" altLang="en-US" sz="1400" dirty="0"/>
              <a:t>至向家地村廊道、沿</a:t>
            </a:r>
            <a:r>
              <a:rPr lang="en-US" altLang="zh-CN" sz="1400" dirty="0"/>
              <a:t>Y909</a:t>
            </a:r>
            <a:r>
              <a:rPr lang="zh-CN" altLang="en-US" sz="1400" dirty="0"/>
              <a:t>至木铎溪发展廊道、沿</a:t>
            </a:r>
            <a:r>
              <a:rPr lang="en-US" altLang="zh-CN" sz="1400" dirty="0"/>
              <a:t>Y905</a:t>
            </a:r>
            <a:r>
              <a:rPr lang="zh-CN" altLang="en-US" sz="1400" dirty="0"/>
              <a:t>至凉水井发展廊道、</a:t>
            </a:r>
            <a:r>
              <a:rPr lang="en-US" altLang="zh-CN" sz="1400" dirty="0"/>
              <a:t>Y904</a:t>
            </a:r>
            <a:r>
              <a:rPr lang="zh-CN" altLang="en-US" sz="1400" dirty="0"/>
              <a:t>至禾排发展廊道</a:t>
            </a:r>
            <a:endParaRPr lang="zh-CN" altLang="en-US" sz="1400" dirty="0"/>
          </a:p>
        </p:txBody>
      </p:sp>
      <p:sp>
        <p:nvSpPr>
          <p:cNvPr id="43" name="object 17"/>
          <p:cNvSpPr txBox="1"/>
          <p:nvPr/>
        </p:nvSpPr>
        <p:spPr>
          <a:xfrm>
            <a:off x="567783" y="4827494"/>
            <a:ext cx="2634950"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空间总体格局规划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rotWithShape="1">
          <a:blip r:embed="rId2"/>
          <a:srcRect/>
          <a:stretch>
            <a:fillRect/>
          </a:stretch>
        </p:blipFill>
        <p:spPr>
          <a:xfrm>
            <a:off x="549634" y="9072568"/>
            <a:ext cx="900953" cy="14608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63" y="952102"/>
            <a:ext cx="7564938" cy="1204595"/>
          </a:xfrm>
          <a:prstGeom prst="rect">
            <a:avLst/>
          </a:prstGeom>
          <a:noFill/>
        </p:spPr>
        <p:txBody>
          <a:bodyPr wrap="square" rtlCol="0">
            <a:noAutofit/>
          </a:bodyPr>
          <a:lstStyle/>
          <a:p>
            <a:endParaRPr lang="zh-CN" altLang="en-US" sz="2000" dirty="0">
              <a:solidFill>
                <a:schemeClr val="accent1"/>
              </a:solidFill>
              <a:effectLst>
                <a:outerShdw blurRad="38100" dist="25400" dir="5400000" algn="ctr" rotWithShape="0">
                  <a:srgbClr val="6E747A">
                    <a:alpha val="43000"/>
                  </a:srgbClr>
                </a:outerShdw>
              </a:effectLst>
            </a:endParaRPr>
          </a:p>
          <a:p>
            <a:pPr algn="ctr"/>
            <a:r>
              <a:rPr lang="zh-CN" altLang="en-US" sz="2000" dirty="0"/>
              <a:t>镇政府驻地总体形成“一带两轴两区三园多组团”的空间结构：</a:t>
            </a:r>
            <a:endParaRPr lang="zh-CN" altLang="en-US" sz="2000" dirty="0"/>
          </a:p>
        </p:txBody>
      </p:sp>
      <p:sp>
        <p:nvSpPr>
          <p:cNvPr id="17410"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2F5597"/>
                </a:solidFill>
                <a:effectLst>
                  <a:outerShdw blurRad="38100" dist="25400" dir="5400000" algn="ctr" rotWithShape="0">
                    <a:srgbClr val="6E747A">
                      <a:alpha val="43000"/>
                    </a:srgbClr>
                  </a:outerShdw>
                </a:effectLst>
                <a:latin typeface="+mn-ea"/>
                <a:ea typeface="+mn-ea"/>
                <a:cs typeface="+mn-ea"/>
                <a:sym typeface="+mn-ea"/>
              </a:rPr>
              <a:t>3.3 优化镇</a:t>
            </a:r>
            <a:r>
              <a:rPr lang="zh-CN" altLang="en-US" sz="2000" dirty="0">
                <a:solidFill>
                  <a:srgbClr val="2F5597"/>
                </a:solidFill>
                <a:effectLst>
                  <a:outerShdw blurRad="38100" dist="25400" dir="5400000" algn="ctr" rotWithShape="0">
                    <a:srgbClr val="6E747A">
                      <a:alpha val="43000"/>
                    </a:srgbClr>
                  </a:outerShdw>
                </a:effectLst>
                <a:latin typeface="+mn-ea"/>
                <a:ea typeface="+mn-ea"/>
                <a:cs typeface="+mn-ea"/>
                <a:sym typeface="+mn-ea"/>
              </a:rPr>
              <a:t>政府驻地</a:t>
            </a:r>
            <a:r>
              <a:rPr lang="en-US" altLang="zh-CN" sz="2000" dirty="0">
                <a:solidFill>
                  <a:srgbClr val="2F5597"/>
                </a:solidFill>
                <a:effectLst>
                  <a:outerShdw blurRad="38100" dist="25400" dir="5400000" algn="ctr" rotWithShape="0">
                    <a:srgbClr val="6E747A">
                      <a:alpha val="43000"/>
                    </a:srgbClr>
                  </a:outerShdw>
                </a:effectLst>
                <a:latin typeface="+mn-ea"/>
                <a:ea typeface="+mn-ea"/>
                <a:cs typeface="+mn-ea"/>
                <a:sym typeface="+mn-ea"/>
              </a:rPr>
              <a:t>空间格局</a:t>
            </a:r>
            <a:endParaRPr lang="en-US" altLang="zh-CN" sz="2000" dirty="0">
              <a:solidFill>
                <a:srgbClr val="2F5597"/>
              </a:solidFill>
              <a:effectLst>
                <a:outerShdw blurRad="38100" dist="25400" dir="5400000" algn="ctr" rotWithShape="0">
                  <a:srgbClr val="6E747A">
                    <a:alpha val="43000"/>
                  </a:srgbClr>
                </a:outerShdw>
              </a:effectLst>
              <a:latin typeface="+mn-ea"/>
              <a:ea typeface="+mn-ea"/>
              <a:cs typeface="+mn-ea"/>
              <a:sym typeface="+mn-ea"/>
            </a:endParaRPr>
          </a:p>
        </p:txBody>
      </p:sp>
      <p:sp>
        <p:nvSpPr>
          <p:cNvPr id="28" name="圆角矩形 11"/>
          <p:cNvSpPr/>
          <p:nvPr/>
        </p:nvSpPr>
        <p:spPr>
          <a:xfrm>
            <a:off x="365445" y="1772448"/>
            <a:ext cx="1269332"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sz="1400" b="1" dirty="0" smtClean="0"/>
              <a:t>一带</a:t>
            </a:r>
            <a:endParaRPr lang="zh-CN" altLang="en-US" sz="1400" b="1" dirty="0"/>
          </a:p>
        </p:txBody>
      </p:sp>
      <p:sp>
        <p:nvSpPr>
          <p:cNvPr id="29" name="圆角矩形 15"/>
          <p:cNvSpPr/>
          <p:nvPr/>
        </p:nvSpPr>
        <p:spPr>
          <a:xfrm>
            <a:off x="365445" y="2663512"/>
            <a:ext cx="1273467"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sz="1400" b="1" dirty="0"/>
              <a:t>两轴</a:t>
            </a:r>
            <a:endParaRPr lang="zh-CN" altLang="en-US" sz="1400" b="1" dirty="0"/>
          </a:p>
        </p:txBody>
      </p:sp>
      <p:sp>
        <p:nvSpPr>
          <p:cNvPr id="30" name="矩形 29"/>
          <p:cNvSpPr/>
          <p:nvPr/>
        </p:nvSpPr>
        <p:spPr>
          <a:xfrm>
            <a:off x="2060644" y="1802710"/>
            <a:ext cx="5040000" cy="307777"/>
          </a:xfrm>
          <a:prstGeom prst="rect">
            <a:avLst/>
          </a:prstGeom>
          <a:ln>
            <a:solidFill>
              <a:srgbClr val="2F5597">
                <a:alpha val="65098"/>
              </a:srgbClr>
            </a:solidFill>
          </a:ln>
        </p:spPr>
        <p:txBody>
          <a:bodyPr wrap="square">
            <a:spAutoFit/>
          </a:bodyPr>
          <a:lstStyle/>
          <a:p>
            <a:pPr algn="ctr"/>
            <a:r>
              <a:rPr lang="zh-CN" altLang="zh-CN" sz="1400" dirty="0"/>
              <a:t>㵲水城乡一体化发展带</a:t>
            </a:r>
            <a:endParaRPr lang="zh-CN" altLang="en-US" sz="1400" dirty="0"/>
          </a:p>
        </p:txBody>
      </p:sp>
      <p:sp>
        <p:nvSpPr>
          <p:cNvPr id="31" name="矩形 30"/>
          <p:cNvSpPr/>
          <p:nvPr/>
        </p:nvSpPr>
        <p:spPr>
          <a:xfrm>
            <a:off x="2062711" y="2693774"/>
            <a:ext cx="5040000" cy="307777"/>
          </a:xfrm>
          <a:prstGeom prst="rect">
            <a:avLst/>
          </a:prstGeom>
          <a:ln>
            <a:solidFill>
              <a:srgbClr val="2F5597">
                <a:alpha val="65098"/>
              </a:srgbClr>
            </a:solidFill>
          </a:ln>
        </p:spPr>
        <p:txBody>
          <a:bodyPr>
            <a:spAutoFit/>
          </a:bodyPr>
          <a:lstStyle/>
          <a:p>
            <a:pPr algn="ctr"/>
            <a:r>
              <a:rPr lang="zh-CN" altLang="en-US" sz="1400" dirty="0">
                <a:latin typeface="+mn-ea"/>
                <a:ea typeface="+mn-ea"/>
                <a:cs typeface="宋体" panose="02010600030101010101" pitchFamily="2" charset="-122"/>
              </a:rPr>
              <a:t>沿</a:t>
            </a:r>
            <a:r>
              <a:rPr lang="en-US" altLang="zh-CN" sz="1400" dirty="0">
                <a:latin typeface="+mn-ea"/>
                <a:ea typeface="+mn-ea"/>
                <a:cs typeface="宋体" panose="02010600030101010101" pitchFamily="2" charset="-122"/>
              </a:rPr>
              <a:t>G320</a:t>
            </a:r>
            <a:r>
              <a:rPr lang="zh-CN" altLang="en-US" sz="1400" dirty="0">
                <a:latin typeface="+mn-ea"/>
                <a:ea typeface="+mn-ea"/>
                <a:cs typeface="宋体" panose="02010600030101010101" pitchFamily="2" charset="-122"/>
              </a:rPr>
              <a:t>线城乡发展轴、新晃</a:t>
            </a:r>
            <a:r>
              <a:rPr lang="en-US" altLang="zh-CN" sz="1400" dirty="0">
                <a:latin typeface="+mn-ea"/>
                <a:ea typeface="+mn-ea"/>
                <a:cs typeface="宋体" panose="02010600030101010101" pitchFamily="2" charset="-122"/>
              </a:rPr>
              <a:t>—</a:t>
            </a:r>
            <a:r>
              <a:rPr lang="zh-CN" altLang="en-US" sz="1400" dirty="0">
                <a:latin typeface="+mn-ea"/>
                <a:ea typeface="+mn-ea"/>
                <a:cs typeface="宋体" panose="02010600030101010101" pitchFamily="2" charset="-122"/>
              </a:rPr>
              <a:t>大龙联动发展轴</a:t>
            </a:r>
            <a:endParaRPr lang="zh-CN" altLang="en-US" sz="1400" dirty="0">
              <a:latin typeface="+mn-ea"/>
              <a:ea typeface="+mn-ea"/>
            </a:endParaRPr>
          </a:p>
        </p:txBody>
      </p:sp>
      <p:sp>
        <p:nvSpPr>
          <p:cNvPr id="37" name="圆角矩形 15"/>
          <p:cNvSpPr/>
          <p:nvPr/>
        </p:nvSpPr>
        <p:spPr>
          <a:xfrm>
            <a:off x="363378" y="3501256"/>
            <a:ext cx="1273467"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sz="1400" b="1" dirty="0"/>
              <a:t>两区</a:t>
            </a:r>
            <a:endParaRPr lang="zh-CN" altLang="en-US" sz="1400" b="1" dirty="0"/>
          </a:p>
        </p:txBody>
      </p:sp>
      <p:sp>
        <p:nvSpPr>
          <p:cNvPr id="38" name="矩形 37"/>
          <p:cNvSpPr/>
          <p:nvPr/>
        </p:nvSpPr>
        <p:spPr>
          <a:xfrm>
            <a:off x="2060644" y="3531518"/>
            <a:ext cx="5040000" cy="307777"/>
          </a:xfrm>
          <a:prstGeom prst="rect">
            <a:avLst/>
          </a:prstGeom>
          <a:ln>
            <a:solidFill>
              <a:srgbClr val="2F5597">
                <a:alpha val="65098"/>
              </a:srgbClr>
            </a:solidFill>
          </a:ln>
        </p:spPr>
        <p:txBody>
          <a:bodyPr>
            <a:spAutoFit/>
          </a:bodyPr>
          <a:lstStyle/>
          <a:p>
            <a:pPr algn="ctr"/>
            <a:r>
              <a:rPr lang="zh-CN" altLang="zh-CN" sz="1400" dirty="0"/>
              <a:t>东部县城综合服务区、中部酒店塘汞矿及航空小镇区</a:t>
            </a:r>
            <a:endParaRPr lang="zh-CN" altLang="en-US" sz="1400" dirty="0">
              <a:latin typeface="+mn-ea"/>
              <a:ea typeface="+mn-ea"/>
            </a:endParaRPr>
          </a:p>
        </p:txBody>
      </p:sp>
      <p:sp>
        <p:nvSpPr>
          <p:cNvPr id="44" name="圆角矩形 15"/>
          <p:cNvSpPr/>
          <p:nvPr/>
        </p:nvSpPr>
        <p:spPr>
          <a:xfrm>
            <a:off x="363378" y="4332419"/>
            <a:ext cx="1273467"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sz="1400" b="1" dirty="0"/>
              <a:t>三园</a:t>
            </a:r>
            <a:endParaRPr lang="zh-CN" altLang="en-US" sz="1400" b="1" dirty="0"/>
          </a:p>
        </p:txBody>
      </p:sp>
      <p:sp>
        <p:nvSpPr>
          <p:cNvPr id="45" name="矩形 44"/>
          <p:cNvSpPr/>
          <p:nvPr/>
        </p:nvSpPr>
        <p:spPr>
          <a:xfrm>
            <a:off x="2060644" y="4362681"/>
            <a:ext cx="5040000" cy="307777"/>
          </a:xfrm>
          <a:prstGeom prst="rect">
            <a:avLst/>
          </a:prstGeom>
          <a:ln>
            <a:solidFill>
              <a:srgbClr val="2F5597">
                <a:alpha val="65098"/>
              </a:srgbClr>
            </a:solidFill>
          </a:ln>
        </p:spPr>
        <p:txBody>
          <a:bodyPr>
            <a:spAutoFit/>
          </a:bodyPr>
          <a:lstStyle/>
          <a:p>
            <a:pPr algn="ctr"/>
            <a:r>
              <a:rPr lang="zh-CN" altLang="zh-CN" sz="1400" dirty="0"/>
              <a:t>城东黄家垅森林公园、城西生态公园、黄公屯生态公园</a:t>
            </a:r>
            <a:endParaRPr lang="zh-CN" altLang="en-US" sz="1400" dirty="0">
              <a:latin typeface="+mn-ea"/>
              <a:ea typeface="+mn-ea"/>
            </a:endParaRPr>
          </a:p>
        </p:txBody>
      </p:sp>
      <p:sp>
        <p:nvSpPr>
          <p:cNvPr id="46" name="圆角矩形 15"/>
          <p:cNvSpPr/>
          <p:nvPr/>
        </p:nvSpPr>
        <p:spPr>
          <a:xfrm>
            <a:off x="363378" y="5226120"/>
            <a:ext cx="1273467" cy="368300"/>
          </a:xfrm>
          <a:prstGeom prst="roundRect">
            <a:avLst/>
          </a:prstGeom>
          <a:solidFill>
            <a:srgbClr val="2F559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zh-CN" sz="1400" b="1" dirty="0"/>
              <a:t>多组团</a:t>
            </a:r>
            <a:endParaRPr lang="zh-CN" altLang="en-US" sz="1400" b="1" dirty="0"/>
          </a:p>
        </p:txBody>
      </p:sp>
      <p:sp>
        <p:nvSpPr>
          <p:cNvPr id="47" name="矩形 46"/>
          <p:cNvSpPr/>
          <p:nvPr/>
        </p:nvSpPr>
        <p:spPr>
          <a:xfrm>
            <a:off x="2060644" y="5198406"/>
            <a:ext cx="5040000" cy="738664"/>
          </a:xfrm>
          <a:prstGeom prst="rect">
            <a:avLst/>
          </a:prstGeom>
          <a:ln>
            <a:solidFill>
              <a:srgbClr val="2F5597">
                <a:alpha val="65098"/>
              </a:srgbClr>
            </a:solidFill>
          </a:ln>
        </p:spPr>
        <p:txBody>
          <a:bodyPr>
            <a:spAutoFit/>
          </a:bodyPr>
          <a:lstStyle/>
          <a:p>
            <a:pPr algn="ctr"/>
            <a:r>
              <a:rPr lang="zh-CN" altLang="zh-CN" sz="1400" dirty="0"/>
              <a:t>城南综合服务组团、城北居住组团、龙溪古镇文旅组团，城西新城组团、城东创新产业城组团、航空小镇组团、千年汞都活遗址公园组团</a:t>
            </a:r>
            <a:endParaRPr lang="zh-CN" altLang="en-US" sz="1400" dirty="0">
              <a:latin typeface="+mn-ea"/>
              <a:ea typeface="+mn-ea"/>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13" y="6439496"/>
            <a:ext cx="7559675" cy="425231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853066"/>
            <a:ext cx="7559675" cy="4252317"/>
          </a:xfrm>
          <a:prstGeom prst="rect">
            <a:avLst/>
          </a:prstGeom>
        </p:spPr>
      </p:pic>
      <p:sp>
        <p:nvSpPr>
          <p:cNvPr id="5" name="矩形 4"/>
          <p:cNvSpPr/>
          <p:nvPr/>
        </p:nvSpPr>
        <p:spPr>
          <a:xfrm>
            <a:off x="0" y="0"/>
            <a:ext cx="7559675" cy="10691813"/>
          </a:xfrm>
          <a:prstGeom prst="rect">
            <a:avLst/>
          </a:prstGeom>
          <a:gradFill>
            <a:gsLst>
              <a:gs pos="0">
                <a:schemeClr val="accent1">
                  <a:lumMod val="5000"/>
                  <a:lumOff val="95000"/>
                  <a:alpha val="18000"/>
                </a:schemeClr>
              </a:gs>
              <a:gs pos="97000">
                <a:srgbClr val="E36C09">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404927"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D28952"/>
                </a:solidFill>
                <a:latin typeface="Impact" panose="020B0806030902050204" pitchFamily="34" charset="0"/>
                <a:ea typeface="+mn-ea"/>
                <a:cs typeface="Arial" panose="020B0604020202020204" pitchFamily="34" charset="0"/>
              </a:rPr>
              <a:t>04</a:t>
            </a:r>
            <a:endParaRPr kumimoji="0" lang="zh-CN" altLang="en-US" sz="715" kern="1200" cap="none" spc="40" normalizeH="0" baseline="0" noProof="0" dirty="0">
              <a:solidFill>
                <a:srgbClr val="D28952"/>
              </a:solidFill>
              <a:latin typeface="Impact" panose="020B0806030902050204" pitchFamily="34" charset="0"/>
              <a:ea typeface="+mn-ea"/>
              <a:cs typeface="Arial" panose="020B0604020202020204" pitchFamily="34" charset="0"/>
            </a:endParaRPr>
          </a:p>
        </p:txBody>
      </p:sp>
      <p:sp>
        <p:nvSpPr>
          <p:cNvPr id="6" name="object 2"/>
          <p:cNvSpPr/>
          <p:nvPr/>
        </p:nvSpPr>
        <p:spPr>
          <a:xfrm>
            <a:off x="4000500" y="6422047"/>
            <a:ext cx="35591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E36C09">
              <a:alpha val="50000"/>
            </a:srgbClr>
          </a:solidFill>
        </p:spPr>
        <p:txBody>
          <a:bodyPr wrap="square" lIns="0" tIns="0" rIns="0" bIns="0" rtlCol="0"/>
          <a:lstStyle/>
          <a:p/>
        </p:txBody>
      </p:sp>
      <p:sp>
        <p:nvSpPr>
          <p:cNvPr id="7" name="object 3"/>
          <p:cNvSpPr txBox="1"/>
          <p:nvPr/>
        </p:nvSpPr>
        <p:spPr>
          <a:xfrm>
            <a:off x="4588092" y="6114450"/>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E36C09"/>
                </a:solidFill>
                <a:latin typeface="微软雅黑" panose="020B0503020204020204" pitchFamily="34" charset="-122"/>
                <a:cs typeface="微软雅黑" panose="020B0503020204020204" pitchFamily="34" charset="-122"/>
              </a:rPr>
              <a:t>第</a:t>
            </a:r>
            <a:r>
              <a:rPr lang="zh-CN" altLang="en-US" sz="1400" spc="-5" dirty="0">
                <a:solidFill>
                  <a:srgbClr val="E36C09"/>
                </a:solidFill>
                <a:latin typeface="微软雅黑" panose="020B0503020204020204" pitchFamily="34" charset="-122"/>
                <a:cs typeface="微软雅黑" panose="020B0503020204020204" pitchFamily="34" charset="-122"/>
              </a:rPr>
              <a:t>四</a:t>
            </a:r>
            <a:r>
              <a:rPr sz="1400" spc="-5" dirty="0">
                <a:solidFill>
                  <a:srgbClr val="E36C09"/>
                </a:solidFill>
                <a:latin typeface="微软雅黑" panose="020B0503020204020204" pitchFamily="34" charset="-122"/>
                <a:cs typeface="微软雅黑" panose="020B0503020204020204" pitchFamily="34" charset="-122"/>
              </a:rPr>
              <a:t>章</a:t>
            </a:r>
            <a:endParaRPr sz="1400" dirty="0">
              <a:solidFill>
                <a:srgbClr val="E36C09"/>
              </a:solidFill>
              <a:latin typeface="微软雅黑" panose="020B0503020204020204" pitchFamily="34" charset="-122"/>
              <a:cs typeface="微软雅黑" panose="020B0503020204020204" pitchFamily="34" charset="-122"/>
            </a:endParaRPr>
          </a:p>
        </p:txBody>
      </p:sp>
      <p:sp>
        <p:nvSpPr>
          <p:cNvPr id="8" name="object 4"/>
          <p:cNvSpPr txBox="1"/>
          <p:nvPr/>
        </p:nvSpPr>
        <p:spPr>
          <a:xfrm>
            <a:off x="4588092" y="6445920"/>
            <a:ext cx="2971584" cy="382156"/>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自然资源保护与利用</a:t>
            </a:r>
            <a:endParaRPr lang="zh-CN" altLang="en-US" sz="2400" dirty="0">
              <a:solidFill>
                <a:srgbClr val="FFFFFF"/>
              </a:solidFill>
              <a:latin typeface="微软雅黑" panose="020B0503020204020204" pitchFamily="34" charset="-122"/>
              <a:cs typeface="微软雅黑" panose="020B0503020204020204" pitchFamily="34" charset="-122"/>
            </a:endParaRPr>
          </a:p>
        </p:txBody>
      </p:sp>
      <p:sp>
        <p:nvSpPr>
          <p:cNvPr id="11" name="文本框 9"/>
          <p:cNvSpPr txBox="1"/>
          <p:nvPr/>
        </p:nvSpPr>
        <p:spPr>
          <a:xfrm>
            <a:off x="4774690" y="7023102"/>
            <a:ext cx="2177199" cy="787523"/>
          </a:xfrm>
          <a:prstGeom prst="rect">
            <a:avLst/>
          </a:prstGeom>
          <a:noFill/>
          <a:ln w="9525">
            <a:noFill/>
          </a:ln>
        </p:spPr>
        <p:txBody>
          <a:bodyPr wrap="none">
            <a:spAutoFit/>
          </a:bodyPr>
          <a:lstStyle/>
          <a:p>
            <a:pPr defTabSz="876300" eaLnBrk="1" fontAlgn="auto" hangingPunct="1">
              <a:lnSpc>
                <a:spcPct val="150000"/>
              </a:lnSpc>
              <a:spcBef>
                <a:spcPts val="0"/>
              </a:spcBef>
              <a:spcAft>
                <a:spcPts val="0"/>
              </a:spcAft>
              <a:defRPr/>
            </a:pPr>
            <a:r>
              <a:rPr lang="en-US" altLang="zh-CN" sz="1600" dirty="0">
                <a:latin typeface="+mn-ea"/>
              </a:rPr>
              <a:t>4.1 </a:t>
            </a:r>
            <a:r>
              <a:rPr lang="zh-CN" altLang="en-US" sz="1600" dirty="0">
                <a:latin typeface="+mn-ea"/>
              </a:rPr>
              <a:t>严守耕地保护红线</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4.2 </a:t>
            </a:r>
            <a:r>
              <a:rPr lang="zh-CN" altLang="en-US" sz="1600" dirty="0">
                <a:latin typeface="+mn-ea"/>
              </a:rPr>
              <a:t>生态环境保护</a:t>
            </a:r>
            <a:endParaRPr lang="zh-CN" altLang="en-US" sz="1600" dirty="0">
              <a:latin typeface="+mn-ea"/>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a:stretch>
            <a:fillRect/>
          </a:stretch>
        </p:blipFill>
        <p:spPr>
          <a:xfrm>
            <a:off x="-1" y="6359462"/>
            <a:ext cx="7559675" cy="4332351"/>
          </a:xfrm>
          <a:prstGeom prst="rect">
            <a:avLst/>
          </a:prstGeom>
        </p:spPr>
      </p:pic>
      <p:sp>
        <p:nvSpPr>
          <p:cNvPr id="19458" name="标题 1"/>
          <p:cNvSpPr>
            <a:spLocks noGrp="1"/>
          </p:cNvSpPr>
          <p:nvPr>
            <p:ph type="title" idx="4294967295"/>
          </p:nvPr>
        </p:nvSpPr>
        <p:spPr>
          <a:xfrm>
            <a:off x="404813" y="649606"/>
            <a:ext cx="6727825" cy="614362"/>
          </a:xfrm>
        </p:spPr>
        <p:txBody>
          <a:bodyPr vert="horz" wrap="square" lIns="91440" tIns="45720" rIns="91440" bIns="45720" anchor="b" anchorCtr="0"/>
          <a:lstStyle/>
          <a:p>
            <a:pPr indent="-90805" algn="l" defTabSz="363855" eaLnBrk="1" hangingPunct="1">
              <a:lnSpc>
                <a:spcPct val="90000"/>
              </a:lnSpc>
              <a:spcBef>
                <a:spcPts val="400"/>
              </a:spcBef>
              <a:buClrTx/>
              <a:buSzTx/>
              <a:buFontTx/>
            </a:pPr>
            <a:r>
              <a:rPr lang="en-US" altLang="zh-CN" sz="2000" dirty="0">
                <a:solidFill>
                  <a:srgbClr val="E36C09"/>
                </a:solidFill>
                <a:effectLst>
                  <a:outerShdw blurRad="38100" dist="25400" dir="5400000" algn="ctr" rotWithShape="0">
                    <a:srgbClr val="6E747A">
                      <a:alpha val="43000"/>
                    </a:srgbClr>
                  </a:outerShdw>
                </a:effectLst>
              </a:rPr>
              <a:t>4.1 严守耕地保护红线</a:t>
            </a:r>
            <a:endParaRPr lang="en-US" altLang="zh-CN" sz="2000" dirty="0">
              <a:solidFill>
                <a:srgbClr val="E36C09"/>
              </a:solidFill>
              <a:effectLst>
                <a:outerShdw blurRad="38100" dist="25400" dir="5400000" algn="ctr" rotWithShape="0">
                  <a:srgbClr val="6E747A">
                    <a:alpha val="43000"/>
                  </a:srgbClr>
                </a:outerShdw>
              </a:effectLst>
            </a:endParaRPr>
          </a:p>
        </p:txBody>
      </p:sp>
      <p:sp>
        <p:nvSpPr>
          <p:cNvPr id="45" name="object 4"/>
          <p:cNvSpPr/>
          <p:nvPr/>
        </p:nvSpPr>
        <p:spPr>
          <a:xfrm>
            <a:off x="810578" y="1786580"/>
            <a:ext cx="1722755" cy="1723389"/>
          </a:xfrm>
          <a:custGeom>
            <a:avLst/>
            <a:gdLst/>
            <a:ahLst/>
            <a:cxnLst/>
            <a:rect l="l" t="t" r="r" b="b"/>
            <a:pathLst>
              <a:path w="1722755" h="1723389">
                <a:moveTo>
                  <a:pt x="860996" y="1723389"/>
                </a:moveTo>
                <a:lnTo>
                  <a:pt x="812099" y="1722025"/>
                </a:lnTo>
                <a:lnTo>
                  <a:pt x="763917" y="1717982"/>
                </a:lnTo>
                <a:lnTo>
                  <a:pt x="716523" y="1711331"/>
                </a:lnTo>
                <a:lnTo>
                  <a:pt x="669989" y="1702146"/>
                </a:lnTo>
                <a:lnTo>
                  <a:pt x="624390" y="1690500"/>
                </a:lnTo>
                <a:lnTo>
                  <a:pt x="579797" y="1676464"/>
                </a:lnTo>
                <a:lnTo>
                  <a:pt x="536284" y="1660113"/>
                </a:lnTo>
                <a:lnTo>
                  <a:pt x="493924" y="1641519"/>
                </a:lnTo>
                <a:lnTo>
                  <a:pt x="452790" y="1620754"/>
                </a:lnTo>
                <a:lnTo>
                  <a:pt x="412954" y="1597892"/>
                </a:lnTo>
                <a:lnTo>
                  <a:pt x="374490" y="1573005"/>
                </a:lnTo>
                <a:lnTo>
                  <a:pt x="337470" y="1546165"/>
                </a:lnTo>
                <a:lnTo>
                  <a:pt x="301968" y="1517446"/>
                </a:lnTo>
                <a:lnTo>
                  <a:pt x="268057" y="1486920"/>
                </a:lnTo>
                <a:lnTo>
                  <a:pt x="235810" y="1454660"/>
                </a:lnTo>
                <a:lnTo>
                  <a:pt x="205300" y="1420739"/>
                </a:lnTo>
                <a:lnTo>
                  <a:pt x="176599" y="1385230"/>
                </a:lnTo>
                <a:lnTo>
                  <a:pt x="149782" y="1348205"/>
                </a:lnTo>
                <a:lnTo>
                  <a:pt x="124921" y="1309736"/>
                </a:lnTo>
                <a:lnTo>
                  <a:pt x="102090" y="1269898"/>
                </a:lnTo>
                <a:lnTo>
                  <a:pt x="81360" y="1228762"/>
                </a:lnTo>
                <a:lnTo>
                  <a:pt x="62807" y="1186401"/>
                </a:lnTo>
                <a:lnTo>
                  <a:pt x="46575" y="1143117"/>
                </a:lnTo>
                <a:lnTo>
                  <a:pt x="32587" y="1098556"/>
                </a:lnTo>
                <a:lnTo>
                  <a:pt x="20992" y="1052991"/>
                </a:lnTo>
                <a:lnTo>
                  <a:pt x="11863" y="1006496"/>
                </a:lnTo>
                <a:lnTo>
                  <a:pt x="5273" y="959142"/>
                </a:lnTo>
                <a:lnTo>
                  <a:pt x="1294" y="911003"/>
                </a:lnTo>
                <a:lnTo>
                  <a:pt x="0" y="862152"/>
                </a:lnTo>
                <a:lnTo>
                  <a:pt x="1294" y="813208"/>
                </a:lnTo>
                <a:lnTo>
                  <a:pt x="5273" y="764983"/>
                </a:lnTo>
                <a:lnTo>
                  <a:pt x="11863" y="717549"/>
                </a:lnTo>
                <a:lnTo>
                  <a:pt x="20992" y="670980"/>
                </a:lnTo>
                <a:lnTo>
                  <a:pt x="32587" y="625347"/>
                </a:lnTo>
                <a:lnTo>
                  <a:pt x="46575" y="580724"/>
                </a:lnTo>
                <a:lnTo>
                  <a:pt x="62969" y="536982"/>
                </a:lnTo>
                <a:lnTo>
                  <a:pt x="81524" y="494622"/>
                </a:lnTo>
                <a:lnTo>
                  <a:pt x="102251" y="453485"/>
                </a:lnTo>
                <a:lnTo>
                  <a:pt x="125078" y="413647"/>
                </a:lnTo>
                <a:lnTo>
                  <a:pt x="149932" y="375179"/>
                </a:lnTo>
                <a:lnTo>
                  <a:pt x="176741" y="338154"/>
                </a:lnTo>
                <a:lnTo>
                  <a:pt x="205431" y="302645"/>
                </a:lnTo>
                <a:lnTo>
                  <a:pt x="235930" y="268724"/>
                </a:lnTo>
                <a:lnTo>
                  <a:pt x="268166" y="236464"/>
                </a:lnTo>
                <a:lnTo>
                  <a:pt x="302065" y="205939"/>
                </a:lnTo>
                <a:lnTo>
                  <a:pt x="337555" y="177220"/>
                </a:lnTo>
                <a:lnTo>
                  <a:pt x="374563" y="150381"/>
                </a:lnTo>
                <a:lnTo>
                  <a:pt x="413015" y="125494"/>
                </a:lnTo>
                <a:lnTo>
                  <a:pt x="452841" y="102632"/>
                </a:lnTo>
                <a:lnTo>
                  <a:pt x="493965" y="81868"/>
                </a:lnTo>
                <a:lnTo>
                  <a:pt x="536316" y="63274"/>
                </a:lnTo>
                <a:lnTo>
                  <a:pt x="579821" y="46923"/>
                </a:lnTo>
                <a:lnTo>
                  <a:pt x="624407" y="32889"/>
                </a:lnTo>
                <a:lnTo>
                  <a:pt x="670000" y="21242"/>
                </a:lnTo>
                <a:lnTo>
                  <a:pt x="716529" y="12058"/>
                </a:lnTo>
                <a:lnTo>
                  <a:pt x="763920" y="5407"/>
                </a:lnTo>
                <a:lnTo>
                  <a:pt x="812100" y="1364"/>
                </a:lnTo>
                <a:lnTo>
                  <a:pt x="860996" y="0"/>
                </a:lnTo>
                <a:lnTo>
                  <a:pt x="909894" y="1364"/>
                </a:lnTo>
                <a:lnTo>
                  <a:pt x="958078" y="5407"/>
                </a:lnTo>
                <a:lnTo>
                  <a:pt x="1005473" y="12058"/>
                </a:lnTo>
                <a:lnTo>
                  <a:pt x="1052008" y="21244"/>
                </a:lnTo>
                <a:lnTo>
                  <a:pt x="1097610" y="32891"/>
                </a:lnTo>
                <a:lnTo>
                  <a:pt x="1142206" y="46927"/>
                </a:lnTo>
                <a:lnTo>
                  <a:pt x="1185723" y="63280"/>
                </a:lnTo>
                <a:lnTo>
                  <a:pt x="1228088" y="81877"/>
                </a:lnTo>
                <a:lnTo>
                  <a:pt x="1269229" y="102646"/>
                </a:lnTo>
                <a:lnTo>
                  <a:pt x="1309072" y="125513"/>
                </a:lnTo>
                <a:lnTo>
                  <a:pt x="1347546" y="150406"/>
                </a:lnTo>
                <a:lnTo>
                  <a:pt x="1384577" y="177253"/>
                </a:lnTo>
                <a:lnTo>
                  <a:pt x="1420092" y="205980"/>
                </a:lnTo>
                <a:lnTo>
                  <a:pt x="1454018" y="236516"/>
                </a:lnTo>
                <a:lnTo>
                  <a:pt x="1486283" y="268787"/>
                </a:lnTo>
                <a:lnTo>
                  <a:pt x="1516814" y="302721"/>
                </a:lnTo>
                <a:lnTo>
                  <a:pt x="1545537" y="338246"/>
                </a:lnTo>
                <a:lnTo>
                  <a:pt x="1572380" y="375288"/>
                </a:lnTo>
                <a:lnTo>
                  <a:pt x="1597270" y="413776"/>
                </a:lnTo>
                <a:lnTo>
                  <a:pt x="1620134" y="453635"/>
                </a:lnTo>
                <a:lnTo>
                  <a:pt x="1640899" y="494795"/>
                </a:lnTo>
                <a:lnTo>
                  <a:pt x="1659492" y="537182"/>
                </a:lnTo>
                <a:lnTo>
                  <a:pt x="1675767" y="580495"/>
                </a:lnTo>
                <a:lnTo>
                  <a:pt x="1689802" y="625088"/>
                </a:lnTo>
                <a:lnTo>
                  <a:pt x="1701448" y="670687"/>
                </a:lnTo>
                <a:lnTo>
                  <a:pt x="1710633" y="717220"/>
                </a:lnTo>
                <a:lnTo>
                  <a:pt x="1717283" y="764614"/>
                </a:lnTo>
                <a:lnTo>
                  <a:pt x="1721327" y="812796"/>
                </a:lnTo>
                <a:lnTo>
                  <a:pt x="1722691" y="861694"/>
                </a:lnTo>
                <a:lnTo>
                  <a:pt x="1721327" y="910591"/>
                </a:lnTo>
                <a:lnTo>
                  <a:pt x="1717283" y="958773"/>
                </a:lnTo>
                <a:lnTo>
                  <a:pt x="1710633" y="1006166"/>
                </a:lnTo>
                <a:lnTo>
                  <a:pt x="1701448" y="1052698"/>
                </a:lnTo>
                <a:lnTo>
                  <a:pt x="1689802" y="1098297"/>
                </a:lnTo>
                <a:lnTo>
                  <a:pt x="1675767" y="1142889"/>
                </a:lnTo>
                <a:lnTo>
                  <a:pt x="1659329" y="1186601"/>
                </a:lnTo>
                <a:lnTo>
                  <a:pt x="1640735" y="1228936"/>
                </a:lnTo>
                <a:lnTo>
                  <a:pt x="1619972" y="1270048"/>
                </a:lnTo>
                <a:lnTo>
                  <a:pt x="1597113" y="1309865"/>
                </a:lnTo>
                <a:lnTo>
                  <a:pt x="1572230" y="1348314"/>
                </a:lnTo>
                <a:lnTo>
                  <a:pt x="1545396" y="1385322"/>
                </a:lnTo>
                <a:lnTo>
                  <a:pt x="1516683" y="1420816"/>
                </a:lnTo>
                <a:lnTo>
                  <a:pt x="1486163" y="1454724"/>
                </a:lnTo>
                <a:lnTo>
                  <a:pt x="1453910" y="1486972"/>
                </a:lnTo>
                <a:lnTo>
                  <a:pt x="1419995" y="1517487"/>
                </a:lnTo>
                <a:lnTo>
                  <a:pt x="1384492" y="1546197"/>
                </a:lnTo>
                <a:lnTo>
                  <a:pt x="1347473" y="1573030"/>
                </a:lnTo>
                <a:lnTo>
                  <a:pt x="1309011" y="1597911"/>
                </a:lnTo>
                <a:lnTo>
                  <a:pt x="1269178" y="1620768"/>
                </a:lnTo>
                <a:lnTo>
                  <a:pt x="1228047" y="1641529"/>
                </a:lnTo>
                <a:lnTo>
                  <a:pt x="1185691" y="1660120"/>
                </a:lnTo>
                <a:lnTo>
                  <a:pt x="1142182" y="1676469"/>
                </a:lnTo>
                <a:lnTo>
                  <a:pt x="1097594" y="1690502"/>
                </a:lnTo>
                <a:lnTo>
                  <a:pt x="1051998" y="1702147"/>
                </a:lnTo>
                <a:lnTo>
                  <a:pt x="1005467" y="1711331"/>
                </a:lnTo>
                <a:lnTo>
                  <a:pt x="958075" y="1717982"/>
                </a:lnTo>
                <a:lnTo>
                  <a:pt x="909894" y="1722025"/>
                </a:lnTo>
                <a:lnTo>
                  <a:pt x="860996" y="1723389"/>
                </a:lnTo>
                <a:close/>
              </a:path>
            </a:pathLst>
          </a:custGeom>
          <a:solidFill>
            <a:srgbClr val="FFFFFF"/>
          </a:solidFill>
        </p:spPr>
        <p:txBody>
          <a:bodyPr wrap="square" lIns="0" tIns="0" rIns="0" bIns="0" rtlCol="0"/>
          <a:lstStyle/>
          <a:p/>
        </p:txBody>
      </p:sp>
      <p:grpSp>
        <p:nvGrpSpPr>
          <p:cNvPr id="34" name="组合 33"/>
          <p:cNvGrpSpPr/>
          <p:nvPr/>
        </p:nvGrpSpPr>
        <p:grpSpPr>
          <a:xfrm>
            <a:off x="167368" y="1389215"/>
            <a:ext cx="6979556" cy="6015104"/>
            <a:chOff x="231627" y="6633206"/>
            <a:chExt cx="6738715" cy="4807324"/>
          </a:xfrm>
        </p:grpSpPr>
        <p:grpSp>
          <p:nvGrpSpPr>
            <p:cNvPr id="35" name="组合 34"/>
            <p:cNvGrpSpPr/>
            <p:nvPr/>
          </p:nvGrpSpPr>
          <p:grpSpPr>
            <a:xfrm>
              <a:off x="434193" y="6633206"/>
              <a:ext cx="6484629" cy="1218394"/>
              <a:chOff x="434193" y="6633206"/>
              <a:chExt cx="6484629" cy="1218394"/>
            </a:xfrm>
          </p:grpSpPr>
          <p:sp>
            <p:nvSpPr>
              <p:cNvPr id="53" name="object 12"/>
              <p:cNvSpPr txBox="1"/>
              <p:nvPr/>
            </p:nvSpPr>
            <p:spPr>
              <a:xfrm>
                <a:off x="520063" y="6945678"/>
                <a:ext cx="6376668" cy="674389"/>
              </a:xfrm>
              <a:prstGeom prst="rect">
                <a:avLst/>
              </a:prstGeom>
            </p:spPr>
            <p:txBody>
              <a:bodyPr vert="horz" wrap="square" lIns="0" tIns="12700" rIns="0" bIns="0" rtlCol="0">
                <a:spAutoFit/>
              </a:bodyPr>
              <a:lstStyle/>
              <a:p>
                <a:pPr algn="just">
                  <a:lnSpc>
                    <a:spcPct val="150000"/>
                  </a:lnSpc>
                </a:pPr>
                <a:r>
                  <a:rPr lang="zh-CN" altLang="en-US" sz="1200" spc="50" dirty="0">
                    <a:latin typeface="微软雅黑" panose="020B0503020204020204" pitchFamily="34" charset="-122"/>
                  </a:rPr>
                  <a:t>将耕地后备资源纳入国土空间规划进行管控，</a:t>
                </a:r>
                <a:r>
                  <a:rPr lang="zh-CN" altLang="en-US" sz="1200" b="1" spc="50" dirty="0">
                    <a:latin typeface="微软雅黑" panose="020B0503020204020204" pitchFamily="34" charset="-122"/>
                  </a:rPr>
                  <a:t>全镇划定耕地后备资源面积</a:t>
                </a:r>
                <a:r>
                  <a:rPr lang="en-US" altLang="zh-CN" sz="1200" b="1" spc="50" dirty="0">
                    <a:latin typeface="微软雅黑" panose="020B0503020204020204" pitchFamily="34" charset="-122"/>
                  </a:rPr>
                  <a:t>3623.25</a:t>
                </a:r>
                <a:r>
                  <a:rPr lang="zh-CN" altLang="en-US" sz="1200" b="1" spc="50" dirty="0">
                    <a:latin typeface="微软雅黑" panose="020B0503020204020204" pitchFamily="34" charset="-122"/>
                  </a:rPr>
                  <a:t>亩</a:t>
                </a:r>
                <a:r>
                  <a:rPr lang="zh-CN" altLang="en-US" sz="1200" spc="50" dirty="0">
                    <a:latin typeface="微软雅黑" panose="020B0503020204020204" pitchFamily="34" charset="-122"/>
                  </a:rPr>
                  <a:t>，耕地后备资源重点开发利用区域面积</a:t>
                </a:r>
                <a:r>
                  <a:rPr lang="en-US" altLang="zh-CN" sz="1200" spc="50" dirty="0">
                    <a:latin typeface="微软雅黑" panose="020B0503020204020204" pitchFamily="34" charset="-122"/>
                  </a:rPr>
                  <a:t>453.00</a:t>
                </a:r>
                <a:r>
                  <a:rPr lang="zh-CN" altLang="en-US" sz="1200" spc="50" dirty="0" smtClean="0">
                    <a:latin typeface="微软雅黑" panose="020B0503020204020204" pitchFamily="34" charset="-122"/>
                  </a:rPr>
                  <a:t>亩</a:t>
                </a:r>
                <a:r>
                  <a:rPr lang="en-US" altLang="zh-CN" sz="1200" spc="50" dirty="0">
                    <a:latin typeface="微软雅黑" panose="020B0503020204020204" pitchFamily="34" charset="-122"/>
                  </a:rPr>
                  <a:t>;</a:t>
                </a:r>
                <a:r>
                  <a:rPr lang="zh-CN" altLang="en-US" sz="1200" b="1" spc="50" dirty="0" smtClean="0">
                    <a:latin typeface="微软雅黑" panose="020B0503020204020204" pitchFamily="34" charset="-122"/>
                  </a:rPr>
                  <a:t>全镇</a:t>
                </a:r>
                <a:r>
                  <a:rPr lang="zh-CN" altLang="en-US" sz="1200" b="1" spc="50" dirty="0">
                    <a:latin typeface="微软雅黑" panose="020B0503020204020204" pitchFamily="34" charset="-122"/>
                  </a:rPr>
                  <a:t>恢复耕地任务为</a:t>
                </a:r>
                <a:r>
                  <a:rPr lang="en-US" altLang="zh-CN" sz="1200" b="1" spc="50" dirty="0">
                    <a:latin typeface="微软雅黑" panose="020B0503020204020204" pitchFamily="34" charset="-122"/>
                  </a:rPr>
                  <a:t>599.02</a:t>
                </a:r>
                <a:r>
                  <a:rPr lang="zh-CN" altLang="en-US" sz="1200" b="1" spc="50" dirty="0">
                    <a:latin typeface="微软雅黑" panose="020B0503020204020204" pitchFamily="34" charset="-122"/>
                  </a:rPr>
                  <a:t>亩</a:t>
                </a:r>
                <a:r>
                  <a:rPr lang="zh-CN" altLang="en-US" sz="1200" spc="50" dirty="0">
                    <a:latin typeface="微软雅黑" panose="020B0503020204020204" pitchFamily="34" charset="-122"/>
                  </a:rPr>
                  <a:t>。按照市县确定的耕地恢复计划，以晃州镇人民政府为主体，审慎稳妥有序推进耕地恢复。</a:t>
                </a:r>
                <a:endParaRPr lang="zh-CN" altLang="en-US" sz="1200" spc="50" dirty="0">
                  <a:latin typeface="微软雅黑" panose="020B0503020204020204" pitchFamily="34" charset="-122"/>
                </a:endParaRPr>
              </a:p>
            </p:txBody>
          </p:sp>
          <p:sp>
            <p:nvSpPr>
              <p:cNvPr id="55" name="矩形 54"/>
              <p:cNvSpPr/>
              <p:nvPr/>
            </p:nvSpPr>
            <p:spPr>
              <a:xfrm>
                <a:off x="434193" y="6694319"/>
                <a:ext cx="6449059" cy="270575"/>
              </a:xfrm>
              <a:prstGeom prst="rect">
                <a:avLst/>
              </a:prstGeom>
            </p:spPr>
            <p:txBody>
              <a:bodyPr wrap="square" anchor="ctr">
                <a:spAutoFit/>
              </a:bodyPr>
              <a:lstStyle/>
              <a:p>
                <a:pPr algn="ctr">
                  <a:spcBef>
                    <a:spcPts val="0"/>
                  </a:spcBef>
                </a:pPr>
                <a:r>
                  <a:rPr lang="zh-CN" altLang="zh-CN" sz="1600" b="1" dirty="0">
                    <a:latin typeface="微软雅黑" panose="020B0503020204020204" pitchFamily="34" charset="-122"/>
                  </a:rPr>
                  <a:t>加大耕地后备资源开发利用</a:t>
                </a:r>
                <a:endParaRPr lang="zh-CN" altLang="en-US" sz="1600" b="1" dirty="0">
                  <a:latin typeface="微软雅黑" panose="020B0503020204020204" pitchFamily="34" charset="-122"/>
                </a:endParaRPr>
              </a:p>
            </p:txBody>
          </p:sp>
          <p:sp>
            <p:nvSpPr>
              <p:cNvPr id="56" name="矩形 55"/>
              <p:cNvSpPr/>
              <p:nvPr/>
            </p:nvSpPr>
            <p:spPr>
              <a:xfrm>
                <a:off x="483869" y="6633206"/>
                <a:ext cx="6434953" cy="1218394"/>
              </a:xfrm>
              <a:prstGeom prst="rect">
                <a:avLst/>
              </a:prstGeom>
              <a:noFill/>
              <a:ln w="19050">
                <a:solidFill>
                  <a:srgbClr val="D28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31627" y="9299132"/>
              <a:ext cx="6712344" cy="2141398"/>
              <a:chOff x="231627" y="6930605"/>
              <a:chExt cx="6712344" cy="2141398"/>
            </a:xfrm>
          </p:grpSpPr>
          <p:sp>
            <p:nvSpPr>
              <p:cNvPr id="50" name="object 12"/>
              <p:cNvSpPr txBox="1"/>
              <p:nvPr/>
            </p:nvSpPr>
            <p:spPr>
              <a:xfrm>
                <a:off x="557478" y="7282660"/>
                <a:ext cx="6332201" cy="869686"/>
              </a:xfrm>
              <a:prstGeom prst="rect">
                <a:avLst/>
              </a:prstGeom>
            </p:spPr>
            <p:txBody>
              <a:bodyPr vert="horz" wrap="square" lIns="0" tIns="12700" rIns="0" bIns="0" rtlCol="0">
                <a:spAutoFit/>
              </a:bodyPr>
              <a:lstStyle/>
              <a:p>
                <a:pPr algn="just">
                  <a:lnSpc>
                    <a:spcPct val="150000"/>
                  </a:lnSpc>
                </a:pPr>
                <a:r>
                  <a:rPr lang="zh-CN" altLang="en-US" sz="1200" spc="50" dirty="0">
                    <a:latin typeface="微软雅黑" panose="020B0503020204020204" pitchFamily="34" charset="-122"/>
                  </a:rPr>
                  <a:t>改进占补平衡落实方式，优先将盐碱地等未利用地、低效闲置建设用地以及适宜恢复为优质耕地的园地、林地、草地等其他农用地统筹作为补充耕地来源，坚持“以补定占”，在实现耕地总量动态平衡的前提下，将稳定利用耕地净增加量作为下年度非农建设允许占用耕地规模上限。</a:t>
                </a:r>
                <a:endParaRPr lang="zh-CN" altLang="zh-CN" sz="1200" spc="50" dirty="0">
                  <a:latin typeface="微软雅黑" panose="020B0503020204020204" pitchFamily="34" charset="-122"/>
                </a:endParaRPr>
              </a:p>
            </p:txBody>
          </p:sp>
          <p:sp>
            <p:nvSpPr>
              <p:cNvPr id="51" name="矩形 50"/>
              <p:cNvSpPr/>
              <p:nvPr/>
            </p:nvSpPr>
            <p:spPr>
              <a:xfrm>
                <a:off x="231627" y="6930605"/>
                <a:ext cx="6449059" cy="352055"/>
              </a:xfrm>
              <a:prstGeom prst="rect">
                <a:avLst/>
              </a:prstGeom>
            </p:spPr>
            <p:txBody>
              <a:bodyPr wrap="square" anchor="ctr">
                <a:spAutoFit/>
              </a:bodyPr>
              <a:lstStyle/>
              <a:p>
                <a:pPr indent="459105" algn="ctr">
                  <a:lnSpc>
                    <a:spcPts val="3000"/>
                  </a:lnSpc>
                </a:pPr>
                <a:r>
                  <a:rPr lang="zh-CN" altLang="zh-CN" sz="1600" b="1" dirty="0">
                    <a:latin typeface="微软雅黑" panose="020B0503020204020204" pitchFamily="34" charset="-122"/>
                  </a:rPr>
                  <a:t>落实耕地“进出平衡”</a:t>
                </a:r>
                <a:endParaRPr lang="zh-CN" altLang="zh-CN" sz="1600" b="1" dirty="0">
                  <a:latin typeface="微软雅黑" panose="020B0503020204020204" pitchFamily="34" charset="-122"/>
                </a:endParaRPr>
              </a:p>
            </p:txBody>
          </p:sp>
          <p:sp>
            <p:nvSpPr>
              <p:cNvPr id="52" name="矩形 51"/>
              <p:cNvSpPr/>
              <p:nvPr/>
            </p:nvSpPr>
            <p:spPr>
              <a:xfrm>
                <a:off x="494911" y="6984482"/>
                <a:ext cx="6449060" cy="1092086"/>
              </a:xfrm>
              <a:prstGeom prst="rect">
                <a:avLst/>
              </a:prstGeom>
              <a:noFill/>
              <a:ln w="19050">
                <a:solidFill>
                  <a:srgbClr val="D28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483869" y="8168745"/>
                <a:ext cx="6434953" cy="903258"/>
              </a:xfrm>
              <a:prstGeom prst="rect">
                <a:avLst/>
              </a:prstGeom>
              <a:noFill/>
              <a:ln w="19050">
                <a:solidFill>
                  <a:srgbClr val="D28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42679" y="8082486"/>
                <a:ext cx="6449059" cy="352055"/>
              </a:xfrm>
              <a:prstGeom prst="rect">
                <a:avLst/>
              </a:prstGeom>
            </p:spPr>
            <p:txBody>
              <a:bodyPr wrap="square" anchor="ctr">
                <a:spAutoFit/>
              </a:bodyPr>
              <a:lstStyle/>
              <a:p>
                <a:pPr indent="459105" algn="ctr">
                  <a:lnSpc>
                    <a:spcPts val="3000"/>
                  </a:lnSpc>
                </a:pPr>
                <a:r>
                  <a:rPr lang="zh-CN" altLang="zh-CN" sz="1600" b="1" dirty="0">
                    <a:latin typeface="微软雅黑" panose="020B0503020204020204" pitchFamily="34" charset="-122"/>
                  </a:rPr>
                  <a:t>加强高标准农田建设</a:t>
                </a:r>
                <a:endParaRPr lang="zh-CN" altLang="zh-CN" sz="1600" b="1" dirty="0">
                  <a:latin typeface="微软雅黑" panose="020B0503020204020204" pitchFamily="34" charset="-122"/>
                </a:endParaRPr>
              </a:p>
            </p:txBody>
          </p:sp>
          <p:sp>
            <p:nvSpPr>
              <p:cNvPr id="63" name="object 12"/>
              <p:cNvSpPr txBox="1"/>
              <p:nvPr/>
            </p:nvSpPr>
            <p:spPr>
              <a:xfrm>
                <a:off x="513011" y="8401636"/>
                <a:ext cx="6376668" cy="648305"/>
              </a:xfrm>
              <a:prstGeom prst="rect">
                <a:avLst/>
              </a:prstGeom>
            </p:spPr>
            <p:txBody>
              <a:bodyPr vert="horz" wrap="square" lIns="0" tIns="12700" rIns="0" bIns="0" rtlCol="0">
                <a:spAutoFit/>
              </a:bodyPr>
              <a:lstStyle/>
              <a:p>
                <a:pPr algn="just">
                  <a:lnSpc>
                    <a:spcPct val="150000"/>
                  </a:lnSpc>
                </a:pPr>
                <a:r>
                  <a:rPr lang="zh-CN" altLang="en-US" sz="1200" spc="50" dirty="0">
                    <a:latin typeface="微软雅黑" panose="020B0503020204020204" pitchFamily="34" charset="-122"/>
                  </a:rPr>
                  <a:t>提高耕地地力，促进耕地提质。结合“田成方、路相通、渠相连、旱能灌、涝能排”的标准，推进高标准农田建设，进一步巩固粮食主产区地位，稳步提高粮食产能。</a:t>
                </a:r>
                <a:r>
                  <a:rPr lang="zh-CN" altLang="en-US" sz="1200" b="1" spc="50" dirty="0">
                    <a:latin typeface="微软雅黑" panose="020B0503020204020204" pitchFamily="34" charset="-122"/>
                  </a:rPr>
                  <a:t>至</a:t>
                </a:r>
                <a:r>
                  <a:rPr lang="en-US" altLang="zh-CN" sz="1200" b="1" spc="50" dirty="0">
                    <a:latin typeface="微软雅黑" panose="020B0503020204020204" pitchFamily="34" charset="-122"/>
                  </a:rPr>
                  <a:t>2035</a:t>
                </a:r>
                <a:r>
                  <a:rPr lang="zh-CN" altLang="en-US" sz="1200" b="1" spc="50" dirty="0">
                    <a:latin typeface="微软雅黑" panose="020B0503020204020204" pitchFamily="34" charset="-122"/>
                  </a:rPr>
                  <a:t>年，逐步将永久基本农田全部建成高标准农田。</a:t>
                </a:r>
                <a:endParaRPr lang="zh-CN" altLang="zh-CN" sz="1200" b="1" spc="50" dirty="0">
                  <a:latin typeface="微软雅黑" panose="020B0503020204020204" pitchFamily="34" charset="-122"/>
                </a:endParaRPr>
              </a:p>
            </p:txBody>
          </p:sp>
        </p:grpSp>
        <p:grpSp>
          <p:nvGrpSpPr>
            <p:cNvPr id="43" name="组合 42"/>
            <p:cNvGrpSpPr/>
            <p:nvPr/>
          </p:nvGrpSpPr>
          <p:grpSpPr>
            <a:xfrm>
              <a:off x="494911" y="8042438"/>
              <a:ext cx="6475431" cy="1218394"/>
              <a:chOff x="494911" y="6858175"/>
              <a:chExt cx="6475431" cy="1218394"/>
            </a:xfrm>
          </p:grpSpPr>
          <p:sp>
            <p:nvSpPr>
              <p:cNvPr id="44" name="object 12"/>
              <p:cNvSpPr txBox="1"/>
              <p:nvPr/>
            </p:nvSpPr>
            <p:spPr>
              <a:xfrm>
                <a:off x="567303" y="7084732"/>
                <a:ext cx="6376668" cy="426925"/>
              </a:xfrm>
              <a:prstGeom prst="rect">
                <a:avLst/>
              </a:prstGeom>
            </p:spPr>
            <p:txBody>
              <a:bodyPr vert="horz" wrap="square" lIns="0" tIns="12700" rIns="0" bIns="0" rtlCol="0">
                <a:spAutoFit/>
              </a:bodyPr>
              <a:lstStyle/>
              <a:p>
                <a:pPr algn="just">
                  <a:lnSpc>
                    <a:spcPct val="150000"/>
                  </a:lnSpc>
                </a:pPr>
                <a:r>
                  <a:rPr lang="zh-CN" altLang="en-US" sz="1200" spc="50" dirty="0">
                    <a:latin typeface="微软雅黑" panose="020B0503020204020204" pitchFamily="34" charset="-122"/>
                  </a:rPr>
                  <a:t>从严管控耕地占用，将非农建设、造林种树、种果种茶各类对耕地的占用统一纳入占补平衡管理。</a:t>
                </a:r>
                <a:r>
                  <a:rPr lang="zh-CN" altLang="en-US" sz="1200" b="1" spc="50" dirty="0">
                    <a:latin typeface="微软雅黑" panose="020B0503020204020204" pitchFamily="34" charset="-122"/>
                  </a:rPr>
                  <a:t>至</a:t>
                </a:r>
                <a:r>
                  <a:rPr lang="en-US" altLang="zh-CN" sz="1200" b="1" spc="50" dirty="0">
                    <a:latin typeface="微软雅黑" panose="020B0503020204020204" pitchFamily="34" charset="-122"/>
                  </a:rPr>
                  <a:t>2035</a:t>
                </a:r>
                <a:r>
                  <a:rPr lang="zh-CN" altLang="en-US" sz="1200" b="1" spc="50" dirty="0">
                    <a:latin typeface="微软雅黑" panose="020B0503020204020204" pitchFamily="34" charset="-122"/>
                  </a:rPr>
                  <a:t>年，</a:t>
                </a:r>
                <a:r>
                  <a:rPr lang="zh-CN" altLang="en-US" sz="1200" b="1" spc="50" dirty="0" smtClean="0">
                    <a:latin typeface="微软雅黑" panose="020B0503020204020204" pitchFamily="34" charset="-122"/>
                  </a:rPr>
                  <a:t>全镇</a:t>
                </a:r>
                <a:r>
                  <a:rPr lang="zh-CN" altLang="en-US" sz="1200" b="1" spc="50" dirty="0">
                    <a:latin typeface="微软雅黑" panose="020B0503020204020204" pitchFamily="34" charset="-122"/>
                  </a:rPr>
                  <a:t>新</a:t>
                </a:r>
                <a:r>
                  <a:rPr lang="zh-CN" altLang="en-US" sz="1200" b="1" spc="50" dirty="0" smtClean="0">
                    <a:latin typeface="微软雅黑" panose="020B0503020204020204" pitchFamily="34" charset="-122"/>
                  </a:rPr>
                  <a:t>增建</a:t>
                </a:r>
                <a:r>
                  <a:rPr lang="zh-CN" altLang="en-US" sz="1200" b="1" spc="50" dirty="0">
                    <a:latin typeface="微软雅黑" panose="020B0503020204020204" pitchFamily="34" charset="-122"/>
                  </a:rPr>
                  <a:t>设占用耕地控制在</a:t>
                </a:r>
                <a:r>
                  <a:rPr lang="en-US" altLang="zh-CN" sz="1200" b="1" spc="50" dirty="0">
                    <a:latin typeface="微软雅黑" panose="020B0503020204020204" pitchFamily="34" charset="-122"/>
                  </a:rPr>
                  <a:t>4476</a:t>
                </a:r>
                <a:r>
                  <a:rPr lang="zh-CN" altLang="en-US" sz="1200" b="1" spc="50" dirty="0">
                    <a:latin typeface="微软雅黑" panose="020B0503020204020204" pitchFamily="34" charset="-122"/>
                  </a:rPr>
                  <a:t>亩以内。</a:t>
                </a:r>
                <a:endParaRPr lang="zh-CN" altLang="zh-CN" sz="1200" b="1" spc="50" dirty="0">
                  <a:latin typeface="微软雅黑" panose="020B0503020204020204" pitchFamily="34" charset="-122"/>
                </a:endParaRPr>
              </a:p>
            </p:txBody>
          </p:sp>
          <p:sp>
            <p:nvSpPr>
              <p:cNvPr id="47" name="矩形 46"/>
              <p:cNvSpPr/>
              <p:nvPr/>
            </p:nvSpPr>
            <p:spPr>
              <a:xfrm>
                <a:off x="521283" y="6868240"/>
                <a:ext cx="6449059" cy="270575"/>
              </a:xfrm>
              <a:prstGeom prst="rect">
                <a:avLst/>
              </a:prstGeom>
            </p:spPr>
            <p:txBody>
              <a:bodyPr wrap="square" anchor="ctr">
                <a:spAutoFit/>
              </a:bodyPr>
              <a:lstStyle/>
              <a:p>
                <a:pPr algn="ctr">
                  <a:spcBef>
                    <a:spcPts val="0"/>
                  </a:spcBef>
                </a:pPr>
                <a:r>
                  <a:rPr lang="zh-CN" altLang="zh-CN" sz="1600" b="1" dirty="0">
                    <a:latin typeface="微软雅黑" panose="020B0503020204020204" pitchFamily="34" charset="-122"/>
                  </a:rPr>
                  <a:t>严格落实建设占用耕地占补平衡</a:t>
                </a:r>
                <a:endParaRPr lang="zh-CN" altLang="en-US" sz="1600" b="1" dirty="0">
                  <a:latin typeface="微软雅黑" panose="020B0503020204020204" pitchFamily="34" charset="-122"/>
                </a:endParaRPr>
              </a:p>
            </p:txBody>
          </p:sp>
          <p:sp>
            <p:nvSpPr>
              <p:cNvPr id="48" name="矩形 47"/>
              <p:cNvSpPr/>
              <p:nvPr/>
            </p:nvSpPr>
            <p:spPr>
              <a:xfrm>
                <a:off x="494911" y="6858175"/>
                <a:ext cx="6434954" cy="1218394"/>
              </a:xfrm>
              <a:prstGeom prst="rect">
                <a:avLst/>
              </a:prstGeom>
              <a:noFill/>
              <a:ln w="19050">
                <a:solidFill>
                  <a:srgbClr val="D28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矩形 6"/>
          <p:cNvSpPr/>
          <p:nvPr/>
        </p:nvSpPr>
        <p:spPr>
          <a:xfrm>
            <a:off x="-591671" y="6274129"/>
            <a:ext cx="8364071" cy="4523859"/>
          </a:xfrm>
          <a:prstGeom prst="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28625" y="3969830"/>
            <a:ext cx="6727825" cy="1990209"/>
            <a:chOff x="404813" y="5382906"/>
            <a:chExt cx="6652895" cy="1990209"/>
          </a:xfrm>
        </p:grpSpPr>
        <p:sp>
          <p:nvSpPr>
            <p:cNvPr id="40" name="object 8"/>
            <p:cNvSpPr/>
            <p:nvPr/>
          </p:nvSpPr>
          <p:spPr>
            <a:xfrm>
              <a:off x="404813" y="5382906"/>
              <a:ext cx="6652895" cy="1990209"/>
            </a:xfrm>
            <a:custGeom>
              <a:avLst/>
              <a:gdLst/>
              <a:ahLst/>
              <a:cxnLst/>
              <a:rect l="l" t="t" r="r" b="b"/>
              <a:pathLst>
                <a:path w="6652895" h="1346200">
                  <a:moveTo>
                    <a:pt x="6652895" y="25400"/>
                  </a:moveTo>
                  <a:lnTo>
                    <a:pt x="6640195" y="25400"/>
                  </a:lnTo>
                  <a:lnTo>
                    <a:pt x="6627495" y="12700"/>
                  </a:lnTo>
                  <a:lnTo>
                    <a:pt x="153695" y="12700"/>
                  </a:lnTo>
                  <a:lnTo>
                    <a:pt x="163969" y="0"/>
                  </a:lnTo>
                  <a:lnTo>
                    <a:pt x="6652653" y="0"/>
                  </a:lnTo>
                  <a:lnTo>
                    <a:pt x="6652895" y="12700"/>
                  </a:lnTo>
                  <a:lnTo>
                    <a:pt x="6652895" y="25400"/>
                  </a:lnTo>
                  <a:close/>
                </a:path>
                <a:path w="6652895" h="1346200">
                  <a:moveTo>
                    <a:pt x="6627495" y="25400"/>
                  </a:moveTo>
                  <a:lnTo>
                    <a:pt x="122072" y="25400"/>
                  </a:lnTo>
                  <a:lnTo>
                    <a:pt x="132702" y="12700"/>
                  </a:lnTo>
                  <a:lnTo>
                    <a:pt x="6627495" y="12700"/>
                  </a:lnTo>
                  <a:lnTo>
                    <a:pt x="6627495" y="25400"/>
                  </a:lnTo>
                  <a:close/>
                </a:path>
                <a:path w="6652895" h="1346200">
                  <a:moveTo>
                    <a:pt x="6652895" y="1117599"/>
                  </a:moveTo>
                  <a:lnTo>
                    <a:pt x="6627495" y="1117599"/>
                  </a:lnTo>
                  <a:lnTo>
                    <a:pt x="6627495" y="12700"/>
                  </a:lnTo>
                  <a:lnTo>
                    <a:pt x="6640195" y="25400"/>
                  </a:lnTo>
                  <a:lnTo>
                    <a:pt x="6652895" y="25400"/>
                  </a:lnTo>
                  <a:lnTo>
                    <a:pt x="6652895" y="1117599"/>
                  </a:lnTo>
                  <a:close/>
                </a:path>
                <a:path w="6652895" h="1346200">
                  <a:moveTo>
                    <a:pt x="152387" y="38100"/>
                  </a:moveTo>
                  <a:lnTo>
                    <a:pt x="103327" y="38100"/>
                  </a:lnTo>
                  <a:lnTo>
                    <a:pt x="112293" y="25400"/>
                  </a:lnTo>
                  <a:lnTo>
                    <a:pt x="162433" y="25400"/>
                  </a:lnTo>
                  <a:lnTo>
                    <a:pt x="152387" y="38100"/>
                  </a:lnTo>
                  <a:close/>
                </a:path>
                <a:path w="6652895" h="1346200">
                  <a:moveTo>
                    <a:pt x="161848" y="38100"/>
                  </a:moveTo>
                  <a:lnTo>
                    <a:pt x="162433" y="25400"/>
                  </a:lnTo>
                  <a:lnTo>
                    <a:pt x="172110" y="25400"/>
                  </a:lnTo>
                  <a:lnTo>
                    <a:pt x="161848" y="38100"/>
                  </a:lnTo>
                  <a:close/>
                </a:path>
                <a:path w="6652895" h="1346200">
                  <a:moveTo>
                    <a:pt x="125476" y="50800"/>
                  </a:moveTo>
                  <a:lnTo>
                    <a:pt x="84836" y="50800"/>
                  </a:lnTo>
                  <a:lnTo>
                    <a:pt x="93662" y="38100"/>
                  </a:lnTo>
                  <a:lnTo>
                    <a:pt x="134734" y="38100"/>
                  </a:lnTo>
                  <a:lnTo>
                    <a:pt x="125476" y="50800"/>
                  </a:lnTo>
                  <a:close/>
                </a:path>
                <a:path w="6652895" h="1346200">
                  <a:moveTo>
                    <a:pt x="108864" y="63500"/>
                  </a:moveTo>
                  <a:lnTo>
                    <a:pt x="68694" y="63500"/>
                  </a:lnTo>
                  <a:lnTo>
                    <a:pt x="76365" y="50800"/>
                  </a:lnTo>
                  <a:lnTo>
                    <a:pt x="117538" y="50800"/>
                  </a:lnTo>
                  <a:lnTo>
                    <a:pt x="108864" y="63500"/>
                  </a:lnTo>
                  <a:close/>
                </a:path>
                <a:path w="6652895" h="1346200">
                  <a:moveTo>
                    <a:pt x="93446" y="76200"/>
                  </a:moveTo>
                  <a:lnTo>
                    <a:pt x="60947" y="76200"/>
                  </a:lnTo>
                  <a:lnTo>
                    <a:pt x="68262" y="63500"/>
                  </a:lnTo>
                  <a:lnTo>
                    <a:pt x="101473" y="63500"/>
                  </a:lnTo>
                  <a:lnTo>
                    <a:pt x="93446" y="76200"/>
                  </a:lnTo>
                  <a:close/>
                </a:path>
                <a:path w="6652895" h="1346200">
                  <a:moveTo>
                    <a:pt x="66611" y="101600"/>
                  </a:moveTo>
                  <a:lnTo>
                    <a:pt x="40106" y="101600"/>
                  </a:lnTo>
                  <a:lnTo>
                    <a:pt x="46634" y="88900"/>
                  </a:lnTo>
                  <a:lnTo>
                    <a:pt x="53581" y="76200"/>
                  </a:lnTo>
                  <a:lnTo>
                    <a:pt x="86652" y="76200"/>
                  </a:lnTo>
                  <a:lnTo>
                    <a:pt x="79324" y="88900"/>
                  </a:lnTo>
                  <a:lnTo>
                    <a:pt x="73177" y="88900"/>
                  </a:lnTo>
                  <a:lnTo>
                    <a:pt x="66611" y="101600"/>
                  </a:lnTo>
                  <a:close/>
                </a:path>
                <a:path w="6652895" h="1346200">
                  <a:moveTo>
                    <a:pt x="37934" y="152400"/>
                  </a:moveTo>
                  <a:lnTo>
                    <a:pt x="14300" y="152400"/>
                  </a:lnTo>
                  <a:lnTo>
                    <a:pt x="18503" y="139700"/>
                  </a:lnTo>
                  <a:lnTo>
                    <a:pt x="22923" y="127000"/>
                  </a:lnTo>
                  <a:lnTo>
                    <a:pt x="28371" y="114300"/>
                  </a:lnTo>
                  <a:lnTo>
                    <a:pt x="33693" y="101600"/>
                  </a:lnTo>
                  <a:lnTo>
                    <a:pt x="66967" y="101600"/>
                  </a:lnTo>
                  <a:lnTo>
                    <a:pt x="60807" y="114300"/>
                  </a:lnTo>
                  <a:lnTo>
                    <a:pt x="55714" y="114300"/>
                  </a:lnTo>
                  <a:lnTo>
                    <a:pt x="50393" y="127000"/>
                  </a:lnTo>
                  <a:lnTo>
                    <a:pt x="50685" y="127000"/>
                  </a:lnTo>
                  <a:lnTo>
                    <a:pt x="45808" y="139700"/>
                  </a:lnTo>
                  <a:lnTo>
                    <a:pt x="41884" y="139700"/>
                  </a:lnTo>
                  <a:lnTo>
                    <a:pt x="37934" y="152400"/>
                  </a:lnTo>
                  <a:close/>
                </a:path>
                <a:path w="6652895" h="1346200">
                  <a:moveTo>
                    <a:pt x="41643" y="152400"/>
                  </a:moveTo>
                  <a:lnTo>
                    <a:pt x="41884" y="139700"/>
                  </a:lnTo>
                  <a:lnTo>
                    <a:pt x="46075" y="139700"/>
                  </a:lnTo>
                  <a:lnTo>
                    <a:pt x="41643" y="152400"/>
                  </a:lnTo>
                  <a:close/>
                </a:path>
                <a:path w="6652895" h="1346200">
                  <a:moveTo>
                    <a:pt x="29565" y="190500"/>
                  </a:moveTo>
                  <a:lnTo>
                    <a:pt x="3682" y="190500"/>
                  </a:lnTo>
                  <a:lnTo>
                    <a:pt x="4813" y="177800"/>
                  </a:lnTo>
                  <a:lnTo>
                    <a:pt x="7442" y="165100"/>
                  </a:lnTo>
                  <a:lnTo>
                    <a:pt x="10604" y="152400"/>
                  </a:lnTo>
                  <a:lnTo>
                    <a:pt x="38150" y="152400"/>
                  </a:lnTo>
                  <a:lnTo>
                    <a:pt x="34670" y="165100"/>
                  </a:lnTo>
                  <a:lnTo>
                    <a:pt x="34861" y="165100"/>
                  </a:lnTo>
                  <a:lnTo>
                    <a:pt x="31876" y="177800"/>
                  </a:lnTo>
                  <a:lnTo>
                    <a:pt x="32029" y="177800"/>
                  </a:lnTo>
                  <a:lnTo>
                    <a:pt x="29565" y="190500"/>
                  </a:lnTo>
                  <a:close/>
                </a:path>
                <a:path w="6652895" h="1346200">
                  <a:moveTo>
                    <a:pt x="27050" y="203200"/>
                  </a:moveTo>
                  <a:lnTo>
                    <a:pt x="1854" y="203200"/>
                  </a:lnTo>
                  <a:lnTo>
                    <a:pt x="2717" y="190500"/>
                  </a:lnTo>
                  <a:lnTo>
                    <a:pt x="27825" y="190500"/>
                  </a:lnTo>
                  <a:lnTo>
                    <a:pt x="27050" y="203200"/>
                  </a:lnTo>
                  <a:close/>
                </a:path>
                <a:path w="6652895" h="1346200">
                  <a:moveTo>
                    <a:pt x="25996" y="215900"/>
                  </a:moveTo>
                  <a:lnTo>
                    <a:pt x="292" y="215900"/>
                  </a:lnTo>
                  <a:lnTo>
                    <a:pt x="698" y="203200"/>
                  </a:lnTo>
                  <a:lnTo>
                    <a:pt x="26492" y="203200"/>
                  </a:lnTo>
                  <a:lnTo>
                    <a:pt x="25996" y="215900"/>
                  </a:lnTo>
                  <a:close/>
                </a:path>
                <a:path w="6652895" h="1346200">
                  <a:moveTo>
                    <a:pt x="25400" y="1333499"/>
                  </a:moveTo>
                  <a:lnTo>
                    <a:pt x="0" y="1333499"/>
                  </a:lnTo>
                  <a:lnTo>
                    <a:pt x="76" y="215900"/>
                  </a:lnTo>
                  <a:lnTo>
                    <a:pt x="25476" y="215900"/>
                  </a:lnTo>
                  <a:lnTo>
                    <a:pt x="25400" y="1320799"/>
                  </a:lnTo>
                  <a:lnTo>
                    <a:pt x="12700" y="1320799"/>
                  </a:lnTo>
                  <a:lnTo>
                    <a:pt x="25400" y="1333499"/>
                  </a:lnTo>
                  <a:close/>
                </a:path>
                <a:path w="6652895" h="1346200">
                  <a:moveTo>
                    <a:pt x="6652196" y="1130299"/>
                  </a:moveTo>
                  <a:lnTo>
                    <a:pt x="6626872" y="1130299"/>
                  </a:lnTo>
                  <a:lnTo>
                    <a:pt x="6627228" y="1117599"/>
                  </a:lnTo>
                  <a:lnTo>
                    <a:pt x="6652602" y="1117599"/>
                  </a:lnTo>
                  <a:lnTo>
                    <a:pt x="6652196" y="1130299"/>
                  </a:lnTo>
                  <a:close/>
                </a:path>
                <a:path w="6652895" h="1346200">
                  <a:moveTo>
                    <a:pt x="6651040" y="1142999"/>
                  </a:moveTo>
                  <a:lnTo>
                    <a:pt x="6625805" y="1142999"/>
                  </a:lnTo>
                  <a:lnTo>
                    <a:pt x="6626440" y="1130299"/>
                  </a:lnTo>
                  <a:lnTo>
                    <a:pt x="6651675" y="1130299"/>
                  </a:lnTo>
                  <a:lnTo>
                    <a:pt x="6651040" y="1142999"/>
                  </a:lnTo>
                  <a:close/>
                </a:path>
                <a:path w="6652895" h="1346200">
                  <a:moveTo>
                    <a:pt x="6649211" y="1155699"/>
                  </a:moveTo>
                  <a:lnTo>
                    <a:pt x="6623227" y="1155699"/>
                  </a:lnTo>
                  <a:lnTo>
                    <a:pt x="6624269" y="1142999"/>
                  </a:lnTo>
                  <a:lnTo>
                    <a:pt x="6650177" y="1142999"/>
                  </a:lnTo>
                  <a:lnTo>
                    <a:pt x="6649211" y="1155699"/>
                  </a:lnTo>
                  <a:close/>
                </a:path>
                <a:path w="6652895" h="1346200">
                  <a:moveTo>
                    <a:pt x="6638810" y="1193799"/>
                  </a:moveTo>
                  <a:lnTo>
                    <a:pt x="6611010" y="1193799"/>
                  </a:lnTo>
                  <a:lnTo>
                    <a:pt x="6614960" y="1181099"/>
                  </a:lnTo>
                  <a:lnTo>
                    <a:pt x="6614744" y="1181099"/>
                  </a:lnTo>
                  <a:lnTo>
                    <a:pt x="6618224" y="1168399"/>
                  </a:lnTo>
                  <a:lnTo>
                    <a:pt x="6620852" y="1168399"/>
                  </a:lnTo>
                  <a:lnTo>
                    <a:pt x="6623329" y="1155699"/>
                  </a:lnTo>
                  <a:lnTo>
                    <a:pt x="6648081" y="1155699"/>
                  </a:lnTo>
                  <a:lnTo>
                    <a:pt x="6645452" y="1168399"/>
                  </a:lnTo>
                  <a:lnTo>
                    <a:pt x="6642290" y="1181099"/>
                  </a:lnTo>
                  <a:lnTo>
                    <a:pt x="6638810" y="1193799"/>
                  </a:lnTo>
                  <a:close/>
                </a:path>
                <a:path w="6652895" h="1346200">
                  <a:moveTo>
                    <a:pt x="6634632" y="1206499"/>
                  </a:moveTo>
                  <a:lnTo>
                    <a:pt x="6606819" y="1206499"/>
                  </a:lnTo>
                  <a:lnTo>
                    <a:pt x="6611251" y="1193799"/>
                  </a:lnTo>
                  <a:lnTo>
                    <a:pt x="6638594" y="1193799"/>
                  </a:lnTo>
                  <a:lnTo>
                    <a:pt x="6634632" y="1206499"/>
                  </a:lnTo>
                  <a:close/>
                </a:path>
                <a:path w="6652895" h="1346200">
                  <a:moveTo>
                    <a:pt x="6629692" y="1219199"/>
                  </a:moveTo>
                  <a:lnTo>
                    <a:pt x="6597180" y="1219199"/>
                  </a:lnTo>
                  <a:lnTo>
                    <a:pt x="6602501" y="1206499"/>
                  </a:lnTo>
                  <a:lnTo>
                    <a:pt x="6634391" y="1206499"/>
                  </a:lnTo>
                  <a:lnTo>
                    <a:pt x="6629692" y="1219199"/>
                  </a:lnTo>
                  <a:close/>
                </a:path>
                <a:path w="6652895" h="1346200">
                  <a:moveTo>
                    <a:pt x="6613131" y="1244599"/>
                  </a:moveTo>
                  <a:lnTo>
                    <a:pt x="6579717" y="1244599"/>
                  </a:lnTo>
                  <a:lnTo>
                    <a:pt x="6586283" y="1231899"/>
                  </a:lnTo>
                  <a:lnTo>
                    <a:pt x="6591744" y="1231899"/>
                  </a:lnTo>
                  <a:lnTo>
                    <a:pt x="6597497" y="1219199"/>
                  </a:lnTo>
                  <a:lnTo>
                    <a:pt x="6624523" y="1219199"/>
                  </a:lnTo>
                  <a:lnTo>
                    <a:pt x="6619201" y="1231899"/>
                  </a:lnTo>
                  <a:lnTo>
                    <a:pt x="6613131" y="1244599"/>
                  </a:lnTo>
                  <a:close/>
                </a:path>
                <a:path w="6652895" h="1346200">
                  <a:moveTo>
                    <a:pt x="6606260" y="1257299"/>
                  </a:moveTo>
                  <a:lnTo>
                    <a:pt x="6573164" y="1257299"/>
                  </a:lnTo>
                  <a:lnTo>
                    <a:pt x="6580111" y="1244599"/>
                  </a:lnTo>
                  <a:lnTo>
                    <a:pt x="6612788" y="1244599"/>
                  </a:lnTo>
                  <a:lnTo>
                    <a:pt x="6606260" y="1257299"/>
                  </a:lnTo>
                  <a:close/>
                </a:path>
                <a:path w="6652895" h="1346200">
                  <a:moveTo>
                    <a:pt x="6584632" y="1282699"/>
                  </a:moveTo>
                  <a:lnTo>
                    <a:pt x="6543535" y="1282699"/>
                  </a:lnTo>
                  <a:lnTo>
                    <a:pt x="6551891" y="1269999"/>
                  </a:lnTo>
                  <a:lnTo>
                    <a:pt x="6558991" y="1269999"/>
                  </a:lnTo>
                  <a:lnTo>
                    <a:pt x="6566674" y="1257299"/>
                  </a:lnTo>
                  <a:lnTo>
                    <a:pt x="6599313" y="1257299"/>
                  </a:lnTo>
                  <a:lnTo>
                    <a:pt x="6591947" y="1269999"/>
                  </a:lnTo>
                  <a:lnTo>
                    <a:pt x="6584632" y="1282699"/>
                  </a:lnTo>
                  <a:close/>
                </a:path>
                <a:path w="6652895" h="1346200">
                  <a:moveTo>
                    <a:pt x="6568058" y="1295399"/>
                  </a:moveTo>
                  <a:lnTo>
                    <a:pt x="6526898" y="1295399"/>
                  </a:lnTo>
                  <a:lnTo>
                    <a:pt x="6535864" y="1282699"/>
                  </a:lnTo>
                  <a:lnTo>
                    <a:pt x="6576529" y="1282699"/>
                  </a:lnTo>
                  <a:lnTo>
                    <a:pt x="6568058" y="1295399"/>
                  </a:lnTo>
                  <a:close/>
                </a:path>
                <a:path w="6652895" h="1346200">
                  <a:moveTo>
                    <a:pt x="6550075" y="1308099"/>
                  </a:moveTo>
                  <a:lnTo>
                    <a:pt x="6499936" y="1308099"/>
                  </a:lnTo>
                  <a:lnTo>
                    <a:pt x="6509727" y="1295399"/>
                  </a:lnTo>
                  <a:lnTo>
                    <a:pt x="6559232" y="1295399"/>
                  </a:lnTo>
                  <a:lnTo>
                    <a:pt x="6550075" y="1308099"/>
                  </a:lnTo>
                  <a:close/>
                </a:path>
                <a:path w="6652895" h="1346200">
                  <a:moveTo>
                    <a:pt x="6530822" y="1320799"/>
                  </a:moveTo>
                  <a:lnTo>
                    <a:pt x="6460807" y="1320799"/>
                  </a:lnTo>
                  <a:lnTo>
                    <a:pt x="6471500" y="1308099"/>
                  </a:lnTo>
                  <a:lnTo>
                    <a:pt x="6540080" y="1308099"/>
                  </a:lnTo>
                  <a:lnTo>
                    <a:pt x="6530822" y="1320799"/>
                  </a:lnTo>
                  <a:close/>
                </a:path>
                <a:path w="6652895" h="1346200">
                  <a:moveTo>
                    <a:pt x="25400" y="1333499"/>
                  </a:moveTo>
                  <a:lnTo>
                    <a:pt x="12700" y="1320799"/>
                  </a:lnTo>
                  <a:lnTo>
                    <a:pt x="25400" y="1320799"/>
                  </a:lnTo>
                  <a:lnTo>
                    <a:pt x="25400" y="1333499"/>
                  </a:lnTo>
                  <a:close/>
                </a:path>
                <a:path w="6652895" h="1346200">
                  <a:moveTo>
                    <a:pt x="6509816" y="1333499"/>
                  </a:moveTo>
                  <a:lnTo>
                    <a:pt x="25400" y="1333499"/>
                  </a:lnTo>
                  <a:lnTo>
                    <a:pt x="25400" y="1320799"/>
                  </a:lnTo>
                  <a:lnTo>
                    <a:pt x="6510388" y="1320799"/>
                  </a:lnTo>
                  <a:lnTo>
                    <a:pt x="6509816" y="1333499"/>
                  </a:lnTo>
                  <a:close/>
                </a:path>
                <a:path w="6652895" h="1346200">
                  <a:moveTo>
                    <a:pt x="6466522" y="1346199"/>
                  </a:moveTo>
                  <a:lnTo>
                    <a:pt x="2146" y="1346199"/>
                  </a:lnTo>
                  <a:lnTo>
                    <a:pt x="965" y="1333499"/>
                  </a:lnTo>
                  <a:lnTo>
                    <a:pt x="6477825" y="1333499"/>
                  </a:lnTo>
                  <a:lnTo>
                    <a:pt x="6466522" y="1346199"/>
                  </a:lnTo>
                  <a:close/>
                </a:path>
              </a:pathLst>
            </a:custGeom>
            <a:solidFill>
              <a:srgbClr val="669481"/>
            </a:solidFill>
            <a:ln>
              <a:solidFill>
                <a:srgbClr val="E36C09"/>
              </a:solidFill>
            </a:ln>
          </p:spPr>
          <p:txBody>
            <a:bodyPr wrap="square" lIns="0" tIns="0" rIns="0" bIns="0" rtlCol="0"/>
            <a:lstStyle/>
            <a:p/>
          </p:txBody>
        </p:sp>
        <p:sp>
          <p:nvSpPr>
            <p:cNvPr id="41" name="object 13"/>
            <p:cNvSpPr/>
            <p:nvPr/>
          </p:nvSpPr>
          <p:spPr>
            <a:xfrm>
              <a:off x="427674" y="5842013"/>
              <a:ext cx="6627495" cy="0"/>
            </a:xfrm>
            <a:custGeom>
              <a:avLst/>
              <a:gdLst/>
              <a:ahLst/>
              <a:cxnLst/>
              <a:rect l="l" t="t" r="r" b="b"/>
              <a:pathLst>
                <a:path w="6627495">
                  <a:moveTo>
                    <a:pt x="0" y="0"/>
                  </a:moveTo>
                  <a:lnTo>
                    <a:pt x="6627495" y="0"/>
                  </a:lnTo>
                </a:path>
              </a:pathLst>
            </a:custGeom>
            <a:ln w="19050">
              <a:solidFill>
                <a:srgbClr val="E36C09"/>
              </a:solidFill>
            </a:ln>
          </p:spPr>
          <p:txBody>
            <a:bodyPr wrap="square" lIns="0" tIns="0" rIns="0" bIns="0" rtlCol="0"/>
            <a:lstStyle/>
            <a:p/>
          </p:txBody>
        </p:sp>
        <p:sp>
          <p:nvSpPr>
            <p:cNvPr id="42" name="object 5"/>
            <p:cNvSpPr/>
            <p:nvPr/>
          </p:nvSpPr>
          <p:spPr>
            <a:xfrm>
              <a:off x="420055" y="5388049"/>
              <a:ext cx="6633209" cy="448945"/>
            </a:xfrm>
            <a:custGeom>
              <a:avLst/>
              <a:gdLst/>
              <a:ahLst/>
              <a:cxnLst/>
              <a:rect l="l" t="t" r="r" b="b"/>
              <a:pathLst>
                <a:path w="6633209" h="448945">
                  <a:moveTo>
                    <a:pt x="6632702" y="448663"/>
                  </a:moveTo>
                  <a:lnTo>
                    <a:pt x="0" y="448663"/>
                  </a:lnTo>
                  <a:lnTo>
                    <a:pt x="0" y="230033"/>
                  </a:lnTo>
                  <a:lnTo>
                    <a:pt x="10842" y="156994"/>
                  </a:lnTo>
                  <a:lnTo>
                    <a:pt x="52665" y="94844"/>
                  </a:lnTo>
                  <a:lnTo>
                    <a:pt x="84026" y="68673"/>
                  </a:lnTo>
                  <a:lnTo>
                    <a:pt x="121729" y="46209"/>
                  </a:lnTo>
                  <a:lnTo>
                    <a:pt x="165307" y="27782"/>
                  </a:lnTo>
                  <a:lnTo>
                    <a:pt x="214292" y="13718"/>
                  </a:lnTo>
                  <a:lnTo>
                    <a:pt x="268216" y="4348"/>
                  </a:lnTo>
                  <a:lnTo>
                    <a:pt x="326612" y="0"/>
                  </a:lnTo>
                  <a:lnTo>
                    <a:pt x="389013" y="1001"/>
                  </a:lnTo>
                  <a:lnTo>
                    <a:pt x="6632702" y="1001"/>
                  </a:lnTo>
                  <a:lnTo>
                    <a:pt x="6632702" y="448663"/>
                  </a:lnTo>
                  <a:close/>
                </a:path>
              </a:pathLst>
            </a:custGeom>
            <a:solidFill>
              <a:srgbClr val="E36C09">
                <a:alpha val="50199"/>
              </a:srgbClr>
            </a:solidFill>
            <a:ln>
              <a:solidFill>
                <a:srgbClr val="E36C09"/>
              </a:solidFill>
            </a:ln>
          </p:spPr>
          <p:txBody>
            <a:bodyPr wrap="square" lIns="0" tIns="0" rIns="0" bIns="0" rtlCol="0"/>
            <a:lstStyle/>
            <a:p/>
          </p:txBody>
        </p:sp>
        <p:sp>
          <p:nvSpPr>
            <p:cNvPr id="43" name="object 22"/>
            <p:cNvSpPr txBox="1"/>
            <p:nvPr/>
          </p:nvSpPr>
          <p:spPr>
            <a:xfrm>
              <a:off x="470855" y="5482999"/>
              <a:ext cx="6582409" cy="800860"/>
            </a:xfrm>
            <a:prstGeom prst="rect">
              <a:avLst/>
            </a:prstGeom>
            <a:ln>
              <a:noFill/>
            </a:ln>
          </p:spPr>
          <p:txBody>
            <a:bodyPr vert="horz" wrap="square" lIns="0" tIns="12700" rIns="0" bIns="0" rtlCol="0">
              <a:spAutoFit/>
            </a:bodyPr>
            <a:lstStyle/>
            <a:p>
              <a:pPr algn="just">
                <a:lnSpc>
                  <a:spcPct val="150000"/>
                </a:lnSpc>
              </a:pPr>
              <a:r>
                <a:rPr lang="en-US" altLang="zh-CN" sz="1800" b="1" kern="100" dirty="0">
                  <a:solidFill>
                    <a:schemeClr val="bg1"/>
                  </a:solidFill>
                  <a:latin typeface="Times New Roman" panose="02020603050405020304" pitchFamily="18" charset="0"/>
                  <a:cs typeface="Times New Roman" panose="02020603050405020304" pitchFamily="18" charset="0"/>
                </a:rPr>
                <a:t>2.</a:t>
              </a:r>
              <a:r>
                <a:rPr lang="zh-CN" altLang="zh-CN" sz="1800" b="1" kern="100" dirty="0">
                  <a:solidFill>
                    <a:schemeClr val="bg1"/>
                  </a:solidFill>
                  <a:latin typeface="Times New Roman" panose="02020603050405020304" pitchFamily="18" charset="0"/>
                  <a:cs typeface="Times New Roman" panose="02020603050405020304" pitchFamily="18" charset="0"/>
                </a:rPr>
                <a:t>保护林地资源</a:t>
              </a:r>
              <a:endParaRPr lang="zh-CN" altLang="zh-CN" sz="1800" b="1" kern="1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zh-CN" altLang="zh-CN" sz="18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p:txBody>
        </p:sp>
        <p:sp>
          <p:nvSpPr>
            <p:cNvPr id="44" name="object 22"/>
            <p:cNvSpPr txBox="1"/>
            <p:nvPr/>
          </p:nvSpPr>
          <p:spPr>
            <a:xfrm>
              <a:off x="562179" y="6283859"/>
              <a:ext cx="6399759" cy="621067"/>
            </a:xfrm>
            <a:prstGeom prst="rect">
              <a:avLst/>
            </a:prstGeom>
            <a:ln>
              <a:noFill/>
            </a:ln>
          </p:spPr>
          <p:txBody>
            <a:bodyPr vert="horz" wrap="square" lIns="0" tIns="12700" rIns="0" bIns="0" rtlCol="0">
              <a:spAutoFit/>
            </a:bodyPr>
            <a:lstStyle/>
            <a:p>
              <a:pPr algn="just">
                <a:lnSpc>
                  <a:spcPct val="150000"/>
                </a:lnSpc>
              </a:pPr>
              <a:r>
                <a:rPr lang="zh-CN" altLang="en-US" sz="1400" kern="100" dirty="0">
                  <a:solidFill>
                    <a:srgbClr val="000000"/>
                  </a:solidFill>
                  <a:latin typeface="+mn-ea"/>
                  <a:ea typeface="+mn-ea"/>
                  <a:cs typeface="Times New Roman" panose="02020603050405020304" pitchFamily="18" charset="0"/>
                </a:rPr>
                <a:t>至</a:t>
              </a:r>
              <a:r>
                <a:rPr lang="en-US" altLang="zh-CN" sz="1400" kern="100" dirty="0">
                  <a:solidFill>
                    <a:srgbClr val="000000"/>
                  </a:solidFill>
                  <a:latin typeface="+mn-ea"/>
                  <a:ea typeface="+mn-ea"/>
                  <a:cs typeface="Times New Roman" panose="02020603050405020304" pitchFamily="18" charset="0"/>
                </a:rPr>
                <a:t>2035</a:t>
              </a:r>
              <a:r>
                <a:rPr lang="zh-CN" altLang="en-US" sz="1400" kern="100" dirty="0">
                  <a:solidFill>
                    <a:srgbClr val="000000"/>
                  </a:solidFill>
                  <a:latin typeface="+mn-ea"/>
                  <a:ea typeface="+mn-ea"/>
                  <a:cs typeface="Times New Roman" panose="02020603050405020304" pitchFamily="18" charset="0"/>
                </a:rPr>
                <a:t>年，林地保有量落实上位规划任务，公益林保护面积不少于</a:t>
              </a:r>
              <a:r>
                <a:rPr lang="en-US" altLang="zh-CN" sz="1400" kern="100" dirty="0">
                  <a:solidFill>
                    <a:srgbClr val="000000"/>
                  </a:solidFill>
                  <a:latin typeface="+mn-ea"/>
                  <a:ea typeface="+mn-ea"/>
                  <a:cs typeface="Times New Roman" panose="02020603050405020304" pitchFamily="18" charset="0"/>
                </a:rPr>
                <a:t>6255.93</a:t>
              </a:r>
              <a:r>
                <a:rPr lang="zh-CN" altLang="en-US" sz="1400" kern="100" dirty="0">
                  <a:solidFill>
                    <a:srgbClr val="000000"/>
                  </a:solidFill>
                  <a:latin typeface="+mn-ea"/>
                  <a:ea typeface="+mn-ea"/>
                  <a:cs typeface="Times New Roman" panose="02020603050405020304" pitchFamily="18" charset="0"/>
                </a:rPr>
                <a:t>公顷。强化公益林管理，实行“总量控制、区域稳定、动态管理、增减平衡”</a:t>
              </a:r>
              <a:r>
                <a:rPr lang="zh-CN" altLang="en-US" sz="1400" kern="100" dirty="0" smtClean="0">
                  <a:solidFill>
                    <a:srgbClr val="000000"/>
                  </a:solidFill>
                  <a:latin typeface="+mn-ea"/>
                  <a:ea typeface="+mn-ea"/>
                  <a:cs typeface="Times New Roman" panose="02020603050405020304" pitchFamily="18" charset="0"/>
                </a:rPr>
                <a:t>原则。</a:t>
              </a:r>
              <a:endParaRPr lang="zh-CN" altLang="zh-CN" sz="1400" kern="100" dirty="0">
                <a:effectLst/>
                <a:latin typeface="+mn-ea"/>
                <a:ea typeface="+mn-ea"/>
                <a:cs typeface="Times New Roman" panose="02020603050405020304" pitchFamily="18" charset="0"/>
              </a:endParaRPr>
            </a:p>
          </p:txBody>
        </p:sp>
      </p:grpSp>
      <p:grpSp>
        <p:nvGrpSpPr>
          <p:cNvPr id="45" name="组合 44"/>
          <p:cNvGrpSpPr/>
          <p:nvPr/>
        </p:nvGrpSpPr>
        <p:grpSpPr>
          <a:xfrm>
            <a:off x="72390" y="6868865"/>
            <a:ext cx="7029450" cy="3042638"/>
            <a:chOff x="87831" y="5382906"/>
            <a:chExt cx="6969877" cy="1990209"/>
          </a:xfrm>
        </p:grpSpPr>
        <p:sp>
          <p:nvSpPr>
            <p:cNvPr id="47" name="object 8"/>
            <p:cNvSpPr/>
            <p:nvPr/>
          </p:nvSpPr>
          <p:spPr>
            <a:xfrm>
              <a:off x="404813" y="5382906"/>
              <a:ext cx="6652895" cy="1990209"/>
            </a:xfrm>
            <a:custGeom>
              <a:avLst/>
              <a:gdLst/>
              <a:ahLst/>
              <a:cxnLst/>
              <a:rect l="l" t="t" r="r" b="b"/>
              <a:pathLst>
                <a:path w="6652895" h="1346200">
                  <a:moveTo>
                    <a:pt x="6652895" y="25400"/>
                  </a:moveTo>
                  <a:lnTo>
                    <a:pt x="6640195" y="25400"/>
                  </a:lnTo>
                  <a:lnTo>
                    <a:pt x="6627495" y="12700"/>
                  </a:lnTo>
                  <a:lnTo>
                    <a:pt x="153695" y="12700"/>
                  </a:lnTo>
                  <a:lnTo>
                    <a:pt x="163969" y="0"/>
                  </a:lnTo>
                  <a:lnTo>
                    <a:pt x="6652653" y="0"/>
                  </a:lnTo>
                  <a:lnTo>
                    <a:pt x="6652895" y="12700"/>
                  </a:lnTo>
                  <a:lnTo>
                    <a:pt x="6652895" y="25400"/>
                  </a:lnTo>
                  <a:close/>
                </a:path>
                <a:path w="6652895" h="1346200">
                  <a:moveTo>
                    <a:pt x="6627495" y="25400"/>
                  </a:moveTo>
                  <a:lnTo>
                    <a:pt x="122072" y="25400"/>
                  </a:lnTo>
                  <a:lnTo>
                    <a:pt x="132702" y="12700"/>
                  </a:lnTo>
                  <a:lnTo>
                    <a:pt x="6627495" y="12700"/>
                  </a:lnTo>
                  <a:lnTo>
                    <a:pt x="6627495" y="25400"/>
                  </a:lnTo>
                  <a:close/>
                </a:path>
                <a:path w="6652895" h="1346200">
                  <a:moveTo>
                    <a:pt x="6652895" y="1117599"/>
                  </a:moveTo>
                  <a:lnTo>
                    <a:pt x="6627495" y="1117599"/>
                  </a:lnTo>
                  <a:lnTo>
                    <a:pt x="6627495" y="12700"/>
                  </a:lnTo>
                  <a:lnTo>
                    <a:pt x="6640195" y="25400"/>
                  </a:lnTo>
                  <a:lnTo>
                    <a:pt x="6652895" y="25400"/>
                  </a:lnTo>
                  <a:lnTo>
                    <a:pt x="6652895" y="1117599"/>
                  </a:lnTo>
                  <a:close/>
                </a:path>
                <a:path w="6652895" h="1346200">
                  <a:moveTo>
                    <a:pt x="152387" y="38100"/>
                  </a:moveTo>
                  <a:lnTo>
                    <a:pt x="103327" y="38100"/>
                  </a:lnTo>
                  <a:lnTo>
                    <a:pt x="112293" y="25400"/>
                  </a:lnTo>
                  <a:lnTo>
                    <a:pt x="162433" y="25400"/>
                  </a:lnTo>
                  <a:lnTo>
                    <a:pt x="152387" y="38100"/>
                  </a:lnTo>
                  <a:close/>
                </a:path>
                <a:path w="6652895" h="1346200">
                  <a:moveTo>
                    <a:pt x="161848" y="38100"/>
                  </a:moveTo>
                  <a:lnTo>
                    <a:pt x="162433" y="25400"/>
                  </a:lnTo>
                  <a:lnTo>
                    <a:pt x="172110" y="25400"/>
                  </a:lnTo>
                  <a:lnTo>
                    <a:pt x="161848" y="38100"/>
                  </a:lnTo>
                  <a:close/>
                </a:path>
                <a:path w="6652895" h="1346200">
                  <a:moveTo>
                    <a:pt x="125476" y="50800"/>
                  </a:moveTo>
                  <a:lnTo>
                    <a:pt x="84836" y="50800"/>
                  </a:lnTo>
                  <a:lnTo>
                    <a:pt x="93662" y="38100"/>
                  </a:lnTo>
                  <a:lnTo>
                    <a:pt x="134734" y="38100"/>
                  </a:lnTo>
                  <a:lnTo>
                    <a:pt x="125476" y="50800"/>
                  </a:lnTo>
                  <a:close/>
                </a:path>
                <a:path w="6652895" h="1346200">
                  <a:moveTo>
                    <a:pt x="108864" y="63500"/>
                  </a:moveTo>
                  <a:lnTo>
                    <a:pt x="68694" y="63500"/>
                  </a:lnTo>
                  <a:lnTo>
                    <a:pt x="76365" y="50800"/>
                  </a:lnTo>
                  <a:lnTo>
                    <a:pt x="117538" y="50800"/>
                  </a:lnTo>
                  <a:lnTo>
                    <a:pt x="108864" y="63500"/>
                  </a:lnTo>
                  <a:close/>
                </a:path>
                <a:path w="6652895" h="1346200">
                  <a:moveTo>
                    <a:pt x="93446" y="76200"/>
                  </a:moveTo>
                  <a:lnTo>
                    <a:pt x="60947" y="76200"/>
                  </a:lnTo>
                  <a:lnTo>
                    <a:pt x="68262" y="63500"/>
                  </a:lnTo>
                  <a:lnTo>
                    <a:pt x="101473" y="63500"/>
                  </a:lnTo>
                  <a:lnTo>
                    <a:pt x="93446" y="76200"/>
                  </a:lnTo>
                  <a:close/>
                </a:path>
                <a:path w="6652895" h="1346200">
                  <a:moveTo>
                    <a:pt x="66611" y="101600"/>
                  </a:moveTo>
                  <a:lnTo>
                    <a:pt x="40106" y="101600"/>
                  </a:lnTo>
                  <a:lnTo>
                    <a:pt x="46634" y="88900"/>
                  </a:lnTo>
                  <a:lnTo>
                    <a:pt x="53581" y="76200"/>
                  </a:lnTo>
                  <a:lnTo>
                    <a:pt x="86652" y="76200"/>
                  </a:lnTo>
                  <a:lnTo>
                    <a:pt x="79324" y="88900"/>
                  </a:lnTo>
                  <a:lnTo>
                    <a:pt x="73177" y="88900"/>
                  </a:lnTo>
                  <a:lnTo>
                    <a:pt x="66611" y="101600"/>
                  </a:lnTo>
                  <a:close/>
                </a:path>
                <a:path w="6652895" h="1346200">
                  <a:moveTo>
                    <a:pt x="37934" y="152400"/>
                  </a:moveTo>
                  <a:lnTo>
                    <a:pt x="14300" y="152400"/>
                  </a:lnTo>
                  <a:lnTo>
                    <a:pt x="18503" y="139700"/>
                  </a:lnTo>
                  <a:lnTo>
                    <a:pt x="22923" y="127000"/>
                  </a:lnTo>
                  <a:lnTo>
                    <a:pt x="28371" y="114300"/>
                  </a:lnTo>
                  <a:lnTo>
                    <a:pt x="33693" y="101600"/>
                  </a:lnTo>
                  <a:lnTo>
                    <a:pt x="66967" y="101600"/>
                  </a:lnTo>
                  <a:lnTo>
                    <a:pt x="60807" y="114300"/>
                  </a:lnTo>
                  <a:lnTo>
                    <a:pt x="55714" y="114300"/>
                  </a:lnTo>
                  <a:lnTo>
                    <a:pt x="50393" y="127000"/>
                  </a:lnTo>
                  <a:lnTo>
                    <a:pt x="50685" y="127000"/>
                  </a:lnTo>
                  <a:lnTo>
                    <a:pt x="45808" y="139700"/>
                  </a:lnTo>
                  <a:lnTo>
                    <a:pt x="41884" y="139700"/>
                  </a:lnTo>
                  <a:lnTo>
                    <a:pt x="37934" y="152400"/>
                  </a:lnTo>
                  <a:close/>
                </a:path>
                <a:path w="6652895" h="1346200">
                  <a:moveTo>
                    <a:pt x="41643" y="152400"/>
                  </a:moveTo>
                  <a:lnTo>
                    <a:pt x="41884" y="139700"/>
                  </a:lnTo>
                  <a:lnTo>
                    <a:pt x="46075" y="139700"/>
                  </a:lnTo>
                  <a:lnTo>
                    <a:pt x="41643" y="152400"/>
                  </a:lnTo>
                  <a:close/>
                </a:path>
                <a:path w="6652895" h="1346200">
                  <a:moveTo>
                    <a:pt x="29565" y="190500"/>
                  </a:moveTo>
                  <a:lnTo>
                    <a:pt x="3682" y="190500"/>
                  </a:lnTo>
                  <a:lnTo>
                    <a:pt x="4813" y="177800"/>
                  </a:lnTo>
                  <a:lnTo>
                    <a:pt x="7442" y="165100"/>
                  </a:lnTo>
                  <a:lnTo>
                    <a:pt x="10604" y="152400"/>
                  </a:lnTo>
                  <a:lnTo>
                    <a:pt x="38150" y="152400"/>
                  </a:lnTo>
                  <a:lnTo>
                    <a:pt x="34670" y="165100"/>
                  </a:lnTo>
                  <a:lnTo>
                    <a:pt x="34861" y="165100"/>
                  </a:lnTo>
                  <a:lnTo>
                    <a:pt x="31876" y="177800"/>
                  </a:lnTo>
                  <a:lnTo>
                    <a:pt x="32029" y="177800"/>
                  </a:lnTo>
                  <a:lnTo>
                    <a:pt x="29565" y="190500"/>
                  </a:lnTo>
                  <a:close/>
                </a:path>
                <a:path w="6652895" h="1346200">
                  <a:moveTo>
                    <a:pt x="27050" y="203200"/>
                  </a:moveTo>
                  <a:lnTo>
                    <a:pt x="1854" y="203200"/>
                  </a:lnTo>
                  <a:lnTo>
                    <a:pt x="2717" y="190500"/>
                  </a:lnTo>
                  <a:lnTo>
                    <a:pt x="27825" y="190500"/>
                  </a:lnTo>
                  <a:lnTo>
                    <a:pt x="27050" y="203200"/>
                  </a:lnTo>
                  <a:close/>
                </a:path>
                <a:path w="6652895" h="1346200">
                  <a:moveTo>
                    <a:pt x="25996" y="215900"/>
                  </a:moveTo>
                  <a:lnTo>
                    <a:pt x="292" y="215900"/>
                  </a:lnTo>
                  <a:lnTo>
                    <a:pt x="698" y="203200"/>
                  </a:lnTo>
                  <a:lnTo>
                    <a:pt x="26492" y="203200"/>
                  </a:lnTo>
                  <a:lnTo>
                    <a:pt x="25996" y="215900"/>
                  </a:lnTo>
                  <a:close/>
                </a:path>
                <a:path w="6652895" h="1346200">
                  <a:moveTo>
                    <a:pt x="25400" y="1333499"/>
                  </a:moveTo>
                  <a:lnTo>
                    <a:pt x="0" y="1333499"/>
                  </a:lnTo>
                  <a:lnTo>
                    <a:pt x="76" y="215900"/>
                  </a:lnTo>
                  <a:lnTo>
                    <a:pt x="25476" y="215900"/>
                  </a:lnTo>
                  <a:lnTo>
                    <a:pt x="25400" y="1320799"/>
                  </a:lnTo>
                  <a:lnTo>
                    <a:pt x="12700" y="1320799"/>
                  </a:lnTo>
                  <a:lnTo>
                    <a:pt x="25400" y="1333499"/>
                  </a:lnTo>
                  <a:close/>
                </a:path>
                <a:path w="6652895" h="1346200">
                  <a:moveTo>
                    <a:pt x="6652196" y="1130299"/>
                  </a:moveTo>
                  <a:lnTo>
                    <a:pt x="6626872" y="1130299"/>
                  </a:lnTo>
                  <a:lnTo>
                    <a:pt x="6627228" y="1117599"/>
                  </a:lnTo>
                  <a:lnTo>
                    <a:pt x="6652602" y="1117599"/>
                  </a:lnTo>
                  <a:lnTo>
                    <a:pt x="6652196" y="1130299"/>
                  </a:lnTo>
                  <a:close/>
                </a:path>
                <a:path w="6652895" h="1346200">
                  <a:moveTo>
                    <a:pt x="6651040" y="1142999"/>
                  </a:moveTo>
                  <a:lnTo>
                    <a:pt x="6625805" y="1142999"/>
                  </a:lnTo>
                  <a:lnTo>
                    <a:pt x="6626440" y="1130299"/>
                  </a:lnTo>
                  <a:lnTo>
                    <a:pt x="6651675" y="1130299"/>
                  </a:lnTo>
                  <a:lnTo>
                    <a:pt x="6651040" y="1142999"/>
                  </a:lnTo>
                  <a:close/>
                </a:path>
                <a:path w="6652895" h="1346200">
                  <a:moveTo>
                    <a:pt x="6649211" y="1155699"/>
                  </a:moveTo>
                  <a:lnTo>
                    <a:pt x="6623227" y="1155699"/>
                  </a:lnTo>
                  <a:lnTo>
                    <a:pt x="6624269" y="1142999"/>
                  </a:lnTo>
                  <a:lnTo>
                    <a:pt x="6650177" y="1142999"/>
                  </a:lnTo>
                  <a:lnTo>
                    <a:pt x="6649211" y="1155699"/>
                  </a:lnTo>
                  <a:close/>
                </a:path>
                <a:path w="6652895" h="1346200">
                  <a:moveTo>
                    <a:pt x="6638810" y="1193799"/>
                  </a:moveTo>
                  <a:lnTo>
                    <a:pt x="6611010" y="1193799"/>
                  </a:lnTo>
                  <a:lnTo>
                    <a:pt x="6614960" y="1181099"/>
                  </a:lnTo>
                  <a:lnTo>
                    <a:pt x="6614744" y="1181099"/>
                  </a:lnTo>
                  <a:lnTo>
                    <a:pt x="6618224" y="1168399"/>
                  </a:lnTo>
                  <a:lnTo>
                    <a:pt x="6620852" y="1168399"/>
                  </a:lnTo>
                  <a:lnTo>
                    <a:pt x="6623329" y="1155699"/>
                  </a:lnTo>
                  <a:lnTo>
                    <a:pt x="6648081" y="1155699"/>
                  </a:lnTo>
                  <a:lnTo>
                    <a:pt x="6645452" y="1168399"/>
                  </a:lnTo>
                  <a:lnTo>
                    <a:pt x="6642290" y="1181099"/>
                  </a:lnTo>
                  <a:lnTo>
                    <a:pt x="6638810" y="1193799"/>
                  </a:lnTo>
                  <a:close/>
                </a:path>
                <a:path w="6652895" h="1346200">
                  <a:moveTo>
                    <a:pt x="6634632" y="1206499"/>
                  </a:moveTo>
                  <a:lnTo>
                    <a:pt x="6606819" y="1206499"/>
                  </a:lnTo>
                  <a:lnTo>
                    <a:pt x="6611251" y="1193799"/>
                  </a:lnTo>
                  <a:lnTo>
                    <a:pt x="6638594" y="1193799"/>
                  </a:lnTo>
                  <a:lnTo>
                    <a:pt x="6634632" y="1206499"/>
                  </a:lnTo>
                  <a:close/>
                </a:path>
                <a:path w="6652895" h="1346200">
                  <a:moveTo>
                    <a:pt x="6629692" y="1219199"/>
                  </a:moveTo>
                  <a:lnTo>
                    <a:pt x="6597180" y="1219199"/>
                  </a:lnTo>
                  <a:lnTo>
                    <a:pt x="6602501" y="1206499"/>
                  </a:lnTo>
                  <a:lnTo>
                    <a:pt x="6634391" y="1206499"/>
                  </a:lnTo>
                  <a:lnTo>
                    <a:pt x="6629692" y="1219199"/>
                  </a:lnTo>
                  <a:close/>
                </a:path>
                <a:path w="6652895" h="1346200">
                  <a:moveTo>
                    <a:pt x="6613131" y="1244599"/>
                  </a:moveTo>
                  <a:lnTo>
                    <a:pt x="6579717" y="1244599"/>
                  </a:lnTo>
                  <a:lnTo>
                    <a:pt x="6586283" y="1231899"/>
                  </a:lnTo>
                  <a:lnTo>
                    <a:pt x="6591744" y="1231899"/>
                  </a:lnTo>
                  <a:lnTo>
                    <a:pt x="6597497" y="1219199"/>
                  </a:lnTo>
                  <a:lnTo>
                    <a:pt x="6624523" y="1219199"/>
                  </a:lnTo>
                  <a:lnTo>
                    <a:pt x="6619201" y="1231899"/>
                  </a:lnTo>
                  <a:lnTo>
                    <a:pt x="6613131" y="1244599"/>
                  </a:lnTo>
                  <a:close/>
                </a:path>
                <a:path w="6652895" h="1346200">
                  <a:moveTo>
                    <a:pt x="6606260" y="1257299"/>
                  </a:moveTo>
                  <a:lnTo>
                    <a:pt x="6573164" y="1257299"/>
                  </a:lnTo>
                  <a:lnTo>
                    <a:pt x="6580111" y="1244599"/>
                  </a:lnTo>
                  <a:lnTo>
                    <a:pt x="6612788" y="1244599"/>
                  </a:lnTo>
                  <a:lnTo>
                    <a:pt x="6606260" y="1257299"/>
                  </a:lnTo>
                  <a:close/>
                </a:path>
                <a:path w="6652895" h="1346200">
                  <a:moveTo>
                    <a:pt x="6584632" y="1282699"/>
                  </a:moveTo>
                  <a:lnTo>
                    <a:pt x="6543535" y="1282699"/>
                  </a:lnTo>
                  <a:lnTo>
                    <a:pt x="6551891" y="1269999"/>
                  </a:lnTo>
                  <a:lnTo>
                    <a:pt x="6558991" y="1269999"/>
                  </a:lnTo>
                  <a:lnTo>
                    <a:pt x="6566674" y="1257299"/>
                  </a:lnTo>
                  <a:lnTo>
                    <a:pt x="6599313" y="1257299"/>
                  </a:lnTo>
                  <a:lnTo>
                    <a:pt x="6591947" y="1269999"/>
                  </a:lnTo>
                  <a:lnTo>
                    <a:pt x="6584632" y="1282699"/>
                  </a:lnTo>
                  <a:close/>
                </a:path>
                <a:path w="6652895" h="1346200">
                  <a:moveTo>
                    <a:pt x="6568058" y="1295399"/>
                  </a:moveTo>
                  <a:lnTo>
                    <a:pt x="6526898" y="1295399"/>
                  </a:lnTo>
                  <a:lnTo>
                    <a:pt x="6535864" y="1282699"/>
                  </a:lnTo>
                  <a:lnTo>
                    <a:pt x="6576529" y="1282699"/>
                  </a:lnTo>
                  <a:lnTo>
                    <a:pt x="6568058" y="1295399"/>
                  </a:lnTo>
                  <a:close/>
                </a:path>
                <a:path w="6652895" h="1346200">
                  <a:moveTo>
                    <a:pt x="6550075" y="1308099"/>
                  </a:moveTo>
                  <a:lnTo>
                    <a:pt x="6499936" y="1308099"/>
                  </a:lnTo>
                  <a:lnTo>
                    <a:pt x="6509727" y="1295399"/>
                  </a:lnTo>
                  <a:lnTo>
                    <a:pt x="6559232" y="1295399"/>
                  </a:lnTo>
                  <a:lnTo>
                    <a:pt x="6550075" y="1308099"/>
                  </a:lnTo>
                  <a:close/>
                </a:path>
                <a:path w="6652895" h="1346200">
                  <a:moveTo>
                    <a:pt x="6530822" y="1320799"/>
                  </a:moveTo>
                  <a:lnTo>
                    <a:pt x="6460807" y="1320799"/>
                  </a:lnTo>
                  <a:lnTo>
                    <a:pt x="6471500" y="1308099"/>
                  </a:lnTo>
                  <a:lnTo>
                    <a:pt x="6540080" y="1308099"/>
                  </a:lnTo>
                  <a:lnTo>
                    <a:pt x="6530822" y="1320799"/>
                  </a:lnTo>
                  <a:close/>
                </a:path>
                <a:path w="6652895" h="1346200">
                  <a:moveTo>
                    <a:pt x="25400" y="1333499"/>
                  </a:moveTo>
                  <a:lnTo>
                    <a:pt x="12700" y="1320799"/>
                  </a:lnTo>
                  <a:lnTo>
                    <a:pt x="25400" y="1320799"/>
                  </a:lnTo>
                  <a:lnTo>
                    <a:pt x="25400" y="1333499"/>
                  </a:lnTo>
                  <a:close/>
                </a:path>
                <a:path w="6652895" h="1346200">
                  <a:moveTo>
                    <a:pt x="6509816" y="1333499"/>
                  </a:moveTo>
                  <a:lnTo>
                    <a:pt x="25400" y="1333499"/>
                  </a:lnTo>
                  <a:lnTo>
                    <a:pt x="25400" y="1320799"/>
                  </a:lnTo>
                  <a:lnTo>
                    <a:pt x="6510388" y="1320799"/>
                  </a:lnTo>
                  <a:lnTo>
                    <a:pt x="6509816" y="1333499"/>
                  </a:lnTo>
                  <a:close/>
                </a:path>
                <a:path w="6652895" h="1346200">
                  <a:moveTo>
                    <a:pt x="6466522" y="1346199"/>
                  </a:moveTo>
                  <a:lnTo>
                    <a:pt x="2146" y="1346199"/>
                  </a:lnTo>
                  <a:lnTo>
                    <a:pt x="965" y="1333499"/>
                  </a:lnTo>
                  <a:lnTo>
                    <a:pt x="6477825" y="1333499"/>
                  </a:lnTo>
                  <a:lnTo>
                    <a:pt x="6466522" y="1346199"/>
                  </a:lnTo>
                  <a:close/>
                </a:path>
              </a:pathLst>
            </a:custGeom>
            <a:solidFill>
              <a:srgbClr val="669481"/>
            </a:solidFill>
            <a:ln>
              <a:solidFill>
                <a:srgbClr val="E36C09"/>
              </a:solidFill>
            </a:ln>
          </p:spPr>
          <p:txBody>
            <a:bodyPr wrap="square" lIns="0" tIns="0" rIns="0" bIns="0" rtlCol="0"/>
            <a:lstStyle/>
            <a:p/>
          </p:txBody>
        </p:sp>
        <p:sp>
          <p:nvSpPr>
            <p:cNvPr id="48" name="object 13"/>
            <p:cNvSpPr/>
            <p:nvPr/>
          </p:nvSpPr>
          <p:spPr>
            <a:xfrm>
              <a:off x="427674" y="5842013"/>
              <a:ext cx="6627495" cy="0"/>
            </a:xfrm>
            <a:custGeom>
              <a:avLst/>
              <a:gdLst/>
              <a:ahLst/>
              <a:cxnLst/>
              <a:rect l="l" t="t" r="r" b="b"/>
              <a:pathLst>
                <a:path w="6627495">
                  <a:moveTo>
                    <a:pt x="0" y="0"/>
                  </a:moveTo>
                  <a:lnTo>
                    <a:pt x="6627495" y="0"/>
                  </a:lnTo>
                </a:path>
              </a:pathLst>
            </a:custGeom>
            <a:ln w="19050">
              <a:solidFill>
                <a:srgbClr val="E36C09"/>
              </a:solidFill>
            </a:ln>
          </p:spPr>
          <p:txBody>
            <a:bodyPr wrap="square" lIns="0" tIns="0" rIns="0" bIns="0" rtlCol="0"/>
            <a:lstStyle/>
            <a:p/>
          </p:txBody>
        </p:sp>
        <p:sp>
          <p:nvSpPr>
            <p:cNvPr id="49" name="object 5"/>
            <p:cNvSpPr/>
            <p:nvPr/>
          </p:nvSpPr>
          <p:spPr>
            <a:xfrm>
              <a:off x="420055" y="5388049"/>
              <a:ext cx="6633209" cy="448945"/>
            </a:xfrm>
            <a:custGeom>
              <a:avLst/>
              <a:gdLst/>
              <a:ahLst/>
              <a:cxnLst/>
              <a:rect l="l" t="t" r="r" b="b"/>
              <a:pathLst>
                <a:path w="6633209" h="448945">
                  <a:moveTo>
                    <a:pt x="6632702" y="448663"/>
                  </a:moveTo>
                  <a:lnTo>
                    <a:pt x="0" y="448663"/>
                  </a:lnTo>
                  <a:lnTo>
                    <a:pt x="0" y="230033"/>
                  </a:lnTo>
                  <a:lnTo>
                    <a:pt x="10842" y="156994"/>
                  </a:lnTo>
                  <a:lnTo>
                    <a:pt x="52665" y="94844"/>
                  </a:lnTo>
                  <a:lnTo>
                    <a:pt x="84026" y="68673"/>
                  </a:lnTo>
                  <a:lnTo>
                    <a:pt x="121729" y="46209"/>
                  </a:lnTo>
                  <a:lnTo>
                    <a:pt x="165307" y="27782"/>
                  </a:lnTo>
                  <a:lnTo>
                    <a:pt x="214292" y="13718"/>
                  </a:lnTo>
                  <a:lnTo>
                    <a:pt x="268216" y="4348"/>
                  </a:lnTo>
                  <a:lnTo>
                    <a:pt x="326612" y="0"/>
                  </a:lnTo>
                  <a:lnTo>
                    <a:pt x="389013" y="1001"/>
                  </a:lnTo>
                  <a:lnTo>
                    <a:pt x="6632702" y="1001"/>
                  </a:lnTo>
                  <a:lnTo>
                    <a:pt x="6632702" y="448663"/>
                  </a:lnTo>
                  <a:close/>
                </a:path>
              </a:pathLst>
            </a:custGeom>
            <a:solidFill>
              <a:srgbClr val="E36C09">
                <a:alpha val="50199"/>
              </a:srgbClr>
            </a:solidFill>
            <a:ln>
              <a:solidFill>
                <a:srgbClr val="E36C09"/>
              </a:solidFill>
            </a:ln>
          </p:spPr>
          <p:txBody>
            <a:bodyPr wrap="square" lIns="0" tIns="0" rIns="0" bIns="0" rtlCol="0"/>
            <a:lstStyle/>
            <a:p>
              <a:endParaRPr dirty="0"/>
            </a:p>
          </p:txBody>
        </p:sp>
        <p:sp>
          <p:nvSpPr>
            <p:cNvPr id="50" name="object 22"/>
            <p:cNvSpPr txBox="1"/>
            <p:nvPr/>
          </p:nvSpPr>
          <p:spPr>
            <a:xfrm>
              <a:off x="87831" y="5530170"/>
              <a:ext cx="6760843" cy="520578"/>
            </a:xfrm>
            <a:prstGeom prst="rect">
              <a:avLst/>
            </a:prstGeom>
            <a:ln>
              <a:noFill/>
            </a:ln>
          </p:spPr>
          <p:txBody>
            <a:bodyPr vert="horz" wrap="square" lIns="0" tIns="12700" rIns="0" bIns="0" rtlCol="0">
              <a:spAutoFit/>
            </a:bodyPr>
            <a:lstStyle/>
            <a:p>
              <a:pPr indent="459105" algn="just">
                <a:lnSpc>
                  <a:spcPts val="3000"/>
                </a:lnSpc>
              </a:pPr>
              <a:r>
                <a:rPr lang="en-US" altLang="zh-CN" sz="1800" b="1" kern="100" dirty="0">
                  <a:solidFill>
                    <a:schemeClr val="bg1"/>
                  </a:solidFill>
                  <a:latin typeface="Times New Roman" panose="02020603050405020304" pitchFamily="18" charset="0"/>
                  <a:cs typeface="Times New Roman" panose="02020603050405020304" pitchFamily="18" charset="0"/>
                </a:rPr>
                <a:t>3.</a:t>
              </a:r>
              <a:r>
                <a:rPr lang="zh-CN" altLang="zh-CN" sz="1800" b="1" kern="100" dirty="0">
                  <a:solidFill>
                    <a:schemeClr val="bg1"/>
                  </a:solidFill>
                  <a:latin typeface="Times New Roman" panose="02020603050405020304" pitchFamily="18" charset="0"/>
                  <a:cs typeface="Times New Roman" panose="02020603050405020304" pitchFamily="18" charset="0"/>
                </a:rPr>
                <a:t>加强水资源保护</a:t>
              </a:r>
              <a:endParaRPr lang="zh-CN" altLang="zh-CN" sz="1800" b="1" kern="1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zh-CN" altLang="zh-CN" sz="18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p:txBody>
        </p:sp>
        <p:sp>
          <p:nvSpPr>
            <p:cNvPr id="51" name="object 22"/>
            <p:cNvSpPr txBox="1"/>
            <p:nvPr/>
          </p:nvSpPr>
          <p:spPr>
            <a:xfrm>
              <a:off x="467704" y="6050748"/>
              <a:ext cx="6571384" cy="1040398"/>
            </a:xfrm>
            <a:prstGeom prst="rect">
              <a:avLst/>
            </a:prstGeom>
            <a:ln>
              <a:noFill/>
            </a:ln>
          </p:spPr>
          <p:txBody>
            <a:bodyPr vert="horz" wrap="square" lIns="0" tIns="12700" rIns="0" bIns="0" rtlCol="0">
              <a:spAutoFit/>
            </a:bodyPr>
            <a:lstStyle/>
            <a:p>
              <a:pPr algn="just">
                <a:lnSpc>
                  <a:spcPct val="150000"/>
                </a:lnSpc>
              </a:pPr>
              <a:r>
                <a:rPr lang="zh-CN" altLang="en-US" sz="1400" kern="100" dirty="0">
                  <a:solidFill>
                    <a:srgbClr val="000000"/>
                  </a:solidFill>
                  <a:latin typeface="+mn-ea"/>
                  <a:ea typeface="+mn-ea"/>
                </a:rPr>
                <a:t>明确各类河湖水系管控边界，</a:t>
              </a:r>
              <a:r>
                <a:rPr lang="zh-CN" altLang="en-US" sz="1400" b="1" kern="100" dirty="0">
                  <a:solidFill>
                    <a:srgbClr val="000000"/>
                  </a:solidFill>
                  <a:latin typeface="+mn-ea"/>
                  <a:ea typeface="+mn-ea"/>
                </a:rPr>
                <a:t>加强㵲水、龙溪、平溪等主要河流河道管理</a:t>
              </a:r>
              <a:r>
                <a:rPr lang="zh-CN" altLang="en-US" sz="1400" kern="100" dirty="0">
                  <a:solidFill>
                    <a:srgbClr val="000000"/>
                  </a:solidFill>
                  <a:latin typeface="+mn-ea"/>
                  <a:ea typeface="+mn-ea"/>
                </a:rPr>
                <a:t>。开展地表水和地下水污染防治和水生态治理工作。至</a:t>
              </a:r>
              <a:r>
                <a:rPr lang="en-US" altLang="zh-CN" sz="1400" kern="100" dirty="0">
                  <a:solidFill>
                    <a:srgbClr val="000000"/>
                  </a:solidFill>
                  <a:latin typeface="+mn-ea"/>
                  <a:ea typeface="+mn-ea"/>
                </a:rPr>
                <a:t>2035</a:t>
              </a:r>
              <a:r>
                <a:rPr lang="zh-CN" altLang="en-US" sz="1400" kern="100" dirty="0">
                  <a:solidFill>
                    <a:srgbClr val="000000"/>
                  </a:solidFill>
                  <a:latin typeface="+mn-ea"/>
                  <a:ea typeface="+mn-ea"/>
                </a:rPr>
                <a:t>年，镇域重要河湖水功能区水质达标率达到</a:t>
              </a:r>
              <a:r>
                <a:rPr lang="en-US" altLang="zh-CN" sz="1400" kern="100" dirty="0">
                  <a:solidFill>
                    <a:srgbClr val="000000"/>
                  </a:solidFill>
                  <a:latin typeface="+mn-ea"/>
                  <a:ea typeface="+mn-ea"/>
                </a:rPr>
                <a:t>100%</a:t>
              </a:r>
              <a:r>
                <a:rPr lang="zh-CN" altLang="en-US" sz="1400" kern="100" dirty="0">
                  <a:solidFill>
                    <a:srgbClr val="000000"/>
                  </a:solidFill>
                  <a:latin typeface="+mn-ea"/>
                  <a:ea typeface="+mn-ea"/>
                </a:rPr>
                <a:t>，地表水环境质量全面达到水环境功能区要求。</a:t>
              </a:r>
              <a:endParaRPr lang="zh-CN" altLang="en-US" sz="1400" kern="100" dirty="0">
                <a:solidFill>
                  <a:srgbClr val="000000"/>
                </a:solidFill>
                <a:latin typeface="+mn-ea"/>
                <a:ea typeface="+mn-ea"/>
              </a:endParaRPr>
            </a:p>
            <a:p>
              <a:pPr algn="just">
                <a:lnSpc>
                  <a:spcPct val="150000"/>
                </a:lnSpc>
              </a:pPr>
              <a:r>
                <a:rPr lang="zh-CN" altLang="en-US" sz="1400" kern="100" dirty="0">
                  <a:solidFill>
                    <a:srgbClr val="000000"/>
                  </a:solidFill>
                  <a:latin typeface="+mn-ea"/>
                  <a:ea typeface="+mn-ea"/>
                </a:rPr>
                <a:t>对接河湖划界成果，明确各类河湖水系管控边界，</a:t>
              </a:r>
              <a:r>
                <a:rPr lang="zh-CN" altLang="en-US" sz="1400" b="1" kern="100" dirty="0">
                  <a:solidFill>
                    <a:srgbClr val="000000"/>
                  </a:solidFill>
                  <a:latin typeface="+mn-ea"/>
                  <a:ea typeface="+mn-ea"/>
                </a:rPr>
                <a:t>晃州镇划定河湖划界管理范围</a:t>
              </a:r>
              <a:r>
                <a:rPr lang="en-US" altLang="zh-CN" sz="1400" b="1" kern="100" dirty="0">
                  <a:solidFill>
                    <a:srgbClr val="000000"/>
                  </a:solidFill>
                  <a:latin typeface="+mn-ea"/>
                  <a:ea typeface="+mn-ea"/>
                </a:rPr>
                <a:t>360.61</a:t>
              </a:r>
              <a:r>
                <a:rPr lang="zh-CN" altLang="en-US" sz="1400" b="1" kern="100" dirty="0">
                  <a:solidFill>
                    <a:srgbClr val="000000"/>
                  </a:solidFill>
                  <a:latin typeface="+mn-ea"/>
                  <a:ea typeface="+mn-ea"/>
                </a:rPr>
                <a:t>公顷</a:t>
              </a:r>
              <a:r>
                <a:rPr lang="zh-CN" altLang="en-US" sz="1400" kern="100" dirty="0">
                  <a:solidFill>
                    <a:srgbClr val="000000"/>
                  </a:solidFill>
                  <a:latin typeface="+mn-ea"/>
                  <a:ea typeface="+mn-ea"/>
                </a:rPr>
                <a:t>，河湖划界范围内应严格保护水资源，禁止开发建设</a:t>
              </a:r>
              <a:r>
                <a:rPr lang="zh-CN" altLang="en-US" sz="1400" kern="100" dirty="0" smtClean="0">
                  <a:solidFill>
                    <a:srgbClr val="000000"/>
                  </a:solidFill>
                  <a:latin typeface="+mn-ea"/>
                  <a:ea typeface="+mn-ea"/>
                </a:rPr>
                <a:t>活动。</a:t>
              </a:r>
              <a:endParaRPr lang="zh-CN" altLang="zh-CN" sz="1400" kern="100" dirty="0">
                <a:solidFill>
                  <a:srgbClr val="000000"/>
                </a:solidFill>
                <a:latin typeface="+mn-ea"/>
                <a:ea typeface="+mn-ea"/>
              </a:endParaRPr>
            </a:p>
          </p:txBody>
        </p:sp>
      </p:grpSp>
      <p:grpSp>
        <p:nvGrpSpPr>
          <p:cNvPr id="52" name="组合 51"/>
          <p:cNvGrpSpPr/>
          <p:nvPr/>
        </p:nvGrpSpPr>
        <p:grpSpPr>
          <a:xfrm>
            <a:off x="453389" y="1229464"/>
            <a:ext cx="6652895" cy="1990209"/>
            <a:chOff x="404813" y="5382906"/>
            <a:chExt cx="6652895" cy="1990209"/>
          </a:xfrm>
        </p:grpSpPr>
        <p:sp>
          <p:nvSpPr>
            <p:cNvPr id="53" name="object 8"/>
            <p:cNvSpPr/>
            <p:nvPr/>
          </p:nvSpPr>
          <p:spPr>
            <a:xfrm>
              <a:off x="404813" y="5382906"/>
              <a:ext cx="6652895" cy="1990209"/>
            </a:xfrm>
            <a:custGeom>
              <a:avLst/>
              <a:gdLst/>
              <a:ahLst/>
              <a:cxnLst/>
              <a:rect l="l" t="t" r="r" b="b"/>
              <a:pathLst>
                <a:path w="6652895" h="1346200">
                  <a:moveTo>
                    <a:pt x="6652895" y="25400"/>
                  </a:moveTo>
                  <a:lnTo>
                    <a:pt x="6640195" y="25400"/>
                  </a:lnTo>
                  <a:lnTo>
                    <a:pt x="6627495" y="12700"/>
                  </a:lnTo>
                  <a:lnTo>
                    <a:pt x="153695" y="12700"/>
                  </a:lnTo>
                  <a:lnTo>
                    <a:pt x="163969" y="0"/>
                  </a:lnTo>
                  <a:lnTo>
                    <a:pt x="6652653" y="0"/>
                  </a:lnTo>
                  <a:lnTo>
                    <a:pt x="6652895" y="12700"/>
                  </a:lnTo>
                  <a:lnTo>
                    <a:pt x="6652895" y="25400"/>
                  </a:lnTo>
                  <a:close/>
                </a:path>
                <a:path w="6652895" h="1346200">
                  <a:moveTo>
                    <a:pt x="6627495" y="25400"/>
                  </a:moveTo>
                  <a:lnTo>
                    <a:pt x="122072" y="25400"/>
                  </a:lnTo>
                  <a:lnTo>
                    <a:pt x="132702" y="12700"/>
                  </a:lnTo>
                  <a:lnTo>
                    <a:pt x="6627495" y="12700"/>
                  </a:lnTo>
                  <a:lnTo>
                    <a:pt x="6627495" y="25400"/>
                  </a:lnTo>
                  <a:close/>
                </a:path>
                <a:path w="6652895" h="1346200">
                  <a:moveTo>
                    <a:pt x="6652895" y="1117599"/>
                  </a:moveTo>
                  <a:lnTo>
                    <a:pt x="6627495" y="1117599"/>
                  </a:lnTo>
                  <a:lnTo>
                    <a:pt x="6627495" y="12700"/>
                  </a:lnTo>
                  <a:lnTo>
                    <a:pt x="6640195" y="25400"/>
                  </a:lnTo>
                  <a:lnTo>
                    <a:pt x="6652895" y="25400"/>
                  </a:lnTo>
                  <a:lnTo>
                    <a:pt x="6652895" y="1117599"/>
                  </a:lnTo>
                  <a:close/>
                </a:path>
                <a:path w="6652895" h="1346200">
                  <a:moveTo>
                    <a:pt x="152387" y="38100"/>
                  </a:moveTo>
                  <a:lnTo>
                    <a:pt x="103327" y="38100"/>
                  </a:lnTo>
                  <a:lnTo>
                    <a:pt x="112293" y="25400"/>
                  </a:lnTo>
                  <a:lnTo>
                    <a:pt x="162433" y="25400"/>
                  </a:lnTo>
                  <a:lnTo>
                    <a:pt x="152387" y="38100"/>
                  </a:lnTo>
                  <a:close/>
                </a:path>
                <a:path w="6652895" h="1346200">
                  <a:moveTo>
                    <a:pt x="161848" y="38100"/>
                  </a:moveTo>
                  <a:lnTo>
                    <a:pt x="162433" y="25400"/>
                  </a:lnTo>
                  <a:lnTo>
                    <a:pt x="172110" y="25400"/>
                  </a:lnTo>
                  <a:lnTo>
                    <a:pt x="161848" y="38100"/>
                  </a:lnTo>
                  <a:close/>
                </a:path>
                <a:path w="6652895" h="1346200">
                  <a:moveTo>
                    <a:pt x="125476" y="50800"/>
                  </a:moveTo>
                  <a:lnTo>
                    <a:pt x="84836" y="50800"/>
                  </a:lnTo>
                  <a:lnTo>
                    <a:pt x="93662" y="38100"/>
                  </a:lnTo>
                  <a:lnTo>
                    <a:pt x="134734" y="38100"/>
                  </a:lnTo>
                  <a:lnTo>
                    <a:pt x="125476" y="50800"/>
                  </a:lnTo>
                  <a:close/>
                </a:path>
                <a:path w="6652895" h="1346200">
                  <a:moveTo>
                    <a:pt x="108864" y="63500"/>
                  </a:moveTo>
                  <a:lnTo>
                    <a:pt x="68694" y="63500"/>
                  </a:lnTo>
                  <a:lnTo>
                    <a:pt x="76365" y="50800"/>
                  </a:lnTo>
                  <a:lnTo>
                    <a:pt x="117538" y="50800"/>
                  </a:lnTo>
                  <a:lnTo>
                    <a:pt x="108864" y="63500"/>
                  </a:lnTo>
                  <a:close/>
                </a:path>
                <a:path w="6652895" h="1346200">
                  <a:moveTo>
                    <a:pt x="93446" y="76200"/>
                  </a:moveTo>
                  <a:lnTo>
                    <a:pt x="60947" y="76200"/>
                  </a:lnTo>
                  <a:lnTo>
                    <a:pt x="68262" y="63500"/>
                  </a:lnTo>
                  <a:lnTo>
                    <a:pt x="101473" y="63500"/>
                  </a:lnTo>
                  <a:lnTo>
                    <a:pt x="93446" y="76200"/>
                  </a:lnTo>
                  <a:close/>
                </a:path>
                <a:path w="6652895" h="1346200">
                  <a:moveTo>
                    <a:pt x="66611" y="101600"/>
                  </a:moveTo>
                  <a:lnTo>
                    <a:pt x="40106" y="101600"/>
                  </a:lnTo>
                  <a:lnTo>
                    <a:pt x="46634" y="88900"/>
                  </a:lnTo>
                  <a:lnTo>
                    <a:pt x="53581" y="76200"/>
                  </a:lnTo>
                  <a:lnTo>
                    <a:pt x="86652" y="76200"/>
                  </a:lnTo>
                  <a:lnTo>
                    <a:pt x="79324" y="88900"/>
                  </a:lnTo>
                  <a:lnTo>
                    <a:pt x="73177" y="88900"/>
                  </a:lnTo>
                  <a:lnTo>
                    <a:pt x="66611" y="101600"/>
                  </a:lnTo>
                  <a:close/>
                </a:path>
                <a:path w="6652895" h="1346200">
                  <a:moveTo>
                    <a:pt x="37934" y="152400"/>
                  </a:moveTo>
                  <a:lnTo>
                    <a:pt x="14300" y="152400"/>
                  </a:lnTo>
                  <a:lnTo>
                    <a:pt x="18503" y="139700"/>
                  </a:lnTo>
                  <a:lnTo>
                    <a:pt x="22923" y="127000"/>
                  </a:lnTo>
                  <a:lnTo>
                    <a:pt x="28371" y="114300"/>
                  </a:lnTo>
                  <a:lnTo>
                    <a:pt x="33693" y="101600"/>
                  </a:lnTo>
                  <a:lnTo>
                    <a:pt x="66967" y="101600"/>
                  </a:lnTo>
                  <a:lnTo>
                    <a:pt x="60807" y="114300"/>
                  </a:lnTo>
                  <a:lnTo>
                    <a:pt x="55714" y="114300"/>
                  </a:lnTo>
                  <a:lnTo>
                    <a:pt x="50393" y="127000"/>
                  </a:lnTo>
                  <a:lnTo>
                    <a:pt x="50685" y="127000"/>
                  </a:lnTo>
                  <a:lnTo>
                    <a:pt x="45808" y="139700"/>
                  </a:lnTo>
                  <a:lnTo>
                    <a:pt x="41884" y="139700"/>
                  </a:lnTo>
                  <a:lnTo>
                    <a:pt x="37934" y="152400"/>
                  </a:lnTo>
                  <a:close/>
                </a:path>
                <a:path w="6652895" h="1346200">
                  <a:moveTo>
                    <a:pt x="41643" y="152400"/>
                  </a:moveTo>
                  <a:lnTo>
                    <a:pt x="41884" y="139700"/>
                  </a:lnTo>
                  <a:lnTo>
                    <a:pt x="46075" y="139700"/>
                  </a:lnTo>
                  <a:lnTo>
                    <a:pt x="41643" y="152400"/>
                  </a:lnTo>
                  <a:close/>
                </a:path>
                <a:path w="6652895" h="1346200">
                  <a:moveTo>
                    <a:pt x="29565" y="190500"/>
                  </a:moveTo>
                  <a:lnTo>
                    <a:pt x="3682" y="190500"/>
                  </a:lnTo>
                  <a:lnTo>
                    <a:pt x="4813" y="177800"/>
                  </a:lnTo>
                  <a:lnTo>
                    <a:pt x="7442" y="165100"/>
                  </a:lnTo>
                  <a:lnTo>
                    <a:pt x="10604" y="152400"/>
                  </a:lnTo>
                  <a:lnTo>
                    <a:pt x="38150" y="152400"/>
                  </a:lnTo>
                  <a:lnTo>
                    <a:pt x="34670" y="165100"/>
                  </a:lnTo>
                  <a:lnTo>
                    <a:pt x="34861" y="165100"/>
                  </a:lnTo>
                  <a:lnTo>
                    <a:pt x="31876" y="177800"/>
                  </a:lnTo>
                  <a:lnTo>
                    <a:pt x="32029" y="177800"/>
                  </a:lnTo>
                  <a:lnTo>
                    <a:pt x="29565" y="190500"/>
                  </a:lnTo>
                  <a:close/>
                </a:path>
                <a:path w="6652895" h="1346200">
                  <a:moveTo>
                    <a:pt x="27050" y="203200"/>
                  </a:moveTo>
                  <a:lnTo>
                    <a:pt x="1854" y="203200"/>
                  </a:lnTo>
                  <a:lnTo>
                    <a:pt x="2717" y="190500"/>
                  </a:lnTo>
                  <a:lnTo>
                    <a:pt x="27825" y="190500"/>
                  </a:lnTo>
                  <a:lnTo>
                    <a:pt x="27050" y="203200"/>
                  </a:lnTo>
                  <a:close/>
                </a:path>
                <a:path w="6652895" h="1346200">
                  <a:moveTo>
                    <a:pt x="25996" y="215900"/>
                  </a:moveTo>
                  <a:lnTo>
                    <a:pt x="292" y="215900"/>
                  </a:lnTo>
                  <a:lnTo>
                    <a:pt x="698" y="203200"/>
                  </a:lnTo>
                  <a:lnTo>
                    <a:pt x="26492" y="203200"/>
                  </a:lnTo>
                  <a:lnTo>
                    <a:pt x="25996" y="215900"/>
                  </a:lnTo>
                  <a:close/>
                </a:path>
                <a:path w="6652895" h="1346200">
                  <a:moveTo>
                    <a:pt x="25400" y="1333499"/>
                  </a:moveTo>
                  <a:lnTo>
                    <a:pt x="0" y="1333499"/>
                  </a:lnTo>
                  <a:lnTo>
                    <a:pt x="76" y="215900"/>
                  </a:lnTo>
                  <a:lnTo>
                    <a:pt x="25476" y="215900"/>
                  </a:lnTo>
                  <a:lnTo>
                    <a:pt x="25400" y="1320799"/>
                  </a:lnTo>
                  <a:lnTo>
                    <a:pt x="12700" y="1320799"/>
                  </a:lnTo>
                  <a:lnTo>
                    <a:pt x="25400" y="1333499"/>
                  </a:lnTo>
                  <a:close/>
                </a:path>
                <a:path w="6652895" h="1346200">
                  <a:moveTo>
                    <a:pt x="6652196" y="1130299"/>
                  </a:moveTo>
                  <a:lnTo>
                    <a:pt x="6626872" y="1130299"/>
                  </a:lnTo>
                  <a:lnTo>
                    <a:pt x="6627228" y="1117599"/>
                  </a:lnTo>
                  <a:lnTo>
                    <a:pt x="6652602" y="1117599"/>
                  </a:lnTo>
                  <a:lnTo>
                    <a:pt x="6652196" y="1130299"/>
                  </a:lnTo>
                  <a:close/>
                </a:path>
                <a:path w="6652895" h="1346200">
                  <a:moveTo>
                    <a:pt x="6651040" y="1142999"/>
                  </a:moveTo>
                  <a:lnTo>
                    <a:pt x="6625805" y="1142999"/>
                  </a:lnTo>
                  <a:lnTo>
                    <a:pt x="6626440" y="1130299"/>
                  </a:lnTo>
                  <a:lnTo>
                    <a:pt x="6651675" y="1130299"/>
                  </a:lnTo>
                  <a:lnTo>
                    <a:pt x="6651040" y="1142999"/>
                  </a:lnTo>
                  <a:close/>
                </a:path>
                <a:path w="6652895" h="1346200">
                  <a:moveTo>
                    <a:pt x="6649211" y="1155699"/>
                  </a:moveTo>
                  <a:lnTo>
                    <a:pt x="6623227" y="1155699"/>
                  </a:lnTo>
                  <a:lnTo>
                    <a:pt x="6624269" y="1142999"/>
                  </a:lnTo>
                  <a:lnTo>
                    <a:pt x="6650177" y="1142999"/>
                  </a:lnTo>
                  <a:lnTo>
                    <a:pt x="6649211" y="1155699"/>
                  </a:lnTo>
                  <a:close/>
                </a:path>
                <a:path w="6652895" h="1346200">
                  <a:moveTo>
                    <a:pt x="6638810" y="1193799"/>
                  </a:moveTo>
                  <a:lnTo>
                    <a:pt x="6611010" y="1193799"/>
                  </a:lnTo>
                  <a:lnTo>
                    <a:pt x="6614960" y="1181099"/>
                  </a:lnTo>
                  <a:lnTo>
                    <a:pt x="6614744" y="1181099"/>
                  </a:lnTo>
                  <a:lnTo>
                    <a:pt x="6618224" y="1168399"/>
                  </a:lnTo>
                  <a:lnTo>
                    <a:pt x="6620852" y="1168399"/>
                  </a:lnTo>
                  <a:lnTo>
                    <a:pt x="6623329" y="1155699"/>
                  </a:lnTo>
                  <a:lnTo>
                    <a:pt x="6648081" y="1155699"/>
                  </a:lnTo>
                  <a:lnTo>
                    <a:pt x="6645452" y="1168399"/>
                  </a:lnTo>
                  <a:lnTo>
                    <a:pt x="6642290" y="1181099"/>
                  </a:lnTo>
                  <a:lnTo>
                    <a:pt x="6638810" y="1193799"/>
                  </a:lnTo>
                  <a:close/>
                </a:path>
                <a:path w="6652895" h="1346200">
                  <a:moveTo>
                    <a:pt x="6634632" y="1206499"/>
                  </a:moveTo>
                  <a:lnTo>
                    <a:pt x="6606819" y="1206499"/>
                  </a:lnTo>
                  <a:lnTo>
                    <a:pt x="6611251" y="1193799"/>
                  </a:lnTo>
                  <a:lnTo>
                    <a:pt x="6638594" y="1193799"/>
                  </a:lnTo>
                  <a:lnTo>
                    <a:pt x="6634632" y="1206499"/>
                  </a:lnTo>
                  <a:close/>
                </a:path>
                <a:path w="6652895" h="1346200">
                  <a:moveTo>
                    <a:pt x="6629692" y="1219199"/>
                  </a:moveTo>
                  <a:lnTo>
                    <a:pt x="6597180" y="1219199"/>
                  </a:lnTo>
                  <a:lnTo>
                    <a:pt x="6602501" y="1206499"/>
                  </a:lnTo>
                  <a:lnTo>
                    <a:pt x="6634391" y="1206499"/>
                  </a:lnTo>
                  <a:lnTo>
                    <a:pt x="6629692" y="1219199"/>
                  </a:lnTo>
                  <a:close/>
                </a:path>
                <a:path w="6652895" h="1346200">
                  <a:moveTo>
                    <a:pt x="6613131" y="1244599"/>
                  </a:moveTo>
                  <a:lnTo>
                    <a:pt x="6579717" y="1244599"/>
                  </a:lnTo>
                  <a:lnTo>
                    <a:pt x="6586283" y="1231899"/>
                  </a:lnTo>
                  <a:lnTo>
                    <a:pt x="6591744" y="1231899"/>
                  </a:lnTo>
                  <a:lnTo>
                    <a:pt x="6597497" y="1219199"/>
                  </a:lnTo>
                  <a:lnTo>
                    <a:pt x="6624523" y="1219199"/>
                  </a:lnTo>
                  <a:lnTo>
                    <a:pt x="6619201" y="1231899"/>
                  </a:lnTo>
                  <a:lnTo>
                    <a:pt x="6613131" y="1244599"/>
                  </a:lnTo>
                  <a:close/>
                </a:path>
                <a:path w="6652895" h="1346200">
                  <a:moveTo>
                    <a:pt x="6606260" y="1257299"/>
                  </a:moveTo>
                  <a:lnTo>
                    <a:pt x="6573164" y="1257299"/>
                  </a:lnTo>
                  <a:lnTo>
                    <a:pt x="6580111" y="1244599"/>
                  </a:lnTo>
                  <a:lnTo>
                    <a:pt x="6612788" y="1244599"/>
                  </a:lnTo>
                  <a:lnTo>
                    <a:pt x="6606260" y="1257299"/>
                  </a:lnTo>
                  <a:close/>
                </a:path>
                <a:path w="6652895" h="1346200">
                  <a:moveTo>
                    <a:pt x="6584632" y="1282699"/>
                  </a:moveTo>
                  <a:lnTo>
                    <a:pt x="6543535" y="1282699"/>
                  </a:lnTo>
                  <a:lnTo>
                    <a:pt x="6551891" y="1269999"/>
                  </a:lnTo>
                  <a:lnTo>
                    <a:pt x="6558991" y="1269999"/>
                  </a:lnTo>
                  <a:lnTo>
                    <a:pt x="6566674" y="1257299"/>
                  </a:lnTo>
                  <a:lnTo>
                    <a:pt x="6599313" y="1257299"/>
                  </a:lnTo>
                  <a:lnTo>
                    <a:pt x="6591947" y="1269999"/>
                  </a:lnTo>
                  <a:lnTo>
                    <a:pt x="6584632" y="1282699"/>
                  </a:lnTo>
                  <a:close/>
                </a:path>
                <a:path w="6652895" h="1346200">
                  <a:moveTo>
                    <a:pt x="6568058" y="1295399"/>
                  </a:moveTo>
                  <a:lnTo>
                    <a:pt x="6526898" y="1295399"/>
                  </a:lnTo>
                  <a:lnTo>
                    <a:pt x="6535864" y="1282699"/>
                  </a:lnTo>
                  <a:lnTo>
                    <a:pt x="6576529" y="1282699"/>
                  </a:lnTo>
                  <a:lnTo>
                    <a:pt x="6568058" y="1295399"/>
                  </a:lnTo>
                  <a:close/>
                </a:path>
                <a:path w="6652895" h="1346200">
                  <a:moveTo>
                    <a:pt x="6550075" y="1308099"/>
                  </a:moveTo>
                  <a:lnTo>
                    <a:pt x="6499936" y="1308099"/>
                  </a:lnTo>
                  <a:lnTo>
                    <a:pt x="6509727" y="1295399"/>
                  </a:lnTo>
                  <a:lnTo>
                    <a:pt x="6559232" y="1295399"/>
                  </a:lnTo>
                  <a:lnTo>
                    <a:pt x="6550075" y="1308099"/>
                  </a:lnTo>
                  <a:close/>
                </a:path>
                <a:path w="6652895" h="1346200">
                  <a:moveTo>
                    <a:pt x="6530822" y="1320799"/>
                  </a:moveTo>
                  <a:lnTo>
                    <a:pt x="6460807" y="1320799"/>
                  </a:lnTo>
                  <a:lnTo>
                    <a:pt x="6471500" y="1308099"/>
                  </a:lnTo>
                  <a:lnTo>
                    <a:pt x="6540080" y="1308099"/>
                  </a:lnTo>
                  <a:lnTo>
                    <a:pt x="6530822" y="1320799"/>
                  </a:lnTo>
                  <a:close/>
                </a:path>
                <a:path w="6652895" h="1346200">
                  <a:moveTo>
                    <a:pt x="25400" y="1333499"/>
                  </a:moveTo>
                  <a:lnTo>
                    <a:pt x="12700" y="1320799"/>
                  </a:lnTo>
                  <a:lnTo>
                    <a:pt x="25400" y="1320799"/>
                  </a:lnTo>
                  <a:lnTo>
                    <a:pt x="25400" y="1333499"/>
                  </a:lnTo>
                  <a:close/>
                </a:path>
                <a:path w="6652895" h="1346200">
                  <a:moveTo>
                    <a:pt x="6509816" y="1333499"/>
                  </a:moveTo>
                  <a:lnTo>
                    <a:pt x="25400" y="1333499"/>
                  </a:lnTo>
                  <a:lnTo>
                    <a:pt x="25400" y="1320799"/>
                  </a:lnTo>
                  <a:lnTo>
                    <a:pt x="6510388" y="1320799"/>
                  </a:lnTo>
                  <a:lnTo>
                    <a:pt x="6509816" y="1333499"/>
                  </a:lnTo>
                  <a:close/>
                </a:path>
                <a:path w="6652895" h="1346200">
                  <a:moveTo>
                    <a:pt x="6466522" y="1346199"/>
                  </a:moveTo>
                  <a:lnTo>
                    <a:pt x="2146" y="1346199"/>
                  </a:lnTo>
                  <a:lnTo>
                    <a:pt x="965" y="1333499"/>
                  </a:lnTo>
                  <a:lnTo>
                    <a:pt x="6477825" y="1333499"/>
                  </a:lnTo>
                  <a:lnTo>
                    <a:pt x="6466522" y="1346199"/>
                  </a:lnTo>
                  <a:close/>
                </a:path>
              </a:pathLst>
            </a:custGeom>
            <a:solidFill>
              <a:srgbClr val="669481"/>
            </a:solidFill>
            <a:ln>
              <a:solidFill>
                <a:srgbClr val="E36C09"/>
              </a:solidFill>
            </a:ln>
          </p:spPr>
          <p:txBody>
            <a:bodyPr wrap="square" lIns="0" tIns="0" rIns="0" bIns="0" rtlCol="0"/>
            <a:lstStyle/>
            <a:p/>
          </p:txBody>
        </p:sp>
        <p:sp>
          <p:nvSpPr>
            <p:cNvPr id="54" name="object 13"/>
            <p:cNvSpPr/>
            <p:nvPr/>
          </p:nvSpPr>
          <p:spPr>
            <a:xfrm>
              <a:off x="427674" y="5842013"/>
              <a:ext cx="6627495" cy="0"/>
            </a:xfrm>
            <a:custGeom>
              <a:avLst/>
              <a:gdLst/>
              <a:ahLst/>
              <a:cxnLst/>
              <a:rect l="l" t="t" r="r" b="b"/>
              <a:pathLst>
                <a:path w="6627495">
                  <a:moveTo>
                    <a:pt x="0" y="0"/>
                  </a:moveTo>
                  <a:lnTo>
                    <a:pt x="6627495" y="0"/>
                  </a:lnTo>
                </a:path>
              </a:pathLst>
            </a:custGeom>
            <a:ln w="19050">
              <a:solidFill>
                <a:srgbClr val="E36C09"/>
              </a:solidFill>
            </a:ln>
          </p:spPr>
          <p:txBody>
            <a:bodyPr wrap="square" lIns="0" tIns="0" rIns="0" bIns="0" rtlCol="0"/>
            <a:lstStyle/>
            <a:p/>
          </p:txBody>
        </p:sp>
        <p:sp>
          <p:nvSpPr>
            <p:cNvPr id="55" name="object 5"/>
            <p:cNvSpPr/>
            <p:nvPr/>
          </p:nvSpPr>
          <p:spPr>
            <a:xfrm>
              <a:off x="420055" y="5388049"/>
              <a:ext cx="6633209" cy="448945"/>
            </a:xfrm>
            <a:custGeom>
              <a:avLst/>
              <a:gdLst/>
              <a:ahLst/>
              <a:cxnLst/>
              <a:rect l="l" t="t" r="r" b="b"/>
              <a:pathLst>
                <a:path w="6633209" h="448945">
                  <a:moveTo>
                    <a:pt x="6632702" y="448663"/>
                  </a:moveTo>
                  <a:lnTo>
                    <a:pt x="0" y="448663"/>
                  </a:lnTo>
                  <a:lnTo>
                    <a:pt x="0" y="230033"/>
                  </a:lnTo>
                  <a:lnTo>
                    <a:pt x="10842" y="156994"/>
                  </a:lnTo>
                  <a:lnTo>
                    <a:pt x="52665" y="94844"/>
                  </a:lnTo>
                  <a:lnTo>
                    <a:pt x="84026" y="68673"/>
                  </a:lnTo>
                  <a:lnTo>
                    <a:pt x="121729" y="46209"/>
                  </a:lnTo>
                  <a:lnTo>
                    <a:pt x="165307" y="27782"/>
                  </a:lnTo>
                  <a:lnTo>
                    <a:pt x="214292" y="13718"/>
                  </a:lnTo>
                  <a:lnTo>
                    <a:pt x="268216" y="4348"/>
                  </a:lnTo>
                  <a:lnTo>
                    <a:pt x="326612" y="0"/>
                  </a:lnTo>
                  <a:lnTo>
                    <a:pt x="389013" y="1001"/>
                  </a:lnTo>
                  <a:lnTo>
                    <a:pt x="6632702" y="1001"/>
                  </a:lnTo>
                  <a:lnTo>
                    <a:pt x="6632702" y="448663"/>
                  </a:lnTo>
                  <a:close/>
                </a:path>
              </a:pathLst>
            </a:custGeom>
            <a:solidFill>
              <a:srgbClr val="E36C09">
                <a:alpha val="50199"/>
              </a:srgbClr>
            </a:solidFill>
            <a:ln>
              <a:solidFill>
                <a:srgbClr val="E36C09"/>
              </a:solidFill>
            </a:ln>
          </p:spPr>
          <p:txBody>
            <a:bodyPr wrap="square" lIns="0" tIns="0" rIns="0" bIns="0" rtlCol="0"/>
            <a:lstStyle/>
            <a:p/>
          </p:txBody>
        </p:sp>
        <p:sp>
          <p:nvSpPr>
            <p:cNvPr id="56" name="object 22"/>
            <p:cNvSpPr txBox="1"/>
            <p:nvPr/>
          </p:nvSpPr>
          <p:spPr>
            <a:xfrm>
              <a:off x="470855" y="5482999"/>
              <a:ext cx="6582409" cy="384080"/>
            </a:xfrm>
            <a:prstGeom prst="rect">
              <a:avLst/>
            </a:prstGeom>
            <a:ln>
              <a:noFill/>
            </a:ln>
          </p:spPr>
          <p:txBody>
            <a:bodyPr vert="horz" wrap="square" lIns="0" tIns="12700" rIns="0" bIns="0" rtlCol="0">
              <a:spAutoFit/>
            </a:bodyPr>
            <a:lstStyle/>
            <a:p>
              <a:pPr algn="just">
                <a:lnSpc>
                  <a:spcPct val="150000"/>
                </a:lnSpc>
              </a:pPr>
              <a:r>
                <a:rPr lang="en-US" altLang="zh-CN" sz="1800" b="1" kern="100" dirty="0">
                  <a:solidFill>
                    <a:srgbClr val="000000"/>
                  </a:solidFill>
                  <a:effectLst/>
                  <a:latin typeface="Times New Roman" panose="02020603050405020304" pitchFamily="18" charset="0"/>
                  <a:ea typeface="仿宋_GB2312" panose="02010609030101010101" charset="-122"/>
                  <a:cs typeface="Times New Roman" panose="02020603050405020304" pitchFamily="18" charset="0"/>
                </a:rPr>
                <a:t>  </a:t>
              </a:r>
              <a:r>
                <a:rPr lang="en-US" altLang="zh-CN" sz="1800" b="1" kern="100" dirty="0">
                  <a:solidFill>
                    <a:schemeClr val="bg1"/>
                  </a:solidFill>
                  <a:latin typeface="Times New Roman" panose="02020603050405020304" pitchFamily="18" charset="0"/>
                  <a:cs typeface="Times New Roman" panose="02020603050405020304" pitchFamily="18" charset="0"/>
                </a:rPr>
                <a:t>1.</a:t>
              </a:r>
              <a:r>
                <a:rPr lang="zh-CN" altLang="zh-CN" sz="1800" b="1" kern="100" dirty="0">
                  <a:solidFill>
                    <a:schemeClr val="bg1"/>
                  </a:solidFill>
                  <a:effectLst/>
                  <a:latin typeface="Times New Roman" panose="02020603050405020304" pitchFamily="18" charset="0"/>
                  <a:ea typeface="仿宋_GB2312" panose="02010609030101010101" charset="-122"/>
                  <a:cs typeface="Times New Roman" panose="02020603050405020304" pitchFamily="18" charset="0"/>
                </a:rPr>
                <a:t>健全生态系统保护体系</a:t>
              </a:r>
              <a:endParaRPr lang="zh-CN" altLang="zh-CN" sz="1800" kern="100" dirty="0">
                <a:solidFill>
                  <a:schemeClr val="bg1"/>
                </a:solidFill>
                <a:effectLst/>
                <a:latin typeface="Calibri" panose="020F0502020204030204" charset="0"/>
                <a:ea typeface="宋体" panose="02010600030101010101" pitchFamily="2" charset="-122"/>
                <a:cs typeface="Times New Roman" panose="02020603050405020304" pitchFamily="18" charset="0"/>
              </a:endParaRPr>
            </a:p>
          </p:txBody>
        </p:sp>
        <p:sp>
          <p:nvSpPr>
            <p:cNvPr id="58" name="object 22"/>
            <p:cNvSpPr txBox="1"/>
            <p:nvPr/>
          </p:nvSpPr>
          <p:spPr>
            <a:xfrm>
              <a:off x="549541" y="6174828"/>
              <a:ext cx="6399759" cy="811184"/>
            </a:xfrm>
            <a:prstGeom prst="rect">
              <a:avLst/>
            </a:prstGeom>
            <a:ln>
              <a:noFill/>
            </a:ln>
          </p:spPr>
          <p:txBody>
            <a:bodyPr vert="horz" wrap="square" lIns="0" tIns="12700" rIns="0" bIns="0" rtlCol="0">
              <a:spAutoFit/>
            </a:bodyPr>
            <a:lstStyle/>
            <a:p>
              <a:pPr algn="just">
                <a:lnSpc>
                  <a:spcPct val="150000"/>
                </a:lnSpc>
              </a:pPr>
              <a:r>
                <a:rPr lang="zh-CN" altLang="en-US" sz="1200" kern="100" dirty="0">
                  <a:solidFill>
                    <a:srgbClr val="000000"/>
                  </a:solidFill>
                  <a:latin typeface="+mn-ea"/>
                  <a:ea typeface="+mn-ea"/>
                  <a:cs typeface="仿宋_GB2312" panose="02010609030101010101" charset="-122"/>
                </a:rPr>
                <a:t>全镇共有</a:t>
              </a:r>
              <a:r>
                <a:rPr lang="en-US" altLang="zh-CN" sz="1200" kern="100" dirty="0">
                  <a:solidFill>
                    <a:srgbClr val="000000"/>
                  </a:solidFill>
                  <a:latin typeface="+mn-ea"/>
                  <a:ea typeface="+mn-ea"/>
                  <a:cs typeface="仿宋_GB2312" panose="02010609030101010101" charset="-122"/>
                </a:rPr>
                <a:t>2</a:t>
              </a:r>
              <a:r>
                <a:rPr lang="zh-CN" altLang="en-US" sz="1200" kern="100" dirty="0">
                  <a:solidFill>
                    <a:srgbClr val="000000"/>
                  </a:solidFill>
                  <a:latin typeface="+mn-ea"/>
                  <a:ea typeface="+mn-ea"/>
                  <a:cs typeface="仿宋_GB2312" panose="02010609030101010101" charset="-122"/>
                </a:rPr>
                <a:t>处自然保护地，分别为湖南新晃黄家垅省级森林公园和湖南新晃氽岩省级地质公园。</a:t>
              </a:r>
              <a:r>
                <a:rPr lang="zh-CN" altLang="en-US" sz="1200" b="1" kern="100" dirty="0">
                  <a:solidFill>
                    <a:srgbClr val="000000"/>
                  </a:solidFill>
                  <a:latin typeface="+mn-ea"/>
                  <a:ea typeface="+mn-ea"/>
                  <a:cs typeface="仿宋_GB2312" panose="02010609030101010101" charset="-122"/>
                </a:rPr>
                <a:t>至</a:t>
              </a:r>
              <a:r>
                <a:rPr lang="en-US" altLang="zh-CN" sz="1200" b="1" kern="100" dirty="0">
                  <a:solidFill>
                    <a:srgbClr val="000000"/>
                  </a:solidFill>
                  <a:latin typeface="+mn-ea"/>
                  <a:ea typeface="+mn-ea"/>
                  <a:cs typeface="仿宋_GB2312" panose="02010609030101010101" charset="-122"/>
                </a:rPr>
                <a:t>2035</a:t>
              </a:r>
              <a:r>
                <a:rPr lang="zh-CN" altLang="en-US" sz="1200" b="1" kern="100" dirty="0">
                  <a:solidFill>
                    <a:srgbClr val="000000"/>
                  </a:solidFill>
                  <a:latin typeface="+mn-ea"/>
                  <a:ea typeface="+mn-ea"/>
                  <a:cs typeface="仿宋_GB2312" panose="02010609030101010101" charset="-122"/>
                </a:rPr>
                <a:t>年，晃州镇自然保护地总面积不低于</a:t>
              </a:r>
              <a:r>
                <a:rPr lang="en-US" altLang="zh-CN" sz="1200" b="1" kern="100" dirty="0">
                  <a:solidFill>
                    <a:srgbClr val="000000"/>
                  </a:solidFill>
                  <a:latin typeface="+mn-ea"/>
                  <a:ea typeface="+mn-ea"/>
                  <a:cs typeface="仿宋_GB2312" panose="02010609030101010101" charset="-122"/>
                </a:rPr>
                <a:t>1324.18</a:t>
              </a:r>
              <a:r>
                <a:rPr lang="zh-CN" altLang="en-US" sz="1200" b="1" kern="100" dirty="0">
                  <a:solidFill>
                    <a:srgbClr val="000000"/>
                  </a:solidFill>
                  <a:latin typeface="+mn-ea"/>
                  <a:ea typeface="+mn-ea"/>
                  <a:cs typeface="仿宋_GB2312" panose="02010609030101010101" charset="-122"/>
                </a:rPr>
                <a:t>公顷</a:t>
              </a:r>
              <a:r>
                <a:rPr lang="zh-CN" altLang="en-US" sz="1200" kern="100" dirty="0">
                  <a:solidFill>
                    <a:srgbClr val="000000"/>
                  </a:solidFill>
                  <a:latin typeface="+mn-ea"/>
                  <a:ea typeface="+mn-ea"/>
                  <a:cs typeface="仿宋_GB2312" panose="02010609030101010101" charset="-122"/>
                </a:rPr>
                <a:t>，主要分布于晃州村、水洞村等区域。自然保护地管控应符合相关法律法规和部门规章要求。</a:t>
              </a:r>
              <a:endParaRPr lang="zh-CN" altLang="zh-CN" sz="1200" kern="100" dirty="0">
                <a:effectLst/>
                <a:latin typeface="+mn-ea"/>
                <a:ea typeface="+mn-ea"/>
                <a:cs typeface="Times New Roman" panose="02020603050405020304" pitchFamily="18" charset="0"/>
              </a:endParaRPr>
            </a:p>
          </p:txBody>
        </p:sp>
      </p:grpSp>
      <p:sp>
        <p:nvSpPr>
          <p:cNvPr id="59" name="标题 1"/>
          <p:cNvSpPr txBox="1"/>
          <p:nvPr/>
        </p:nvSpPr>
        <p:spPr>
          <a:xfrm>
            <a:off x="332855" y="721191"/>
            <a:ext cx="6727825" cy="614362"/>
          </a:xfrm>
          <a:prstGeom prst="rect">
            <a:avLst/>
          </a:prstGeom>
          <a:noFill/>
          <a:ln w="9525">
            <a:noFill/>
          </a:ln>
        </p:spPr>
        <p:txBody>
          <a:bodyPr vert="horz" wrap="square" lIns="91440" tIns="45720" rIns="91440" bIns="45720" anchor="b" anchorCtr="0"/>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eaLnBrk="1" hangingPunct="1">
              <a:spcBef>
                <a:spcPts val="400"/>
              </a:spcBef>
            </a:pPr>
            <a:r>
              <a:rPr lang="en-US" altLang="zh-CN" sz="2000" dirty="0">
                <a:solidFill>
                  <a:srgbClr val="E36C09"/>
                </a:solidFill>
                <a:effectLst>
                  <a:outerShdw blurRad="38100" dist="25400" dir="5400000" algn="ctr" rotWithShape="0">
                    <a:srgbClr val="6E747A">
                      <a:alpha val="43000"/>
                    </a:srgbClr>
                  </a:outerShdw>
                </a:effectLst>
              </a:rPr>
              <a:t>4.2</a:t>
            </a:r>
            <a:r>
              <a:rPr lang="zh-CN" altLang="zh-CN" sz="2000" dirty="0">
                <a:solidFill>
                  <a:srgbClr val="E36C09"/>
                </a:solidFill>
                <a:effectLst>
                  <a:outerShdw blurRad="38100" dist="25400" dir="5400000" algn="ctr" rotWithShape="0">
                    <a:srgbClr val="6E747A">
                      <a:alpha val="43000"/>
                    </a:srgbClr>
                  </a:outerShdw>
                </a:effectLst>
              </a:rPr>
              <a:t>生态环境保护</a:t>
            </a:r>
            <a:endParaRPr lang="zh-CN" altLang="zh-CN" sz="2000" dirty="0">
              <a:solidFill>
                <a:srgbClr val="E36C09"/>
              </a:solidFill>
              <a:effectLst>
                <a:outerShdw blurRad="38100" dist="25400" dir="5400000" algn="ctr" rotWithShape="0">
                  <a:srgbClr val="6E747A">
                    <a:alpha val="43000"/>
                  </a:srgbClr>
                </a:outerShdw>
              </a:effectLst>
            </a:endParaRPr>
          </a:p>
          <a:p>
            <a:pPr indent="-90805" eaLnBrk="1" hangingPunct="1">
              <a:spcBef>
                <a:spcPts val="400"/>
              </a:spcBef>
            </a:pPr>
            <a:endParaRPr lang="en-US" altLang="zh-CN" sz="2000" dirty="0">
              <a:solidFill>
                <a:srgbClr val="E36C09"/>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826172"/>
            <a:ext cx="7559675" cy="4252317"/>
          </a:xfrm>
          <a:prstGeom prst="rect">
            <a:avLst/>
          </a:prstGeom>
        </p:spPr>
      </p:pic>
      <p:sp>
        <p:nvSpPr>
          <p:cNvPr id="5" name="矩形 4"/>
          <p:cNvSpPr/>
          <p:nvPr/>
        </p:nvSpPr>
        <p:spPr>
          <a:xfrm>
            <a:off x="0" y="0"/>
            <a:ext cx="7559675" cy="10691813"/>
          </a:xfrm>
          <a:prstGeom prst="rect">
            <a:avLst/>
          </a:prstGeom>
          <a:gradFill>
            <a:gsLst>
              <a:gs pos="0">
                <a:schemeClr val="accent1">
                  <a:lumMod val="5000"/>
                  <a:lumOff val="95000"/>
                  <a:alpha val="18000"/>
                </a:schemeClr>
              </a:gs>
              <a:gs pos="97000">
                <a:srgbClr val="6F2F9F">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404927"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9C619D"/>
                </a:solidFill>
                <a:latin typeface="Impact" panose="020B0806030902050204" pitchFamily="34" charset="0"/>
                <a:ea typeface="+mn-ea"/>
                <a:cs typeface="Arial" panose="020B0604020202020204" pitchFamily="34" charset="0"/>
              </a:rPr>
              <a:t>05</a:t>
            </a:r>
            <a:endParaRPr kumimoji="0" lang="zh-CN" altLang="en-US" sz="715" kern="1200" cap="none" spc="40" normalizeH="0" baseline="0" noProof="0" dirty="0">
              <a:solidFill>
                <a:srgbClr val="9C619D"/>
              </a:solidFill>
              <a:latin typeface="Impact" panose="020B0806030902050204" pitchFamily="34" charset="0"/>
              <a:ea typeface="+mn-ea"/>
              <a:cs typeface="Arial" panose="020B0604020202020204" pitchFamily="34" charset="0"/>
            </a:endParaRPr>
          </a:p>
        </p:txBody>
      </p:sp>
      <p:sp>
        <p:nvSpPr>
          <p:cNvPr id="6" name="object 2"/>
          <p:cNvSpPr/>
          <p:nvPr/>
        </p:nvSpPr>
        <p:spPr>
          <a:xfrm>
            <a:off x="4000500" y="6422047"/>
            <a:ext cx="35591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6F2F9F">
              <a:alpha val="50000"/>
            </a:srgbClr>
          </a:solidFill>
        </p:spPr>
        <p:txBody>
          <a:bodyPr wrap="square" lIns="0" tIns="0" rIns="0" bIns="0" rtlCol="0"/>
          <a:lstStyle/>
          <a:p/>
        </p:txBody>
      </p:sp>
      <p:sp>
        <p:nvSpPr>
          <p:cNvPr id="7" name="object 3"/>
          <p:cNvSpPr txBox="1"/>
          <p:nvPr/>
        </p:nvSpPr>
        <p:spPr>
          <a:xfrm>
            <a:off x="4588092" y="6114450"/>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6F2F9F"/>
                </a:solidFill>
                <a:latin typeface="微软雅黑" panose="020B0503020204020204" pitchFamily="34" charset="-122"/>
                <a:cs typeface="微软雅黑" panose="020B0503020204020204" pitchFamily="34" charset="-122"/>
              </a:rPr>
              <a:t>第</a:t>
            </a:r>
            <a:r>
              <a:rPr lang="zh-CN" altLang="en-US" sz="1400" spc="-5" dirty="0">
                <a:solidFill>
                  <a:srgbClr val="6F2F9F"/>
                </a:solidFill>
                <a:latin typeface="微软雅黑" panose="020B0503020204020204" pitchFamily="34" charset="-122"/>
                <a:cs typeface="微软雅黑" panose="020B0503020204020204" pitchFamily="34" charset="-122"/>
              </a:rPr>
              <a:t>五</a:t>
            </a:r>
            <a:r>
              <a:rPr sz="1400" spc="-5" dirty="0">
                <a:solidFill>
                  <a:srgbClr val="6F2F9F"/>
                </a:solidFill>
                <a:latin typeface="微软雅黑" panose="020B0503020204020204" pitchFamily="34" charset="-122"/>
                <a:cs typeface="微软雅黑" panose="020B0503020204020204" pitchFamily="34" charset="-122"/>
              </a:rPr>
              <a:t>章</a:t>
            </a:r>
            <a:endParaRPr sz="1400" dirty="0">
              <a:solidFill>
                <a:srgbClr val="6F2F9F"/>
              </a:solidFill>
              <a:latin typeface="微软雅黑" panose="020B0503020204020204" pitchFamily="34" charset="-122"/>
              <a:cs typeface="微软雅黑" panose="020B0503020204020204" pitchFamily="34" charset="-122"/>
            </a:endParaRPr>
          </a:p>
        </p:txBody>
      </p:sp>
      <p:sp>
        <p:nvSpPr>
          <p:cNvPr id="8" name="object 4"/>
          <p:cNvSpPr txBox="1"/>
          <p:nvPr/>
        </p:nvSpPr>
        <p:spPr>
          <a:xfrm>
            <a:off x="4588092" y="6445920"/>
            <a:ext cx="2971584" cy="382156"/>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国土空间开发</a:t>
            </a:r>
            <a:endParaRPr lang="zh-CN" altLang="en-US" sz="2400" dirty="0">
              <a:solidFill>
                <a:srgbClr val="FFFFFF"/>
              </a:solidFill>
              <a:latin typeface="微软雅黑" panose="020B0503020204020204" pitchFamily="34" charset="-122"/>
              <a:cs typeface="微软雅黑" panose="020B0503020204020204" pitchFamily="34" charset="-122"/>
            </a:endParaRPr>
          </a:p>
        </p:txBody>
      </p:sp>
      <p:sp>
        <p:nvSpPr>
          <p:cNvPr id="11" name="文本框 9"/>
          <p:cNvSpPr txBox="1"/>
          <p:nvPr/>
        </p:nvSpPr>
        <p:spPr>
          <a:xfrm>
            <a:off x="4774690" y="7023102"/>
            <a:ext cx="2454390" cy="3003515"/>
          </a:xfrm>
          <a:prstGeom prst="rect">
            <a:avLst/>
          </a:prstGeom>
          <a:noFill/>
          <a:ln w="9525">
            <a:noFill/>
          </a:ln>
        </p:spPr>
        <p:txBody>
          <a:bodyPr wrap="none">
            <a:spAutoFit/>
          </a:bodyPr>
          <a:lstStyle/>
          <a:p>
            <a:pPr defTabSz="876300" eaLnBrk="1" fontAlgn="auto" hangingPunct="1">
              <a:lnSpc>
                <a:spcPct val="150000"/>
              </a:lnSpc>
              <a:spcBef>
                <a:spcPts val="0"/>
              </a:spcBef>
              <a:spcAft>
                <a:spcPts val="0"/>
              </a:spcAft>
              <a:defRPr/>
            </a:pPr>
            <a:r>
              <a:rPr lang="en-US" altLang="zh-CN" sz="1600" dirty="0">
                <a:latin typeface="+mn-ea"/>
              </a:rPr>
              <a:t>5.1 </a:t>
            </a:r>
            <a:r>
              <a:rPr lang="zh-CN" altLang="en-US" sz="1600" dirty="0">
                <a:latin typeface="+mn-ea"/>
              </a:rPr>
              <a:t>城乡建设用地布局</a:t>
            </a:r>
            <a:endParaRPr lang="en-US" altLang="zh-CN"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5.2 </a:t>
            </a:r>
            <a:r>
              <a:rPr lang="zh-CN" altLang="en-US" sz="1600" dirty="0">
                <a:latin typeface="+mn-ea"/>
              </a:rPr>
              <a:t>镇政府驻地用地布局</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5.3 </a:t>
            </a:r>
            <a:r>
              <a:rPr lang="zh-CN" altLang="en-US" sz="1600" dirty="0">
                <a:latin typeface="+mn-ea"/>
              </a:rPr>
              <a:t>产业布局规划</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5.4 </a:t>
            </a:r>
            <a:r>
              <a:rPr lang="zh-CN" altLang="en-US" sz="1600" dirty="0">
                <a:latin typeface="+mn-ea"/>
              </a:rPr>
              <a:t>综合交通网络布局</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5.5 </a:t>
            </a:r>
            <a:r>
              <a:rPr lang="zh-CN" altLang="en-US" sz="1600" dirty="0">
                <a:latin typeface="+mn-ea"/>
              </a:rPr>
              <a:t>市政基础设施完善</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5.6 </a:t>
            </a:r>
            <a:r>
              <a:rPr lang="zh-CN" altLang="en-US" sz="1600" dirty="0">
                <a:latin typeface="+mn-ea"/>
              </a:rPr>
              <a:t>公共服务设施提升</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5.7 </a:t>
            </a:r>
            <a:r>
              <a:rPr lang="zh-CN" altLang="en-US" sz="1600" dirty="0">
                <a:latin typeface="+mn-ea"/>
              </a:rPr>
              <a:t>公共安全设施配套</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5.8 </a:t>
            </a:r>
            <a:r>
              <a:rPr lang="zh-CN" altLang="en-US" sz="1600" dirty="0">
                <a:latin typeface="+mn-ea"/>
              </a:rPr>
              <a:t>历史文化遗产保护</a:t>
            </a:r>
            <a:endParaRPr lang="en-US" altLang="zh-CN" sz="1600" dirty="0">
              <a:latin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776753" y="4901468"/>
            <a:ext cx="5983943" cy="5790346"/>
          </a:xfrm>
          <a:prstGeom prst="rect">
            <a:avLst/>
          </a:prstGeom>
        </p:spPr>
      </p:pic>
      <p:sp>
        <p:nvSpPr>
          <p:cNvPr id="7" name="文本框 6"/>
          <p:cNvSpPr txBox="1"/>
          <p:nvPr/>
        </p:nvSpPr>
        <p:spPr>
          <a:xfrm>
            <a:off x="377727" y="1275715"/>
            <a:ext cx="7089289" cy="1017270"/>
          </a:xfrm>
          <a:prstGeom prst="rect">
            <a:avLst/>
          </a:prstGeom>
          <a:noFill/>
        </p:spPr>
        <p:txBody>
          <a:bodyPr wrap="square" rtlCol="0">
            <a:noAutofit/>
          </a:bodyPr>
          <a:lstStyle/>
          <a:p>
            <a:pPr>
              <a:lnSpc>
                <a:spcPct val="150000"/>
              </a:lnSpc>
            </a:pPr>
            <a:r>
              <a:rPr lang="zh-CN" altLang="en-US" dirty="0" smtClean="0">
                <a:sym typeface="+mn-ea"/>
              </a:rPr>
              <a:t>        </a:t>
            </a:r>
            <a:r>
              <a:rPr lang="zh-CN" altLang="en-US" b="1" dirty="0" smtClean="0">
                <a:sym typeface="+mn-ea"/>
              </a:rPr>
              <a:t>至</a:t>
            </a:r>
            <a:r>
              <a:rPr lang="en-US" altLang="zh-CN" b="1" dirty="0">
                <a:sym typeface="+mn-ea"/>
              </a:rPr>
              <a:t>2035</a:t>
            </a:r>
            <a:r>
              <a:rPr lang="zh-CN" altLang="en-US" b="1" dirty="0">
                <a:sym typeface="+mn-ea"/>
              </a:rPr>
              <a:t>年，镇域常住人口约</a:t>
            </a:r>
            <a:r>
              <a:rPr lang="en-US" altLang="zh-CN" b="1" dirty="0">
                <a:sym typeface="+mn-ea"/>
              </a:rPr>
              <a:t>11.5</a:t>
            </a:r>
            <a:r>
              <a:rPr lang="zh-CN" altLang="en-US" b="1" dirty="0">
                <a:sym typeface="+mn-ea"/>
              </a:rPr>
              <a:t>万人，城镇人口约</a:t>
            </a:r>
            <a:r>
              <a:rPr lang="en-US" altLang="zh-CN" b="1" dirty="0">
                <a:sym typeface="+mn-ea"/>
              </a:rPr>
              <a:t>9</a:t>
            </a:r>
            <a:r>
              <a:rPr lang="zh-CN" altLang="en-US" b="1" dirty="0">
                <a:sym typeface="+mn-ea"/>
              </a:rPr>
              <a:t>万人，城镇化率不低于</a:t>
            </a:r>
            <a:r>
              <a:rPr lang="en-US" altLang="zh-CN" b="1" dirty="0">
                <a:sym typeface="+mn-ea"/>
              </a:rPr>
              <a:t>78.2%</a:t>
            </a:r>
            <a:r>
              <a:rPr lang="zh-CN" altLang="en-US" dirty="0">
                <a:sym typeface="+mn-ea"/>
              </a:rPr>
              <a:t>；城乡建设用地规模控制在</a:t>
            </a:r>
            <a:r>
              <a:rPr lang="en-US" altLang="zh-CN" dirty="0">
                <a:sym typeface="+mn-ea"/>
              </a:rPr>
              <a:t>1929.21</a:t>
            </a:r>
            <a:r>
              <a:rPr lang="zh-CN" altLang="en-US" dirty="0">
                <a:sym typeface="+mn-ea"/>
              </a:rPr>
              <a:t>公顷以内，其中城镇建设用地规模控制在</a:t>
            </a:r>
            <a:r>
              <a:rPr lang="en-US" altLang="zh-CN" dirty="0">
                <a:sym typeface="+mn-ea"/>
              </a:rPr>
              <a:t>978.65</a:t>
            </a:r>
            <a:r>
              <a:rPr lang="zh-CN" altLang="en-US" dirty="0">
                <a:sym typeface="+mn-ea"/>
              </a:rPr>
              <a:t>公顷以内。</a:t>
            </a:r>
            <a:endParaRPr lang="en-US" altLang="zh-CN" dirty="0" smtClean="0">
              <a:sym typeface="+mn-ea"/>
            </a:endParaRPr>
          </a:p>
          <a:p>
            <a:pPr>
              <a:lnSpc>
                <a:spcPct val="150000"/>
              </a:lnSpc>
            </a:pPr>
            <a:r>
              <a:rPr lang="zh-CN" altLang="en-US" dirty="0" smtClean="0">
                <a:sym typeface="+mn-ea"/>
              </a:rPr>
              <a:t>        城镇</a:t>
            </a:r>
            <a:r>
              <a:rPr lang="zh-CN" altLang="en-US" dirty="0">
                <a:sym typeface="+mn-ea"/>
              </a:rPr>
              <a:t>建设用地面积</a:t>
            </a:r>
            <a:r>
              <a:rPr lang="en-US" altLang="zh-CN" dirty="0">
                <a:sym typeface="+mn-ea"/>
              </a:rPr>
              <a:t>978.65</a:t>
            </a:r>
            <a:r>
              <a:rPr lang="zh-CN" altLang="en-US" dirty="0">
                <a:sym typeface="+mn-ea"/>
              </a:rPr>
              <a:t>公顷，主要集中在城区（镇政府驻地）；</a:t>
            </a:r>
            <a:endParaRPr lang="zh-CN" altLang="en-US" dirty="0">
              <a:sym typeface="+mn-ea"/>
            </a:endParaRPr>
          </a:p>
          <a:p>
            <a:pPr>
              <a:lnSpc>
                <a:spcPct val="150000"/>
              </a:lnSpc>
            </a:pPr>
            <a:r>
              <a:rPr lang="zh-CN" altLang="en-US" dirty="0" smtClean="0">
                <a:sym typeface="+mn-ea"/>
              </a:rPr>
              <a:t>        村庄</a:t>
            </a:r>
            <a:r>
              <a:rPr lang="zh-CN" altLang="en-US" dirty="0">
                <a:sym typeface="+mn-ea"/>
              </a:rPr>
              <a:t>建设用地面积</a:t>
            </a:r>
            <a:r>
              <a:rPr lang="en-US" altLang="zh-CN" dirty="0">
                <a:sym typeface="+mn-ea"/>
              </a:rPr>
              <a:t>950.65</a:t>
            </a:r>
            <a:r>
              <a:rPr lang="zh-CN" altLang="en-US" dirty="0">
                <a:sym typeface="+mn-ea"/>
              </a:rPr>
              <a:t>公顷，主要分布在交通道路沿线两侧及河谷平地，分布较零散；</a:t>
            </a:r>
            <a:endParaRPr lang="zh-CN" altLang="en-US" dirty="0">
              <a:sym typeface="+mn-ea"/>
            </a:endParaRPr>
          </a:p>
          <a:p>
            <a:pPr>
              <a:lnSpc>
                <a:spcPct val="150000"/>
              </a:lnSpc>
            </a:pPr>
            <a:r>
              <a:rPr lang="zh-CN" altLang="en-US" dirty="0" smtClean="0">
                <a:sym typeface="+mn-ea"/>
              </a:rPr>
              <a:t>        区域</a:t>
            </a:r>
            <a:r>
              <a:rPr lang="zh-CN" altLang="en-US" dirty="0">
                <a:sym typeface="+mn-ea"/>
              </a:rPr>
              <a:t>基础设施用地</a:t>
            </a:r>
            <a:r>
              <a:rPr lang="en-US" altLang="zh-CN" dirty="0">
                <a:sym typeface="+mn-ea"/>
              </a:rPr>
              <a:t>379.11</a:t>
            </a:r>
            <a:r>
              <a:rPr lang="zh-CN" altLang="en-US" dirty="0">
                <a:sym typeface="+mn-ea"/>
              </a:rPr>
              <a:t>公顷，主要包括道路、机场等用地；</a:t>
            </a:r>
            <a:endParaRPr lang="zh-CN" altLang="en-US" dirty="0">
              <a:sym typeface="+mn-ea"/>
            </a:endParaRPr>
          </a:p>
          <a:p>
            <a:pPr>
              <a:lnSpc>
                <a:spcPct val="150000"/>
              </a:lnSpc>
            </a:pPr>
            <a:r>
              <a:rPr lang="zh-CN" altLang="en-US" dirty="0" smtClean="0">
                <a:sym typeface="+mn-ea"/>
              </a:rPr>
              <a:t>        其他</a:t>
            </a:r>
            <a:r>
              <a:rPr lang="zh-CN" altLang="en-US" dirty="0">
                <a:sym typeface="+mn-ea"/>
              </a:rPr>
              <a:t>建设用地</a:t>
            </a:r>
            <a:r>
              <a:rPr lang="en-US" altLang="zh-CN" dirty="0">
                <a:sym typeface="+mn-ea"/>
              </a:rPr>
              <a:t>165.38</a:t>
            </a:r>
            <a:r>
              <a:rPr lang="zh-CN" altLang="en-US" dirty="0">
                <a:sym typeface="+mn-ea"/>
              </a:rPr>
              <a:t>公顷，包括采矿用地和特殊用地，零散分布在镇域范围内。</a:t>
            </a:r>
            <a:endParaRPr lang="zh-CN" altLang="en-US" dirty="0">
              <a:sym typeface="+mn-ea"/>
            </a:endParaRPr>
          </a:p>
        </p:txBody>
      </p:sp>
      <p:sp>
        <p:nvSpPr>
          <p:cNvPr id="9"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5.1 城乡建设用地布局</a:t>
            </a:r>
            <a:endPar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sp>
        <p:nvSpPr>
          <p:cNvPr id="6" name="object 17"/>
          <p:cNvSpPr txBox="1"/>
          <p:nvPr/>
        </p:nvSpPr>
        <p:spPr>
          <a:xfrm>
            <a:off x="776753" y="4901468"/>
            <a:ext cx="2634950"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空间用地布局规划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rotWithShape="1">
          <a:blip r:embed="rId2"/>
          <a:srcRect/>
          <a:stretch>
            <a:fillRect/>
          </a:stretch>
        </p:blipFill>
        <p:spPr>
          <a:xfrm>
            <a:off x="5752167" y="7168682"/>
            <a:ext cx="1008529" cy="352313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a:stretch>
            <a:fillRect/>
          </a:stretch>
        </p:blipFill>
        <p:spPr>
          <a:xfrm>
            <a:off x="11696" y="5714411"/>
            <a:ext cx="7547978" cy="4942924"/>
          </a:xfrm>
          <a:prstGeom prst="rect">
            <a:avLst/>
          </a:prstGeom>
        </p:spPr>
      </p:pic>
      <p:sp>
        <p:nvSpPr>
          <p:cNvPr id="9"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5.2 </a:t>
            </a:r>
            <a:r>
              <a:rPr lang="zh-CN" altLang="en-US" sz="2000" dirty="0">
                <a:solidFill>
                  <a:srgbClr val="6F2F9F"/>
                </a:solidFill>
                <a:effectLst>
                  <a:outerShdw blurRad="38100" dist="25400" dir="5400000" algn="ctr" rotWithShape="0">
                    <a:srgbClr val="6E747A">
                      <a:alpha val="43000"/>
                    </a:srgbClr>
                  </a:outerShdw>
                </a:effectLst>
                <a:latin typeface="+mn-ea"/>
                <a:ea typeface="+mn-ea"/>
                <a:cs typeface="+mn-ea"/>
                <a:sym typeface="+mn-ea"/>
              </a:rPr>
              <a:t>镇政府驻地用地布局</a:t>
            </a:r>
            <a:endParaRPr lang="zh-CN" altLang="en-US"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sp>
        <p:nvSpPr>
          <p:cNvPr id="6" name="object 17"/>
          <p:cNvSpPr txBox="1"/>
          <p:nvPr/>
        </p:nvSpPr>
        <p:spPr>
          <a:xfrm>
            <a:off x="11696" y="5714411"/>
            <a:ext cx="3125770"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晃州镇镇</a:t>
            </a:r>
            <a:r>
              <a:rPr lang="zh-CN" altLang="en-US" sz="1400" dirty="0">
                <a:latin typeface="微软雅黑" panose="020B0503020204020204" pitchFamily="34" charset="-122"/>
                <a:cs typeface="微软雅黑" panose="020B0503020204020204" pitchFamily="34" charset="-122"/>
              </a:rPr>
              <a:t>政府驻地国土空间用地规划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sp>
        <p:nvSpPr>
          <p:cNvPr id="13" name="文本框 12"/>
          <p:cNvSpPr txBox="1"/>
          <p:nvPr/>
        </p:nvSpPr>
        <p:spPr>
          <a:xfrm>
            <a:off x="11696" y="1275715"/>
            <a:ext cx="7547978" cy="1017270"/>
          </a:xfrm>
          <a:prstGeom prst="rect">
            <a:avLst/>
          </a:prstGeom>
          <a:noFill/>
        </p:spPr>
        <p:txBody>
          <a:bodyPr wrap="square" rtlCol="0">
            <a:noAutofit/>
          </a:bodyPr>
          <a:lstStyle/>
          <a:p>
            <a:pPr indent="457200"/>
            <a:r>
              <a:rPr lang="zh-CN" altLang="en-US" sz="1500" b="1" dirty="0" smtClean="0">
                <a:latin typeface="+mn-ea"/>
                <a:ea typeface="+mn-ea"/>
                <a:sym typeface="+mn-ea"/>
              </a:rPr>
              <a:t>居住用地面积</a:t>
            </a:r>
            <a:r>
              <a:rPr lang="en-US" altLang="zh-CN" sz="1500" b="1" dirty="0">
                <a:latin typeface="+mn-ea"/>
                <a:ea typeface="+mn-ea"/>
                <a:sym typeface="+mn-ea"/>
              </a:rPr>
              <a:t>360.55</a:t>
            </a:r>
            <a:r>
              <a:rPr lang="zh-CN" altLang="en-US" sz="1500" b="1" dirty="0" smtClean="0">
                <a:latin typeface="+mn-ea"/>
                <a:ea typeface="+mn-ea"/>
                <a:sym typeface="+mn-ea"/>
              </a:rPr>
              <a:t>公顷</a:t>
            </a:r>
            <a:r>
              <a:rPr lang="zh-CN" altLang="en-US" sz="1500" dirty="0" smtClean="0">
                <a:latin typeface="+mn-ea"/>
                <a:ea typeface="+mn-ea"/>
                <a:sym typeface="+mn-ea"/>
              </a:rPr>
              <a:t>，</a:t>
            </a:r>
            <a:r>
              <a:rPr lang="zh-CN" altLang="en-US" sz="1500" dirty="0">
                <a:latin typeface="+mn-ea"/>
                <a:ea typeface="+mn-ea"/>
                <a:sym typeface="+mn-ea"/>
              </a:rPr>
              <a:t>全部为二类住宅用地。</a:t>
            </a:r>
            <a:endParaRPr lang="zh-CN" altLang="en-US" sz="1500" dirty="0">
              <a:latin typeface="+mn-ea"/>
              <a:ea typeface="+mn-ea"/>
              <a:sym typeface="+mn-ea"/>
            </a:endParaRPr>
          </a:p>
          <a:p>
            <a:pPr indent="457200"/>
            <a:r>
              <a:rPr lang="zh-CN" altLang="en-US" sz="1500" b="1" dirty="0">
                <a:latin typeface="+mn-ea"/>
                <a:ea typeface="+mn-ea"/>
                <a:sym typeface="+mn-ea"/>
              </a:rPr>
              <a:t>公共管理与公共服务用</a:t>
            </a:r>
            <a:r>
              <a:rPr lang="zh-CN" altLang="en-US" sz="1500" b="1" dirty="0" smtClean="0">
                <a:latin typeface="+mn-ea"/>
                <a:ea typeface="+mn-ea"/>
                <a:sym typeface="+mn-ea"/>
              </a:rPr>
              <a:t>地面积</a:t>
            </a:r>
            <a:r>
              <a:rPr lang="en-US" altLang="zh-CN" sz="1500" b="1" dirty="0">
                <a:latin typeface="+mn-ea"/>
                <a:ea typeface="+mn-ea"/>
                <a:sym typeface="+mn-ea"/>
              </a:rPr>
              <a:t>126.44</a:t>
            </a:r>
            <a:r>
              <a:rPr lang="zh-CN" altLang="en-US" sz="1500" b="1" dirty="0" smtClean="0">
                <a:latin typeface="+mn-ea"/>
                <a:ea typeface="+mn-ea"/>
                <a:sym typeface="+mn-ea"/>
              </a:rPr>
              <a:t>公顷</a:t>
            </a:r>
            <a:r>
              <a:rPr lang="zh-CN" altLang="en-US" sz="1500" dirty="0">
                <a:latin typeface="+mn-ea"/>
                <a:ea typeface="+mn-ea"/>
                <a:sym typeface="+mn-ea"/>
              </a:rPr>
              <a:t>，</a:t>
            </a:r>
            <a:r>
              <a:rPr lang="zh-CN" altLang="en-US" sz="1500" dirty="0" smtClean="0">
                <a:latin typeface="+mn-ea"/>
                <a:ea typeface="+mn-ea"/>
                <a:sym typeface="+mn-ea"/>
              </a:rPr>
              <a:t>其中</a:t>
            </a:r>
            <a:r>
              <a:rPr lang="zh-CN" altLang="en-US" sz="1500" dirty="0">
                <a:latin typeface="+mn-ea"/>
                <a:ea typeface="+mn-ea"/>
                <a:sym typeface="+mn-ea"/>
              </a:rPr>
              <a:t>机关团体用地</a:t>
            </a:r>
            <a:r>
              <a:rPr lang="en-US" altLang="zh-CN" sz="1500" dirty="0">
                <a:latin typeface="+mn-ea"/>
                <a:ea typeface="+mn-ea"/>
                <a:sym typeface="+mn-ea"/>
              </a:rPr>
              <a:t>27.79</a:t>
            </a:r>
            <a:r>
              <a:rPr lang="zh-CN" altLang="en-US" sz="1500" dirty="0">
                <a:latin typeface="+mn-ea"/>
                <a:ea typeface="+mn-ea"/>
                <a:sym typeface="+mn-ea"/>
              </a:rPr>
              <a:t>公顷、文化用地</a:t>
            </a:r>
            <a:r>
              <a:rPr lang="en-US" altLang="zh-CN" sz="1500" dirty="0">
                <a:latin typeface="+mn-ea"/>
                <a:ea typeface="+mn-ea"/>
                <a:sym typeface="+mn-ea"/>
              </a:rPr>
              <a:t>0.12</a:t>
            </a:r>
            <a:r>
              <a:rPr lang="zh-CN" altLang="en-US" sz="1500" dirty="0">
                <a:latin typeface="+mn-ea"/>
                <a:ea typeface="+mn-ea"/>
                <a:sym typeface="+mn-ea"/>
              </a:rPr>
              <a:t>公顷，教育用地</a:t>
            </a:r>
            <a:r>
              <a:rPr lang="en-US" altLang="zh-CN" sz="1500" dirty="0">
                <a:latin typeface="+mn-ea"/>
                <a:ea typeface="+mn-ea"/>
                <a:sym typeface="+mn-ea"/>
              </a:rPr>
              <a:t>67.17</a:t>
            </a:r>
            <a:r>
              <a:rPr lang="zh-CN" altLang="en-US" sz="1500" dirty="0">
                <a:latin typeface="+mn-ea"/>
                <a:ea typeface="+mn-ea"/>
                <a:sym typeface="+mn-ea"/>
              </a:rPr>
              <a:t>公顷、体育用地</a:t>
            </a:r>
            <a:r>
              <a:rPr lang="en-US" altLang="zh-CN" sz="1500" dirty="0">
                <a:latin typeface="+mn-ea"/>
                <a:ea typeface="+mn-ea"/>
                <a:sym typeface="+mn-ea"/>
              </a:rPr>
              <a:t>7.97</a:t>
            </a:r>
            <a:r>
              <a:rPr lang="zh-CN" altLang="en-US" sz="1500" dirty="0">
                <a:latin typeface="+mn-ea"/>
                <a:ea typeface="+mn-ea"/>
                <a:sym typeface="+mn-ea"/>
              </a:rPr>
              <a:t>公顷、医疗卫生用地</a:t>
            </a:r>
            <a:r>
              <a:rPr lang="en-US" altLang="zh-CN" sz="1500" dirty="0">
                <a:latin typeface="+mn-ea"/>
                <a:ea typeface="+mn-ea"/>
                <a:sym typeface="+mn-ea"/>
              </a:rPr>
              <a:t>19.82</a:t>
            </a:r>
            <a:r>
              <a:rPr lang="zh-CN" altLang="en-US" sz="1500" dirty="0">
                <a:latin typeface="+mn-ea"/>
                <a:ea typeface="+mn-ea"/>
                <a:sym typeface="+mn-ea"/>
              </a:rPr>
              <a:t>公顷、社会福利用地</a:t>
            </a:r>
            <a:r>
              <a:rPr lang="en-US" altLang="zh-CN" sz="1500" dirty="0">
                <a:latin typeface="+mn-ea"/>
                <a:ea typeface="+mn-ea"/>
                <a:sym typeface="+mn-ea"/>
              </a:rPr>
              <a:t>3.57</a:t>
            </a:r>
            <a:r>
              <a:rPr lang="zh-CN" altLang="en-US" sz="1500" dirty="0">
                <a:latin typeface="+mn-ea"/>
                <a:ea typeface="+mn-ea"/>
                <a:sym typeface="+mn-ea"/>
              </a:rPr>
              <a:t>公顷。</a:t>
            </a:r>
            <a:endParaRPr lang="zh-CN" altLang="en-US" sz="1500" dirty="0">
              <a:latin typeface="+mn-ea"/>
              <a:ea typeface="+mn-ea"/>
              <a:sym typeface="+mn-ea"/>
            </a:endParaRPr>
          </a:p>
          <a:p>
            <a:pPr indent="457200"/>
            <a:r>
              <a:rPr lang="zh-CN" altLang="en-US" sz="1500" b="1" dirty="0">
                <a:latin typeface="+mn-ea"/>
                <a:ea typeface="+mn-ea"/>
                <a:sym typeface="+mn-ea"/>
              </a:rPr>
              <a:t>商业服务业用</a:t>
            </a:r>
            <a:r>
              <a:rPr lang="zh-CN" altLang="en-US" sz="1500" b="1" dirty="0" smtClean="0">
                <a:latin typeface="+mn-ea"/>
                <a:ea typeface="+mn-ea"/>
                <a:sym typeface="+mn-ea"/>
              </a:rPr>
              <a:t>地总面积</a:t>
            </a:r>
            <a:r>
              <a:rPr lang="en-US" altLang="zh-CN" sz="1500" b="1" dirty="0">
                <a:latin typeface="+mn-ea"/>
                <a:ea typeface="+mn-ea"/>
                <a:sym typeface="+mn-ea"/>
              </a:rPr>
              <a:t>124.88</a:t>
            </a:r>
            <a:r>
              <a:rPr lang="zh-CN" altLang="en-US" sz="1500" b="1" dirty="0" smtClean="0">
                <a:latin typeface="+mn-ea"/>
                <a:ea typeface="+mn-ea"/>
                <a:sym typeface="+mn-ea"/>
              </a:rPr>
              <a:t>公顷</a:t>
            </a:r>
            <a:r>
              <a:rPr lang="zh-CN" altLang="en-US" sz="1500" dirty="0">
                <a:latin typeface="+mn-ea"/>
                <a:ea typeface="+mn-ea"/>
                <a:sym typeface="+mn-ea"/>
              </a:rPr>
              <a:t>，</a:t>
            </a:r>
            <a:r>
              <a:rPr lang="zh-CN" altLang="en-US" sz="1500" dirty="0" smtClean="0">
                <a:latin typeface="+mn-ea"/>
                <a:ea typeface="+mn-ea"/>
                <a:sym typeface="+mn-ea"/>
              </a:rPr>
              <a:t>其中</a:t>
            </a:r>
            <a:r>
              <a:rPr lang="zh-CN" altLang="en-US" sz="1500" dirty="0">
                <a:latin typeface="+mn-ea"/>
                <a:ea typeface="+mn-ea"/>
                <a:sym typeface="+mn-ea"/>
              </a:rPr>
              <a:t>商业用地</a:t>
            </a:r>
            <a:r>
              <a:rPr lang="en-US" altLang="zh-CN" sz="1500" dirty="0">
                <a:latin typeface="+mn-ea"/>
                <a:ea typeface="+mn-ea"/>
                <a:sym typeface="+mn-ea"/>
              </a:rPr>
              <a:t>96.30</a:t>
            </a:r>
            <a:r>
              <a:rPr lang="zh-CN" altLang="en-US" sz="1500" dirty="0">
                <a:latin typeface="+mn-ea"/>
                <a:ea typeface="+mn-ea"/>
                <a:sym typeface="+mn-ea"/>
              </a:rPr>
              <a:t>公顷、商务金融用地</a:t>
            </a:r>
            <a:r>
              <a:rPr lang="en-US" altLang="zh-CN" sz="1500" dirty="0">
                <a:latin typeface="+mn-ea"/>
                <a:ea typeface="+mn-ea"/>
                <a:sym typeface="+mn-ea"/>
              </a:rPr>
              <a:t>13.18</a:t>
            </a:r>
            <a:r>
              <a:rPr lang="zh-CN" altLang="en-US" sz="1500" dirty="0">
                <a:latin typeface="+mn-ea"/>
                <a:ea typeface="+mn-ea"/>
                <a:sym typeface="+mn-ea"/>
              </a:rPr>
              <a:t>公顷、娱乐康体用地</a:t>
            </a:r>
            <a:r>
              <a:rPr lang="en-US" altLang="zh-CN" sz="1500" dirty="0">
                <a:latin typeface="+mn-ea"/>
                <a:ea typeface="+mn-ea"/>
                <a:sym typeface="+mn-ea"/>
              </a:rPr>
              <a:t>14.90</a:t>
            </a:r>
            <a:r>
              <a:rPr lang="zh-CN" altLang="en-US" sz="1500" dirty="0">
                <a:latin typeface="+mn-ea"/>
                <a:ea typeface="+mn-ea"/>
                <a:sym typeface="+mn-ea"/>
              </a:rPr>
              <a:t>公顷。</a:t>
            </a:r>
            <a:endParaRPr lang="zh-CN" altLang="en-US" sz="1500" dirty="0">
              <a:latin typeface="+mn-ea"/>
              <a:ea typeface="+mn-ea"/>
              <a:sym typeface="+mn-ea"/>
            </a:endParaRPr>
          </a:p>
          <a:p>
            <a:pPr indent="457200"/>
            <a:r>
              <a:rPr lang="zh-CN" altLang="en-US" sz="1500" b="1" dirty="0">
                <a:latin typeface="+mn-ea"/>
                <a:ea typeface="+mn-ea"/>
                <a:sym typeface="+mn-ea"/>
              </a:rPr>
              <a:t>工矿用</a:t>
            </a:r>
            <a:r>
              <a:rPr lang="zh-CN" altLang="en-US" sz="1500" b="1" dirty="0" smtClean="0">
                <a:latin typeface="+mn-ea"/>
                <a:ea typeface="+mn-ea"/>
                <a:sym typeface="+mn-ea"/>
              </a:rPr>
              <a:t>地总面积</a:t>
            </a:r>
            <a:r>
              <a:rPr lang="en-US" altLang="zh-CN" sz="1500" b="1" dirty="0">
                <a:latin typeface="+mn-ea"/>
                <a:ea typeface="+mn-ea"/>
                <a:sym typeface="+mn-ea"/>
              </a:rPr>
              <a:t>51.47</a:t>
            </a:r>
            <a:r>
              <a:rPr lang="zh-CN" altLang="en-US" sz="1500" b="1" dirty="0" smtClean="0">
                <a:latin typeface="+mn-ea"/>
                <a:ea typeface="+mn-ea"/>
                <a:sym typeface="+mn-ea"/>
              </a:rPr>
              <a:t>公顷</a:t>
            </a:r>
            <a:r>
              <a:rPr lang="zh-CN" altLang="en-US" sz="1500" dirty="0" smtClean="0">
                <a:latin typeface="+mn-ea"/>
                <a:ea typeface="+mn-ea"/>
                <a:sym typeface="+mn-ea"/>
              </a:rPr>
              <a:t>，为</a:t>
            </a:r>
            <a:r>
              <a:rPr lang="zh-CN" altLang="en-US" sz="1500" dirty="0">
                <a:latin typeface="+mn-ea"/>
                <a:ea typeface="+mn-ea"/>
                <a:sym typeface="+mn-ea"/>
              </a:rPr>
              <a:t>二类工业用地。</a:t>
            </a:r>
            <a:endParaRPr lang="zh-CN" altLang="en-US" sz="1500" dirty="0">
              <a:latin typeface="+mn-ea"/>
              <a:ea typeface="+mn-ea"/>
              <a:sym typeface="+mn-ea"/>
            </a:endParaRPr>
          </a:p>
          <a:p>
            <a:pPr indent="457200"/>
            <a:r>
              <a:rPr lang="zh-CN" altLang="en-US" sz="1500" b="1" dirty="0">
                <a:latin typeface="+mn-ea"/>
                <a:ea typeface="+mn-ea"/>
                <a:sym typeface="+mn-ea"/>
              </a:rPr>
              <a:t>交通运输用</a:t>
            </a:r>
            <a:r>
              <a:rPr lang="zh-CN" altLang="en-US" sz="1500" b="1" dirty="0" smtClean="0">
                <a:latin typeface="+mn-ea"/>
                <a:ea typeface="+mn-ea"/>
                <a:sym typeface="+mn-ea"/>
              </a:rPr>
              <a:t>地总面积</a:t>
            </a:r>
            <a:r>
              <a:rPr lang="en-US" altLang="zh-CN" sz="1500" b="1" dirty="0">
                <a:latin typeface="+mn-ea"/>
                <a:ea typeface="+mn-ea"/>
                <a:sym typeface="+mn-ea"/>
              </a:rPr>
              <a:t>186.56</a:t>
            </a:r>
            <a:r>
              <a:rPr lang="zh-CN" altLang="en-US" sz="1500" b="1" dirty="0" smtClean="0">
                <a:latin typeface="+mn-ea"/>
                <a:ea typeface="+mn-ea"/>
                <a:sym typeface="+mn-ea"/>
              </a:rPr>
              <a:t>公顷</a:t>
            </a:r>
            <a:r>
              <a:rPr lang="zh-CN" altLang="en-US" sz="1500" dirty="0" smtClean="0">
                <a:latin typeface="+mn-ea"/>
                <a:ea typeface="+mn-ea"/>
                <a:sym typeface="+mn-ea"/>
              </a:rPr>
              <a:t>，其中</a:t>
            </a:r>
            <a:r>
              <a:rPr lang="zh-CN" altLang="en-US" sz="1500" dirty="0">
                <a:latin typeface="+mn-ea"/>
                <a:ea typeface="+mn-ea"/>
                <a:sym typeface="+mn-ea"/>
              </a:rPr>
              <a:t>城镇道路用地</a:t>
            </a:r>
            <a:r>
              <a:rPr lang="en-US" altLang="zh-CN" sz="1500" dirty="0">
                <a:latin typeface="+mn-ea"/>
                <a:ea typeface="+mn-ea"/>
                <a:sym typeface="+mn-ea"/>
              </a:rPr>
              <a:t>142.22</a:t>
            </a:r>
            <a:r>
              <a:rPr lang="zh-CN" altLang="en-US" sz="1500" dirty="0">
                <a:latin typeface="+mn-ea"/>
                <a:ea typeface="+mn-ea"/>
                <a:sym typeface="+mn-ea"/>
              </a:rPr>
              <a:t>公顷、交通场站用地</a:t>
            </a:r>
            <a:r>
              <a:rPr lang="en-US" altLang="zh-CN" sz="1500" dirty="0">
                <a:latin typeface="+mn-ea"/>
                <a:ea typeface="+mn-ea"/>
                <a:sym typeface="+mn-ea"/>
              </a:rPr>
              <a:t>44.34</a:t>
            </a:r>
            <a:r>
              <a:rPr lang="zh-CN" altLang="en-US" sz="1500" dirty="0">
                <a:latin typeface="+mn-ea"/>
                <a:ea typeface="+mn-ea"/>
                <a:sym typeface="+mn-ea"/>
              </a:rPr>
              <a:t>公顷。</a:t>
            </a:r>
            <a:endParaRPr lang="zh-CN" altLang="en-US" sz="1500" dirty="0">
              <a:latin typeface="+mn-ea"/>
              <a:ea typeface="+mn-ea"/>
              <a:sym typeface="+mn-ea"/>
            </a:endParaRPr>
          </a:p>
          <a:p>
            <a:pPr indent="457200"/>
            <a:r>
              <a:rPr lang="zh-CN" altLang="en-US" sz="1500" b="1" dirty="0">
                <a:latin typeface="+mn-ea"/>
                <a:ea typeface="+mn-ea"/>
                <a:sym typeface="+mn-ea"/>
              </a:rPr>
              <a:t>公用设施用</a:t>
            </a:r>
            <a:r>
              <a:rPr lang="zh-CN" altLang="en-US" sz="1500" b="1" dirty="0" smtClean="0">
                <a:latin typeface="+mn-ea"/>
                <a:ea typeface="+mn-ea"/>
                <a:sym typeface="+mn-ea"/>
              </a:rPr>
              <a:t>地地</a:t>
            </a:r>
            <a:r>
              <a:rPr lang="zh-CN" altLang="en-US" sz="1500" b="1" dirty="0">
                <a:latin typeface="+mn-ea"/>
                <a:ea typeface="+mn-ea"/>
                <a:sym typeface="+mn-ea"/>
              </a:rPr>
              <a:t>总面积</a:t>
            </a:r>
            <a:r>
              <a:rPr lang="en-US" altLang="zh-CN" sz="1500" b="1" dirty="0">
                <a:latin typeface="+mn-ea"/>
                <a:ea typeface="+mn-ea"/>
                <a:sym typeface="+mn-ea"/>
              </a:rPr>
              <a:t>14.53</a:t>
            </a:r>
            <a:r>
              <a:rPr lang="zh-CN" altLang="en-US" sz="1500" b="1" dirty="0" smtClean="0">
                <a:latin typeface="+mn-ea"/>
                <a:ea typeface="+mn-ea"/>
                <a:sym typeface="+mn-ea"/>
              </a:rPr>
              <a:t>公顷</a:t>
            </a:r>
            <a:r>
              <a:rPr lang="zh-CN" altLang="en-US" sz="1500" dirty="0" smtClean="0">
                <a:latin typeface="+mn-ea"/>
                <a:ea typeface="+mn-ea"/>
                <a:sym typeface="+mn-ea"/>
              </a:rPr>
              <a:t>，</a:t>
            </a:r>
            <a:r>
              <a:rPr lang="zh-CN" altLang="en-US" sz="1500" dirty="0">
                <a:latin typeface="+mn-ea"/>
                <a:ea typeface="+mn-ea"/>
                <a:sym typeface="+mn-ea"/>
              </a:rPr>
              <a:t>其中供电用地</a:t>
            </a:r>
            <a:r>
              <a:rPr lang="en-US" altLang="zh-CN" sz="1500" dirty="0">
                <a:latin typeface="+mn-ea"/>
                <a:ea typeface="+mn-ea"/>
                <a:sym typeface="+mn-ea"/>
              </a:rPr>
              <a:t>5.99</a:t>
            </a:r>
            <a:r>
              <a:rPr lang="zh-CN" altLang="en-US" sz="1500" dirty="0">
                <a:latin typeface="+mn-ea"/>
                <a:ea typeface="+mn-ea"/>
                <a:sym typeface="+mn-ea"/>
              </a:rPr>
              <a:t>公顷、排水用地</a:t>
            </a:r>
            <a:r>
              <a:rPr lang="en-US" altLang="zh-CN" sz="1500" dirty="0">
                <a:latin typeface="+mn-ea"/>
                <a:ea typeface="+mn-ea"/>
                <a:sym typeface="+mn-ea"/>
              </a:rPr>
              <a:t>1.44</a:t>
            </a:r>
            <a:r>
              <a:rPr lang="zh-CN" altLang="en-US" sz="1500" dirty="0">
                <a:latin typeface="+mn-ea"/>
                <a:ea typeface="+mn-ea"/>
                <a:sym typeface="+mn-ea"/>
              </a:rPr>
              <a:t>公顷、邮政用地</a:t>
            </a:r>
            <a:r>
              <a:rPr lang="en-US" altLang="zh-CN" sz="1500" dirty="0">
                <a:latin typeface="+mn-ea"/>
                <a:ea typeface="+mn-ea"/>
                <a:sym typeface="+mn-ea"/>
              </a:rPr>
              <a:t>0.20</a:t>
            </a:r>
            <a:r>
              <a:rPr lang="zh-CN" altLang="en-US" sz="1500" dirty="0">
                <a:latin typeface="+mn-ea"/>
                <a:ea typeface="+mn-ea"/>
                <a:sym typeface="+mn-ea"/>
              </a:rPr>
              <a:t>公顷、环卫用地</a:t>
            </a:r>
            <a:r>
              <a:rPr lang="en-US" altLang="zh-CN" sz="1500" dirty="0">
                <a:latin typeface="+mn-ea"/>
                <a:ea typeface="+mn-ea"/>
                <a:sym typeface="+mn-ea"/>
              </a:rPr>
              <a:t>0.10</a:t>
            </a:r>
            <a:r>
              <a:rPr lang="zh-CN" altLang="en-US" sz="1500" dirty="0">
                <a:latin typeface="+mn-ea"/>
                <a:ea typeface="+mn-ea"/>
                <a:sym typeface="+mn-ea"/>
              </a:rPr>
              <a:t>公顷、消防用地</a:t>
            </a:r>
            <a:r>
              <a:rPr lang="en-US" altLang="zh-CN" sz="1500" dirty="0">
                <a:latin typeface="+mn-ea"/>
                <a:ea typeface="+mn-ea"/>
                <a:sym typeface="+mn-ea"/>
              </a:rPr>
              <a:t>1.45</a:t>
            </a:r>
            <a:r>
              <a:rPr lang="zh-CN" altLang="en-US" sz="1500" dirty="0">
                <a:latin typeface="+mn-ea"/>
                <a:ea typeface="+mn-ea"/>
                <a:sym typeface="+mn-ea"/>
              </a:rPr>
              <a:t>公顷、其他公用设施用地</a:t>
            </a:r>
            <a:r>
              <a:rPr lang="en-US" altLang="zh-CN" sz="1500" dirty="0">
                <a:latin typeface="+mn-ea"/>
                <a:ea typeface="+mn-ea"/>
                <a:sym typeface="+mn-ea"/>
              </a:rPr>
              <a:t>2.24</a:t>
            </a:r>
            <a:r>
              <a:rPr lang="zh-CN" altLang="en-US" sz="1500" dirty="0">
                <a:latin typeface="+mn-ea"/>
                <a:ea typeface="+mn-ea"/>
                <a:sym typeface="+mn-ea"/>
              </a:rPr>
              <a:t>公顷。</a:t>
            </a:r>
            <a:endParaRPr lang="zh-CN" altLang="en-US" sz="1500" dirty="0">
              <a:latin typeface="+mn-ea"/>
              <a:ea typeface="+mn-ea"/>
              <a:sym typeface="+mn-ea"/>
            </a:endParaRPr>
          </a:p>
          <a:p>
            <a:pPr indent="457200"/>
            <a:r>
              <a:rPr lang="zh-CN" altLang="en-US" sz="1500" b="1" dirty="0">
                <a:latin typeface="+mn-ea"/>
                <a:ea typeface="+mn-ea"/>
                <a:sym typeface="+mn-ea"/>
              </a:rPr>
              <a:t>绿地与开敞空间用</a:t>
            </a:r>
            <a:r>
              <a:rPr lang="zh-CN" altLang="en-US" sz="1500" b="1" dirty="0" smtClean="0">
                <a:latin typeface="+mn-ea"/>
                <a:ea typeface="+mn-ea"/>
                <a:sym typeface="+mn-ea"/>
              </a:rPr>
              <a:t>地总面积</a:t>
            </a:r>
            <a:r>
              <a:rPr lang="zh-CN" altLang="en-US" sz="1500" b="1" dirty="0">
                <a:latin typeface="+mn-ea"/>
                <a:ea typeface="+mn-ea"/>
                <a:sym typeface="+mn-ea"/>
              </a:rPr>
              <a:t>为</a:t>
            </a:r>
            <a:r>
              <a:rPr lang="en-US" altLang="zh-CN" sz="1500" b="1" dirty="0">
                <a:latin typeface="+mn-ea"/>
                <a:ea typeface="+mn-ea"/>
                <a:sym typeface="+mn-ea"/>
              </a:rPr>
              <a:t>45.01</a:t>
            </a:r>
            <a:r>
              <a:rPr lang="zh-CN" altLang="en-US" sz="1500" b="1" dirty="0" smtClean="0">
                <a:latin typeface="+mn-ea"/>
                <a:ea typeface="+mn-ea"/>
                <a:sym typeface="+mn-ea"/>
              </a:rPr>
              <a:t>公顷</a:t>
            </a:r>
            <a:r>
              <a:rPr lang="zh-CN" altLang="en-US" sz="1500" dirty="0" smtClean="0">
                <a:latin typeface="+mn-ea"/>
                <a:ea typeface="+mn-ea"/>
                <a:sym typeface="+mn-ea"/>
              </a:rPr>
              <a:t>，</a:t>
            </a:r>
            <a:r>
              <a:rPr lang="zh-CN" altLang="en-US" sz="1500" dirty="0">
                <a:latin typeface="+mn-ea"/>
                <a:ea typeface="+mn-ea"/>
                <a:sym typeface="+mn-ea"/>
              </a:rPr>
              <a:t>其中公园绿地</a:t>
            </a:r>
            <a:r>
              <a:rPr lang="en-US" altLang="zh-CN" sz="1500" dirty="0">
                <a:latin typeface="+mn-ea"/>
                <a:ea typeface="+mn-ea"/>
                <a:sym typeface="+mn-ea"/>
              </a:rPr>
              <a:t>32.63</a:t>
            </a:r>
            <a:r>
              <a:rPr lang="zh-CN" altLang="en-US" sz="1500" dirty="0">
                <a:latin typeface="+mn-ea"/>
                <a:ea typeface="+mn-ea"/>
                <a:sym typeface="+mn-ea"/>
              </a:rPr>
              <a:t>公顷，防护绿地</a:t>
            </a:r>
            <a:r>
              <a:rPr lang="en-US" altLang="zh-CN" sz="1500" dirty="0">
                <a:latin typeface="+mn-ea"/>
                <a:ea typeface="+mn-ea"/>
                <a:sym typeface="+mn-ea"/>
              </a:rPr>
              <a:t>2.26</a:t>
            </a:r>
            <a:r>
              <a:rPr lang="zh-CN" altLang="en-US" sz="1500" dirty="0">
                <a:latin typeface="+mn-ea"/>
                <a:ea typeface="+mn-ea"/>
                <a:sym typeface="+mn-ea"/>
              </a:rPr>
              <a:t>公顷、广场用地</a:t>
            </a:r>
            <a:r>
              <a:rPr lang="en-US" altLang="zh-CN" sz="1500" dirty="0">
                <a:latin typeface="+mn-ea"/>
                <a:ea typeface="+mn-ea"/>
                <a:sym typeface="+mn-ea"/>
              </a:rPr>
              <a:t>10.12</a:t>
            </a:r>
            <a:r>
              <a:rPr lang="zh-CN" altLang="en-US" sz="1500" dirty="0">
                <a:latin typeface="+mn-ea"/>
                <a:ea typeface="+mn-ea"/>
                <a:sym typeface="+mn-ea"/>
              </a:rPr>
              <a:t>公顷。</a:t>
            </a:r>
            <a:endParaRPr lang="zh-CN" altLang="en-US" sz="1500" dirty="0">
              <a:latin typeface="+mn-ea"/>
              <a:ea typeface="+mn-ea"/>
              <a:sym typeface="+mn-ea"/>
            </a:endParaRPr>
          </a:p>
          <a:p>
            <a:pPr indent="457200"/>
            <a:r>
              <a:rPr lang="zh-CN" altLang="en-US" sz="1500" b="1" dirty="0" smtClean="0">
                <a:latin typeface="+mn-ea"/>
                <a:ea typeface="+mn-ea"/>
                <a:sym typeface="+mn-ea"/>
              </a:rPr>
              <a:t>特殊用地总面积</a:t>
            </a:r>
            <a:r>
              <a:rPr lang="zh-CN" altLang="en-US" sz="1500" b="1" dirty="0">
                <a:latin typeface="+mn-ea"/>
                <a:ea typeface="+mn-ea"/>
                <a:sym typeface="+mn-ea"/>
              </a:rPr>
              <a:t>为</a:t>
            </a:r>
            <a:r>
              <a:rPr lang="en-US" altLang="zh-CN" sz="1500" b="1" dirty="0">
                <a:latin typeface="+mn-ea"/>
                <a:ea typeface="+mn-ea"/>
                <a:sym typeface="+mn-ea"/>
              </a:rPr>
              <a:t>25.46</a:t>
            </a:r>
            <a:r>
              <a:rPr lang="zh-CN" altLang="en-US" sz="1500" b="1" dirty="0" smtClean="0">
                <a:latin typeface="+mn-ea"/>
                <a:ea typeface="+mn-ea"/>
                <a:sym typeface="+mn-ea"/>
              </a:rPr>
              <a:t>公顷</a:t>
            </a:r>
            <a:r>
              <a:rPr lang="zh-CN" altLang="en-US" sz="1500" dirty="0" smtClean="0">
                <a:latin typeface="+mn-ea"/>
                <a:ea typeface="+mn-ea"/>
                <a:sym typeface="+mn-ea"/>
              </a:rPr>
              <a:t>，</a:t>
            </a:r>
            <a:r>
              <a:rPr lang="zh-CN" altLang="en-US" sz="1500" dirty="0">
                <a:latin typeface="+mn-ea"/>
                <a:ea typeface="+mn-ea"/>
                <a:sym typeface="+mn-ea"/>
              </a:rPr>
              <a:t>其中宗教用地</a:t>
            </a:r>
            <a:r>
              <a:rPr lang="en-US" altLang="zh-CN" sz="1500" dirty="0">
                <a:latin typeface="+mn-ea"/>
                <a:ea typeface="+mn-ea"/>
                <a:sym typeface="+mn-ea"/>
              </a:rPr>
              <a:t>1.67</a:t>
            </a:r>
            <a:r>
              <a:rPr lang="zh-CN" altLang="en-US" sz="1500" dirty="0">
                <a:latin typeface="+mn-ea"/>
                <a:ea typeface="+mn-ea"/>
                <a:sym typeface="+mn-ea"/>
              </a:rPr>
              <a:t>公顷、文物古迹用地</a:t>
            </a:r>
            <a:r>
              <a:rPr lang="en-US" altLang="zh-CN" sz="1500" dirty="0">
                <a:latin typeface="+mn-ea"/>
                <a:ea typeface="+mn-ea"/>
                <a:sym typeface="+mn-ea"/>
              </a:rPr>
              <a:t>7.23</a:t>
            </a:r>
            <a:r>
              <a:rPr lang="zh-CN" altLang="en-US" sz="1500" dirty="0">
                <a:latin typeface="+mn-ea"/>
                <a:ea typeface="+mn-ea"/>
                <a:sym typeface="+mn-ea"/>
              </a:rPr>
              <a:t>公顷、监教场所用地</a:t>
            </a:r>
            <a:r>
              <a:rPr lang="en-US" altLang="zh-CN" sz="1500" dirty="0">
                <a:latin typeface="+mn-ea"/>
                <a:ea typeface="+mn-ea"/>
                <a:sym typeface="+mn-ea"/>
              </a:rPr>
              <a:t>3.46</a:t>
            </a:r>
            <a:r>
              <a:rPr lang="zh-CN" altLang="en-US" sz="1500" dirty="0">
                <a:latin typeface="+mn-ea"/>
                <a:ea typeface="+mn-ea"/>
                <a:sym typeface="+mn-ea"/>
              </a:rPr>
              <a:t>公顷、殡葬用地</a:t>
            </a:r>
            <a:r>
              <a:rPr lang="en-US" altLang="zh-CN" sz="1500" dirty="0">
                <a:latin typeface="+mn-ea"/>
                <a:ea typeface="+mn-ea"/>
                <a:sym typeface="+mn-ea"/>
              </a:rPr>
              <a:t>4.66</a:t>
            </a:r>
            <a:r>
              <a:rPr lang="zh-CN" altLang="en-US" sz="1500" dirty="0">
                <a:latin typeface="+mn-ea"/>
                <a:ea typeface="+mn-ea"/>
                <a:sym typeface="+mn-ea"/>
              </a:rPr>
              <a:t>公顷、其他特殊用地</a:t>
            </a:r>
            <a:r>
              <a:rPr lang="en-US" altLang="zh-CN" sz="1500" dirty="0">
                <a:latin typeface="+mn-ea"/>
                <a:ea typeface="+mn-ea"/>
                <a:sym typeface="+mn-ea"/>
              </a:rPr>
              <a:t>7.23</a:t>
            </a:r>
            <a:r>
              <a:rPr lang="zh-CN" altLang="en-US" sz="1500" dirty="0">
                <a:latin typeface="+mn-ea"/>
                <a:ea typeface="+mn-ea"/>
                <a:sym typeface="+mn-ea"/>
              </a:rPr>
              <a:t>公顷。</a:t>
            </a:r>
            <a:endParaRPr lang="zh-CN" altLang="en-US" sz="1500" dirty="0">
              <a:latin typeface="+mn-ea"/>
              <a:ea typeface="+mn-ea"/>
              <a:sym typeface="+mn-ea"/>
            </a:endParaRPr>
          </a:p>
          <a:p>
            <a:pPr indent="457200"/>
            <a:r>
              <a:rPr lang="zh-CN" altLang="en-US" sz="1500" b="1" dirty="0">
                <a:latin typeface="+mn-ea"/>
                <a:ea typeface="+mn-ea"/>
                <a:sym typeface="+mn-ea"/>
              </a:rPr>
              <a:t>村庄建设用</a:t>
            </a:r>
            <a:r>
              <a:rPr lang="zh-CN" altLang="en-US" sz="1500" b="1" dirty="0" smtClean="0">
                <a:latin typeface="+mn-ea"/>
                <a:ea typeface="+mn-ea"/>
                <a:sym typeface="+mn-ea"/>
              </a:rPr>
              <a:t>地总面积</a:t>
            </a:r>
            <a:r>
              <a:rPr lang="zh-CN" altLang="en-US" sz="1500" b="1" dirty="0">
                <a:latin typeface="+mn-ea"/>
                <a:ea typeface="+mn-ea"/>
                <a:sym typeface="+mn-ea"/>
              </a:rPr>
              <a:t>为</a:t>
            </a:r>
            <a:r>
              <a:rPr lang="en-US" altLang="zh-CN" sz="1500" b="1" dirty="0">
                <a:latin typeface="+mn-ea"/>
                <a:ea typeface="+mn-ea"/>
                <a:sym typeface="+mn-ea"/>
              </a:rPr>
              <a:t>338.40</a:t>
            </a:r>
            <a:r>
              <a:rPr lang="zh-CN" altLang="en-US" sz="1500" b="1" dirty="0" smtClean="0">
                <a:latin typeface="+mn-ea"/>
                <a:ea typeface="+mn-ea"/>
                <a:sym typeface="+mn-ea"/>
              </a:rPr>
              <a:t>公顷</a:t>
            </a:r>
            <a:r>
              <a:rPr lang="zh-CN" altLang="en-US" sz="1500" dirty="0" smtClean="0">
                <a:latin typeface="+mn-ea"/>
                <a:ea typeface="+mn-ea"/>
                <a:sym typeface="+mn-ea"/>
              </a:rPr>
              <a:t>，</a:t>
            </a:r>
            <a:r>
              <a:rPr lang="zh-CN" altLang="en-US" sz="1500" dirty="0">
                <a:latin typeface="+mn-ea"/>
                <a:ea typeface="+mn-ea"/>
                <a:sym typeface="+mn-ea"/>
              </a:rPr>
              <a:t>其中农村宅基地</a:t>
            </a:r>
            <a:r>
              <a:rPr lang="en-US" altLang="zh-CN" sz="1500" dirty="0">
                <a:latin typeface="+mn-ea"/>
                <a:ea typeface="+mn-ea"/>
                <a:sym typeface="+mn-ea"/>
              </a:rPr>
              <a:t>236.57</a:t>
            </a:r>
            <a:r>
              <a:rPr lang="zh-CN" altLang="en-US" sz="1500" dirty="0">
                <a:latin typeface="+mn-ea"/>
                <a:ea typeface="+mn-ea"/>
                <a:sym typeface="+mn-ea"/>
              </a:rPr>
              <a:t>公顷。</a:t>
            </a:r>
            <a:endParaRPr lang="zh-CN" altLang="en-US" sz="1500" dirty="0">
              <a:latin typeface="+mn-ea"/>
              <a:ea typeface="+mn-ea"/>
              <a:sym typeface="+mn-ea"/>
            </a:endParaRPr>
          </a:p>
          <a:p>
            <a:pPr indent="457200"/>
            <a:r>
              <a:rPr lang="zh-CN" altLang="en-US" sz="1500" b="1" dirty="0">
                <a:latin typeface="+mn-ea"/>
                <a:ea typeface="+mn-ea"/>
                <a:sym typeface="+mn-ea"/>
              </a:rPr>
              <a:t>其他建设用</a:t>
            </a:r>
            <a:r>
              <a:rPr lang="zh-CN" altLang="en-US" sz="1500" b="1" dirty="0" smtClean="0">
                <a:latin typeface="+mn-ea"/>
                <a:ea typeface="+mn-ea"/>
                <a:sym typeface="+mn-ea"/>
              </a:rPr>
              <a:t>地总面积</a:t>
            </a:r>
            <a:r>
              <a:rPr lang="zh-CN" altLang="en-US" sz="1500" b="1" dirty="0">
                <a:latin typeface="+mn-ea"/>
                <a:ea typeface="+mn-ea"/>
                <a:sym typeface="+mn-ea"/>
              </a:rPr>
              <a:t>为</a:t>
            </a:r>
            <a:r>
              <a:rPr lang="en-US" altLang="zh-CN" sz="1500" b="1" dirty="0">
                <a:latin typeface="+mn-ea"/>
                <a:ea typeface="+mn-ea"/>
                <a:sym typeface="+mn-ea"/>
              </a:rPr>
              <a:t>5.42</a:t>
            </a:r>
            <a:r>
              <a:rPr lang="zh-CN" altLang="en-US" sz="1500" b="1" dirty="0" smtClean="0">
                <a:latin typeface="+mn-ea"/>
                <a:ea typeface="+mn-ea"/>
                <a:sym typeface="+mn-ea"/>
              </a:rPr>
              <a:t>公顷。</a:t>
            </a:r>
            <a:endParaRPr lang="zh-CN" altLang="en-US" sz="1500" b="1" dirty="0">
              <a:latin typeface="+mn-ea"/>
              <a:ea typeface="+mn-ea"/>
              <a:sym typeface="+mn-ea"/>
            </a:endParaRPr>
          </a:p>
          <a:p>
            <a:pPr indent="457200"/>
            <a:r>
              <a:rPr lang="zh-CN" altLang="en-US" sz="1500" b="1" dirty="0">
                <a:latin typeface="+mn-ea"/>
                <a:ea typeface="+mn-ea"/>
                <a:sym typeface="+mn-ea"/>
              </a:rPr>
              <a:t>区域基础设施用</a:t>
            </a:r>
            <a:r>
              <a:rPr lang="zh-CN" altLang="en-US" sz="1500" b="1" dirty="0" smtClean="0">
                <a:latin typeface="+mn-ea"/>
                <a:ea typeface="+mn-ea"/>
                <a:sym typeface="+mn-ea"/>
              </a:rPr>
              <a:t>地总面积</a:t>
            </a:r>
            <a:r>
              <a:rPr lang="zh-CN" altLang="en-US" sz="1500" b="1" dirty="0">
                <a:latin typeface="+mn-ea"/>
                <a:ea typeface="+mn-ea"/>
                <a:sym typeface="+mn-ea"/>
              </a:rPr>
              <a:t>为</a:t>
            </a:r>
            <a:r>
              <a:rPr lang="en-US" altLang="zh-CN" sz="1500" b="1" dirty="0">
                <a:latin typeface="+mn-ea"/>
                <a:ea typeface="+mn-ea"/>
                <a:sym typeface="+mn-ea"/>
              </a:rPr>
              <a:t>226.42</a:t>
            </a:r>
            <a:r>
              <a:rPr lang="zh-CN" altLang="en-US" sz="1500" b="1" dirty="0" smtClean="0">
                <a:latin typeface="+mn-ea"/>
                <a:ea typeface="+mn-ea"/>
                <a:sym typeface="+mn-ea"/>
              </a:rPr>
              <a:t>公顷。</a:t>
            </a:r>
            <a:endParaRPr lang="zh-CN" altLang="en-US" sz="1500" b="1" dirty="0">
              <a:latin typeface="+mn-ea"/>
              <a:ea typeface="+mn-ea"/>
              <a:sym typeface="+mn-ea"/>
            </a:endParaRPr>
          </a:p>
        </p:txBody>
      </p:sp>
      <p:pic>
        <p:nvPicPr>
          <p:cNvPr id="8" name="图片 7"/>
          <p:cNvPicPr>
            <a:picLocks noChangeAspect="1"/>
          </p:cNvPicPr>
          <p:nvPr/>
        </p:nvPicPr>
        <p:blipFill rotWithShape="1">
          <a:blip r:embed="rId2"/>
          <a:srcRect/>
          <a:stretch>
            <a:fillRect/>
          </a:stretch>
        </p:blipFill>
        <p:spPr>
          <a:xfrm>
            <a:off x="6874961" y="5714411"/>
            <a:ext cx="684714" cy="227363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29162" y="6439496"/>
            <a:ext cx="7559675" cy="4252317"/>
          </a:xfrm>
          <a:prstGeom prst="rect">
            <a:avLst/>
          </a:prstGeom>
        </p:spPr>
      </p:pic>
      <p:sp>
        <p:nvSpPr>
          <p:cNvPr id="61"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5.3 </a:t>
            </a:r>
            <a:r>
              <a:rPr lang="en-US" altLang="zh-CN" sz="2000" dirty="0" err="1" smtClean="0">
                <a:solidFill>
                  <a:srgbClr val="6F2F9F"/>
                </a:solidFill>
                <a:effectLst>
                  <a:outerShdw blurRad="38100" dist="25400" dir="5400000" algn="ctr" rotWithShape="0">
                    <a:srgbClr val="6E747A">
                      <a:alpha val="43000"/>
                    </a:srgbClr>
                  </a:outerShdw>
                </a:effectLst>
                <a:latin typeface="+mn-ea"/>
                <a:ea typeface="+mn-ea"/>
                <a:cs typeface="+mn-ea"/>
                <a:sym typeface="+mn-ea"/>
              </a:rPr>
              <a:t>产业</a:t>
            </a:r>
            <a:r>
              <a:rPr lang="zh-CN" altLang="en-US" sz="2000" dirty="0" smtClean="0">
                <a:solidFill>
                  <a:srgbClr val="6F2F9F"/>
                </a:solidFill>
                <a:effectLst>
                  <a:outerShdw blurRad="38100" dist="25400" dir="5400000" algn="ctr" rotWithShape="0">
                    <a:srgbClr val="6E747A">
                      <a:alpha val="43000"/>
                    </a:srgbClr>
                  </a:outerShdw>
                </a:effectLst>
                <a:latin typeface="+mn-ea"/>
                <a:ea typeface="+mn-ea"/>
                <a:cs typeface="+mn-ea"/>
                <a:sym typeface="+mn-ea"/>
              </a:rPr>
              <a:t>园区</a:t>
            </a:r>
            <a:r>
              <a:rPr lang="en-US" altLang="zh-CN" sz="2000" dirty="0" err="1" smtClean="0">
                <a:solidFill>
                  <a:srgbClr val="6F2F9F"/>
                </a:solidFill>
                <a:effectLst>
                  <a:outerShdw blurRad="38100" dist="25400" dir="5400000" algn="ctr" rotWithShape="0">
                    <a:srgbClr val="6E747A">
                      <a:alpha val="43000"/>
                    </a:srgbClr>
                  </a:outerShdw>
                </a:effectLst>
                <a:latin typeface="+mn-ea"/>
                <a:ea typeface="+mn-ea"/>
                <a:cs typeface="+mn-ea"/>
                <a:sym typeface="+mn-ea"/>
              </a:rPr>
              <a:t>规划</a:t>
            </a:r>
            <a:endPar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sp>
        <p:nvSpPr>
          <p:cNvPr id="76" name="文本框 12"/>
          <p:cNvSpPr txBox="1"/>
          <p:nvPr/>
        </p:nvSpPr>
        <p:spPr>
          <a:xfrm>
            <a:off x="268940" y="1275715"/>
            <a:ext cx="6863697" cy="1017270"/>
          </a:xfrm>
          <a:prstGeom prst="rect">
            <a:avLst/>
          </a:prstGeom>
          <a:noFill/>
        </p:spPr>
        <p:txBody>
          <a:bodyPr wrap="square" rtlCol="0">
            <a:noAutofit/>
          </a:bodyPr>
          <a:lstStyle/>
          <a:p>
            <a:pPr>
              <a:lnSpc>
                <a:spcPct val="150000"/>
              </a:lnSpc>
            </a:pPr>
            <a:r>
              <a:rPr lang="zh-CN" altLang="zh-CN" sz="1600" dirty="0"/>
              <a:t>充分衔接贵州大龙经济开发区，结合自身特色，加强产业开发区基础设施建设，提高土地集约利用水平，推动优质项目向园区集中，规划重点推进怀化国际陆港•新晃港铁路专用线及大新公铁联运物流园建设，推动形成流量洼地。</a:t>
            </a:r>
            <a:endParaRPr lang="zh-CN" altLang="zh-CN" sz="1600" dirty="0"/>
          </a:p>
          <a:p>
            <a:pPr>
              <a:lnSpc>
                <a:spcPct val="150000"/>
              </a:lnSpc>
            </a:pPr>
            <a:r>
              <a:rPr lang="en-US" altLang="zh-CN" sz="1600" b="1" dirty="0"/>
              <a:t>——</a:t>
            </a:r>
            <a:r>
              <a:rPr lang="zh-CN" altLang="zh-CN" sz="1600" b="1" dirty="0"/>
              <a:t>产业开发区酒店塘片区化工小区。</a:t>
            </a:r>
            <a:r>
              <a:rPr lang="zh-CN" altLang="zh-CN" sz="1600" dirty="0"/>
              <a:t>东至石坞溪、南至㵲水、西至老虎坳、北至百水洞。规划用地面积</a:t>
            </a:r>
            <a:r>
              <a:rPr lang="en-US" altLang="zh-CN" sz="1600" dirty="0"/>
              <a:t>22</a:t>
            </a:r>
            <a:r>
              <a:rPr lang="zh-CN" altLang="zh-CN" sz="1600" dirty="0"/>
              <a:t>公顷，均为现状已建用地。规划立足“千年汞都”文化底蕴，以现有鲁湘钡业、红星化工、新中化工、汞矿遗址等用地为基础，实施部分工业用地退出，产业转型发展，着重推动千年汞都活遗址公园建设。</a:t>
            </a:r>
            <a:endParaRPr lang="zh-CN" altLang="zh-CN" sz="1600" dirty="0"/>
          </a:p>
          <a:p>
            <a:pPr>
              <a:lnSpc>
                <a:spcPct val="150000"/>
              </a:lnSpc>
            </a:pPr>
            <a:r>
              <a:rPr lang="en-US" altLang="zh-CN" sz="1600" b="1" dirty="0"/>
              <a:t>——</a:t>
            </a:r>
            <a:r>
              <a:rPr lang="zh-CN" altLang="zh-CN" sz="1600" b="1" dirty="0"/>
              <a:t>产业开发区柏树林工业园（含城东商贸物流园）</a:t>
            </a:r>
            <a:r>
              <a:rPr lang="zh-CN" altLang="zh-CN" sz="1600" dirty="0"/>
              <a:t>。沿㵲水两岸分布，东至盐井洞、南至丁字坳、西至大桥溪、北至湘黔铁路，规划用地面积约</a:t>
            </a:r>
            <a:r>
              <a:rPr lang="en-US" altLang="zh-CN" sz="1600" dirty="0"/>
              <a:t>59.92</a:t>
            </a:r>
            <a:r>
              <a:rPr lang="zh-CN" altLang="zh-CN" sz="1600" dirty="0"/>
              <a:t>公顷。柏树林工业园片区立足新晃黄牛、右旋龙脑樟等资源，突出牛肉、右旋龙脑樟加工与特色产品展销。城东商贸物流园建设成为黄精加工集散交易中心、冷链物流中心、商贸物流中心。</a:t>
            </a:r>
            <a:endParaRPr lang="zh-CN" altLang="zh-CN"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p:nvPr/>
        </p:nvSpPr>
        <p:spPr>
          <a:xfrm>
            <a:off x="0" y="-1"/>
            <a:ext cx="7559675" cy="10691813"/>
          </a:xfrm>
          <a:prstGeom prst="rect">
            <a:avLst/>
          </a:prstGeom>
          <a:solidFill>
            <a:srgbClr val="31859C">
              <a:alpha val="75000"/>
            </a:srgbClr>
          </a:solidFill>
        </p:spPr>
        <p:txBody>
          <a:bodyPr wrap="square" lIns="0" tIns="0" rIns="0" bIns="0" rtlCol="0"/>
          <a:lstStyle/>
          <a:p/>
        </p:txBody>
      </p:sp>
      <p:cxnSp>
        <p:nvCxnSpPr>
          <p:cNvPr id="11" name="直接连接符 10"/>
          <p:cNvCxnSpPr/>
          <p:nvPr/>
        </p:nvCxnSpPr>
        <p:spPr>
          <a:xfrm>
            <a:off x="414338" y="857250"/>
            <a:ext cx="6729413" cy="254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14338" y="219455"/>
            <a:ext cx="1777319" cy="707886"/>
          </a:xfrm>
          <a:prstGeom prst="rect">
            <a:avLst/>
          </a:prstGeom>
          <a:noFill/>
        </p:spPr>
        <p:txBody>
          <a:bodyPr>
            <a:spAutoFit/>
          </a:bodyPr>
          <a:lstStyle/>
          <a:p>
            <a:pPr marR="0" defTabSz="876300" eaLnBrk="1" fontAlgn="auto" hangingPunct="1">
              <a:spcBef>
                <a:spcPts val="0"/>
              </a:spcBef>
              <a:spcAft>
                <a:spcPts val="0"/>
              </a:spcAft>
              <a:buClrTx/>
              <a:buSzTx/>
              <a:buFontTx/>
              <a:buNone/>
              <a:defRPr/>
            </a:pPr>
            <a:r>
              <a:rPr kumimoji="0" lang="zh-CN" altLang="en-US" sz="4000" kern="1200" cap="none" spc="0" normalizeH="0" baseline="0" noProof="0" dirty="0">
                <a:ln w="15875">
                  <a:noFill/>
                </a:ln>
                <a:solidFill>
                  <a:schemeClr val="bg1"/>
                </a:solidFill>
                <a:latin typeface="华文彩云" panose="02010800040101010101" pitchFamily="2" charset="-122"/>
                <a:ea typeface="华文彩云" panose="02010800040101010101" pitchFamily="2" charset="-122"/>
              </a:rPr>
              <a:t>前</a:t>
            </a:r>
            <a:r>
              <a:rPr kumimoji="0" lang="zh-CN" altLang="en-US" sz="2800" kern="1200" cap="none" spc="0" normalizeH="0" baseline="0" noProof="0" dirty="0">
                <a:ln w="15875">
                  <a:noFill/>
                </a:ln>
                <a:solidFill>
                  <a:schemeClr val="bg1"/>
                </a:solidFill>
                <a:latin typeface="华文彩云" panose="02010800040101010101" pitchFamily="2" charset="-122"/>
                <a:ea typeface="华文彩云" panose="02010800040101010101" pitchFamily="2" charset="-122"/>
              </a:rPr>
              <a:t>言</a:t>
            </a:r>
            <a:endParaRPr kumimoji="0" lang="zh-CN" altLang="en-US" sz="2800" kern="1200" cap="none" spc="0" normalizeH="0" baseline="0" noProof="0" dirty="0">
              <a:ln w="15875">
                <a:noFill/>
              </a:ln>
              <a:solidFill>
                <a:schemeClr val="bg1"/>
              </a:solidFill>
              <a:latin typeface="华文彩云" panose="02010800040101010101" pitchFamily="2" charset="-122"/>
              <a:ea typeface="华文彩云" panose="02010800040101010101" pitchFamily="2" charset="-122"/>
            </a:endParaRPr>
          </a:p>
        </p:txBody>
      </p:sp>
      <p:sp>
        <p:nvSpPr>
          <p:cNvPr id="10246" name="矩形 1"/>
          <p:cNvSpPr/>
          <p:nvPr/>
        </p:nvSpPr>
        <p:spPr>
          <a:xfrm>
            <a:off x="474663" y="1146797"/>
            <a:ext cx="6608762" cy="5631180"/>
          </a:xfrm>
          <a:prstGeom prst="rect">
            <a:avLst/>
          </a:prstGeom>
          <a:noFill/>
          <a:ln w="9525">
            <a:noFill/>
          </a:ln>
        </p:spPr>
        <p:txBody>
          <a:bodyPr>
            <a:spAutoFit/>
          </a:bodyPr>
          <a:lstStyle/>
          <a:p>
            <a:pPr indent="304800" algn="just" eaLnBrk="1" hangingPunct="1">
              <a:lnSpc>
                <a:spcPct val="150000"/>
              </a:lnSpc>
            </a:pPr>
            <a:r>
              <a:rPr lang="zh-CN" altLang="zh-CN" sz="1600" dirty="0">
                <a:solidFill>
                  <a:schemeClr val="bg1"/>
                </a:solidFill>
                <a:latin typeface="+mn-ea"/>
                <a:ea typeface="+mn-ea"/>
              </a:rPr>
              <a:t>为加快推进国土空间规划体系建设，以习近平新时代中国特色社会主义思想为指导，认真贯彻创新、协调、绿色、开放、共享的发展理念，充分发挥国土空间规划在国土空间规划体系中承上启下的作用，</a:t>
            </a:r>
            <a:r>
              <a:rPr lang="zh-CN" altLang="zh-CN" sz="1600" dirty="0" smtClean="0">
                <a:solidFill>
                  <a:schemeClr val="bg1"/>
                </a:solidFill>
                <a:latin typeface="+mn-ea"/>
                <a:ea typeface="+mn-ea"/>
              </a:rPr>
              <a:t>立足</a:t>
            </a:r>
            <a:r>
              <a:rPr lang="zh-CN" altLang="en-US" sz="1600" dirty="0" smtClean="0">
                <a:solidFill>
                  <a:schemeClr val="bg1"/>
                </a:solidFill>
                <a:latin typeface="+mn-ea"/>
                <a:ea typeface="+mn-ea"/>
              </a:rPr>
              <a:t>晃州镇</a:t>
            </a:r>
            <a:r>
              <a:rPr lang="zh-CN" altLang="zh-CN" sz="1600" dirty="0" smtClean="0">
                <a:solidFill>
                  <a:schemeClr val="bg1"/>
                </a:solidFill>
                <a:latin typeface="+mn-ea"/>
                <a:ea typeface="+mn-ea"/>
              </a:rPr>
              <a:t>发展</a:t>
            </a:r>
            <a:r>
              <a:rPr lang="zh-CN" altLang="zh-CN" sz="1600" dirty="0">
                <a:solidFill>
                  <a:schemeClr val="bg1"/>
                </a:solidFill>
                <a:latin typeface="+mn-ea"/>
                <a:ea typeface="+mn-ea"/>
              </a:rPr>
              <a:t>现状特征，有机融合上位主体功能区规划、国土空间规划、专项规划等各类空间规划，统筹安排全镇各项建设活动，推动村镇集聚发展和土地资源节约利用，合理配置村镇公共服务设施和基础设施，兼顾开发与保护，整合优势资源，联动区域，</a:t>
            </a:r>
            <a:r>
              <a:rPr lang="zh-CN" altLang="zh-CN" sz="1600" dirty="0" smtClean="0">
                <a:solidFill>
                  <a:schemeClr val="bg1"/>
                </a:solidFill>
                <a:latin typeface="+mn-ea"/>
                <a:ea typeface="+mn-ea"/>
              </a:rPr>
              <a:t>促进</a:t>
            </a:r>
            <a:r>
              <a:rPr lang="zh-CN" altLang="en-US" sz="1600" dirty="0" smtClean="0">
                <a:solidFill>
                  <a:schemeClr val="bg1"/>
                </a:solidFill>
                <a:latin typeface="+mn-ea"/>
                <a:ea typeface="+mn-ea"/>
              </a:rPr>
              <a:t>晃州镇</a:t>
            </a:r>
            <a:r>
              <a:rPr lang="zh-CN" altLang="zh-CN" sz="1600" dirty="0" smtClean="0">
                <a:solidFill>
                  <a:schemeClr val="bg1"/>
                </a:solidFill>
                <a:latin typeface="+mn-ea"/>
                <a:ea typeface="+mn-ea"/>
              </a:rPr>
              <a:t>社会</a:t>
            </a:r>
            <a:r>
              <a:rPr lang="zh-CN" altLang="zh-CN" sz="1600" dirty="0">
                <a:solidFill>
                  <a:schemeClr val="bg1"/>
                </a:solidFill>
                <a:latin typeface="+mn-ea"/>
                <a:ea typeface="+mn-ea"/>
              </a:rPr>
              <a:t>经济全面、协调和可持续发展，特编制</a:t>
            </a:r>
            <a:r>
              <a:rPr lang="zh-CN" altLang="zh-CN" sz="1600" dirty="0" smtClean="0">
                <a:solidFill>
                  <a:schemeClr val="bg1"/>
                </a:solidFill>
                <a:latin typeface="+mn-ea"/>
                <a:ea typeface="+mn-ea"/>
              </a:rPr>
              <a:t>《</a:t>
            </a:r>
            <a:r>
              <a:rPr lang="zh-CN" altLang="en-US" sz="1600" dirty="0" smtClean="0">
                <a:solidFill>
                  <a:schemeClr val="bg1"/>
                </a:solidFill>
                <a:latin typeface="+mn-ea"/>
                <a:ea typeface="+mn-ea"/>
              </a:rPr>
              <a:t>新晃侗族自治县晃州镇</a:t>
            </a:r>
            <a:r>
              <a:rPr lang="zh-CN" altLang="zh-CN" sz="1600" dirty="0" smtClean="0">
                <a:solidFill>
                  <a:schemeClr val="bg1"/>
                </a:solidFill>
                <a:latin typeface="+mn-ea"/>
                <a:ea typeface="+mn-ea"/>
              </a:rPr>
              <a:t>国土空间规划（2021-2035年）》</a:t>
            </a:r>
            <a:r>
              <a:rPr lang="zh-CN" altLang="zh-CN" sz="1600" dirty="0">
                <a:solidFill>
                  <a:schemeClr val="bg1"/>
                </a:solidFill>
                <a:latin typeface="+mn-ea"/>
                <a:ea typeface="+mn-ea"/>
              </a:rPr>
              <a:t>。</a:t>
            </a:r>
            <a:endParaRPr lang="zh-CN" altLang="zh-CN" sz="1600" dirty="0">
              <a:solidFill>
                <a:schemeClr val="bg1"/>
              </a:solidFill>
              <a:latin typeface="+mn-ea"/>
              <a:ea typeface="+mn-ea"/>
            </a:endParaRPr>
          </a:p>
          <a:p>
            <a:pPr indent="304800" algn="just" eaLnBrk="1" hangingPunct="1">
              <a:lnSpc>
                <a:spcPct val="150000"/>
              </a:lnSpc>
            </a:pPr>
            <a:r>
              <a:rPr lang="zh-CN" altLang="zh-CN" sz="1600" dirty="0">
                <a:solidFill>
                  <a:schemeClr val="bg1"/>
                </a:solidFill>
                <a:latin typeface="+mn-ea"/>
                <a:ea typeface="+mn-ea"/>
              </a:rPr>
              <a:t>本规划</a:t>
            </a:r>
            <a:r>
              <a:rPr lang="zh-CN" altLang="zh-CN" sz="1600" dirty="0" smtClean="0">
                <a:solidFill>
                  <a:schemeClr val="bg1"/>
                </a:solidFill>
                <a:latin typeface="+mn-ea"/>
                <a:ea typeface="+mn-ea"/>
              </a:rPr>
              <a:t>是</a:t>
            </a:r>
            <a:r>
              <a:rPr lang="zh-CN" altLang="en-US" sz="1600" dirty="0" smtClean="0">
                <a:solidFill>
                  <a:schemeClr val="bg1"/>
                </a:solidFill>
                <a:latin typeface="+mn-ea"/>
                <a:ea typeface="+mn-ea"/>
              </a:rPr>
              <a:t>晃州镇</a:t>
            </a:r>
            <a:r>
              <a:rPr lang="zh-CN" altLang="zh-CN" sz="1600" dirty="0" smtClean="0">
                <a:solidFill>
                  <a:schemeClr val="bg1"/>
                </a:solidFill>
                <a:latin typeface="+mn-ea"/>
                <a:ea typeface="+mn-ea"/>
              </a:rPr>
              <a:t>域</a:t>
            </a:r>
            <a:r>
              <a:rPr lang="zh-CN" altLang="zh-CN" sz="1600" dirty="0">
                <a:solidFill>
                  <a:schemeClr val="bg1"/>
                </a:solidFill>
                <a:latin typeface="+mn-ea"/>
                <a:ea typeface="+mn-ea"/>
              </a:rPr>
              <a:t>层面的总体规划，是对</a:t>
            </a:r>
            <a:r>
              <a:rPr lang="zh-CN" altLang="en-US" sz="1600" dirty="0">
                <a:solidFill>
                  <a:schemeClr val="bg1"/>
                </a:solidFill>
                <a:latin typeface="+mn-ea"/>
                <a:ea typeface="+mn-ea"/>
              </a:rPr>
              <a:t>怀化市、新晃侗族自治县</a:t>
            </a:r>
            <a:r>
              <a:rPr lang="zh-CN" altLang="zh-CN" sz="1600" dirty="0">
                <a:solidFill>
                  <a:schemeClr val="bg1"/>
                </a:solidFill>
                <a:latin typeface="+mn-ea"/>
                <a:ea typeface="+mn-ea"/>
              </a:rPr>
              <a:t>国土空间总体规划要求的细化落实，</a:t>
            </a:r>
            <a:r>
              <a:rPr lang="zh-CN" altLang="zh-CN" sz="1600" dirty="0" smtClean="0">
                <a:solidFill>
                  <a:schemeClr val="bg1"/>
                </a:solidFill>
                <a:latin typeface="+mn-ea"/>
                <a:ea typeface="+mn-ea"/>
              </a:rPr>
              <a:t>是</a:t>
            </a:r>
            <a:r>
              <a:rPr lang="zh-CN" altLang="en-US" sz="1600" dirty="0" smtClean="0">
                <a:solidFill>
                  <a:schemeClr val="bg1"/>
                </a:solidFill>
                <a:latin typeface="+mn-ea"/>
                <a:ea typeface="+mn-ea"/>
              </a:rPr>
              <a:t>晃州镇</a:t>
            </a:r>
            <a:r>
              <a:rPr lang="zh-CN" altLang="zh-CN" sz="1600" dirty="0" smtClean="0">
                <a:solidFill>
                  <a:schemeClr val="bg1"/>
                </a:solidFill>
                <a:latin typeface="+mn-ea"/>
                <a:ea typeface="+mn-ea"/>
              </a:rPr>
              <a:t>人民政府</a:t>
            </a:r>
            <a:r>
              <a:rPr lang="zh-CN" altLang="zh-CN" sz="1600" dirty="0">
                <a:solidFill>
                  <a:schemeClr val="bg1"/>
                </a:solidFill>
                <a:latin typeface="+mn-ea"/>
                <a:ea typeface="+mn-ea"/>
              </a:rPr>
              <a:t>对本行政区域国土空间保护开发利用做出的具体安排，是</a:t>
            </a:r>
            <a:r>
              <a:rPr lang="zh-CN" altLang="zh-CN" sz="1600" dirty="0" smtClean="0">
                <a:solidFill>
                  <a:schemeClr val="bg1"/>
                </a:solidFill>
                <a:latin typeface="+mn-ea"/>
                <a:ea typeface="+mn-ea"/>
              </a:rPr>
              <a:t>编制</a:t>
            </a:r>
            <a:r>
              <a:rPr lang="zh-CN" altLang="en-US" sz="1600" dirty="0" smtClean="0">
                <a:solidFill>
                  <a:schemeClr val="bg1"/>
                </a:solidFill>
                <a:latin typeface="+mn-ea"/>
                <a:ea typeface="+mn-ea"/>
              </a:rPr>
              <a:t>镇政府驻地</a:t>
            </a:r>
            <a:r>
              <a:rPr lang="zh-CN" altLang="zh-CN" sz="1600" dirty="0" smtClean="0">
                <a:solidFill>
                  <a:schemeClr val="bg1"/>
                </a:solidFill>
                <a:latin typeface="+mn-ea"/>
                <a:ea typeface="+mn-ea"/>
              </a:rPr>
              <a:t>详细</a:t>
            </a:r>
            <a:r>
              <a:rPr lang="zh-CN" altLang="zh-CN" sz="1600" dirty="0">
                <a:solidFill>
                  <a:schemeClr val="bg1"/>
                </a:solidFill>
                <a:latin typeface="+mn-ea"/>
                <a:ea typeface="+mn-ea"/>
              </a:rPr>
              <a:t>规划、村庄规划的法定依据，为镇域开展各类开发保护建设活动、实施国土空间用途管制提供基本依据。</a:t>
            </a:r>
            <a:r>
              <a:rPr lang="zh-CN" altLang="en-US" sz="1600" dirty="0">
                <a:solidFill>
                  <a:schemeClr val="bg1"/>
                </a:solidFill>
                <a:latin typeface="+mn-ea"/>
                <a:ea typeface="+mn-ea"/>
              </a:rPr>
              <a:t>目前，</a:t>
            </a:r>
            <a:r>
              <a:rPr lang="en-US" altLang="zh-CN" sz="1600" dirty="0">
                <a:solidFill>
                  <a:schemeClr val="bg1"/>
                </a:solidFill>
                <a:latin typeface="+mn-ea"/>
                <a:ea typeface="+mn-ea"/>
              </a:rPr>
              <a:t>《</a:t>
            </a:r>
            <a:r>
              <a:rPr lang="zh-CN" altLang="en-US" sz="1600" dirty="0">
                <a:solidFill>
                  <a:schemeClr val="bg1"/>
                </a:solidFill>
                <a:latin typeface="+mn-ea"/>
                <a:ea typeface="+mn-ea"/>
              </a:rPr>
              <a:t>规划</a:t>
            </a:r>
            <a:r>
              <a:rPr lang="en-US" altLang="zh-CN" sz="1600" dirty="0">
                <a:solidFill>
                  <a:schemeClr val="bg1"/>
                </a:solidFill>
                <a:latin typeface="+mn-ea"/>
                <a:ea typeface="+mn-ea"/>
              </a:rPr>
              <a:t>》</a:t>
            </a:r>
            <a:r>
              <a:rPr lang="zh-CN" altLang="en-US" sz="1600" dirty="0">
                <a:solidFill>
                  <a:schemeClr val="bg1"/>
                </a:solidFill>
                <a:latin typeface="+mn-ea"/>
                <a:ea typeface="+mn-ea"/>
              </a:rPr>
              <a:t>已形成草案，为了让公众充分了解规划内容，凝聚社会共识，现进行草案公示，征询公众意见。</a:t>
            </a:r>
            <a:endParaRPr lang="zh-CN" altLang="en-US" sz="1600" dirty="0">
              <a:solidFill>
                <a:schemeClr val="bg1"/>
              </a:solidFill>
              <a:latin typeface="+mn-ea"/>
              <a:ea typeface="+mn-ea"/>
            </a:endParaRPr>
          </a:p>
        </p:txBody>
      </p:sp>
      <p:grpSp>
        <p:nvGrpSpPr>
          <p:cNvPr id="5" name="组合 4"/>
          <p:cNvGrpSpPr/>
          <p:nvPr/>
        </p:nvGrpSpPr>
        <p:grpSpPr>
          <a:xfrm>
            <a:off x="474663" y="6874252"/>
            <a:ext cx="6669087" cy="2262189"/>
            <a:chOff x="474663" y="6874252"/>
            <a:chExt cx="6669087" cy="2262189"/>
          </a:xfrm>
        </p:grpSpPr>
        <p:sp>
          <p:nvSpPr>
            <p:cNvPr id="18" name="矩形 21"/>
            <p:cNvSpPr/>
            <p:nvPr/>
          </p:nvSpPr>
          <p:spPr>
            <a:xfrm rot="5400000">
              <a:off x="2678112" y="4670803"/>
              <a:ext cx="2262189" cy="6669087"/>
            </a:xfrm>
            <a:custGeom>
              <a:avLst/>
              <a:gdLst>
                <a:gd name="connsiteX0" fmla="*/ 72000 w 2076323"/>
                <a:gd name="connsiteY0" fmla="*/ 0 h 2830577"/>
                <a:gd name="connsiteX1" fmla="*/ 2004323 w 2076323"/>
                <a:gd name="connsiteY1" fmla="*/ 0 h 2830577"/>
                <a:gd name="connsiteX2" fmla="*/ 2076323 w 2076323"/>
                <a:gd name="connsiteY2" fmla="*/ 72000 h 2830577"/>
                <a:gd name="connsiteX3" fmla="*/ 2076323 w 2076323"/>
                <a:gd name="connsiteY3" fmla="*/ 2758577 h 2830577"/>
                <a:gd name="connsiteX4" fmla="*/ 2004323 w 2076323"/>
                <a:gd name="connsiteY4" fmla="*/ 2830577 h 2830577"/>
                <a:gd name="connsiteX5" fmla="*/ 72000 w 2076323"/>
                <a:gd name="connsiteY5" fmla="*/ 2830577 h 2830577"/>
                <a:gd name="connsiteX6" fmla="*/ 0 w 2076323"/>
                <a:gd name="connsiteY6" fmla="*/ 2758577 h 2830577"/>
                <a:gd name="connsiteX7" fmla="*/ 0 w 2076323"/>
                <a:gd name="connsiteY7" fmla="*/ 72000 h 2830577"/>
                <a:gd name="connsiteX8" fmla="*/ 72000 w 2076323"/>
                <a:gd name="connsiteY8" fmla="*/ 0 h 283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323" h="2830577">
                  <a:moveTo>
                    <a:pt x="72000" y="0"/>
                  </a:moveTo>
                  <a:lnTo>
                    <a:pt x="2004323" y="0"/>
                  </a:lnTo>
                  <a:cubicBezTo>
                    <a:pt x="2044067" y="0"/>
                    <a:pt x="2076323" y="32256"/>
                    <a:pt x="2076323" y="72000"/>
                  </a:cubicBezTo>
                  <a:lnTo>
                    <a:pt x="2076323" y="2758577"/>
                  </a:lnTo>
                  <a:cubicBezTo>
                    <a:pt x="2076323" y="2798321"/>
                    <a:pt x="2044067" y="2830577"/>
                    <a:pt x="2004323" y="2830577"/>
                  </a:cubicBezTo>
                  <a:lnTo>
                    <a:pt x="72000" y="2830577"/>
                  </a:lnTo>
                  <a:cubicBezTo>
                    <a:pt x="32256" y="2830577"/>
                    <a:pt x="0" y="2798321"/>
                    <a:pt x="0" y="2758577"/>
                  </a:cubicBezTo>
                  <a:lnTo>
                    <a:pt x="0" y="72000"/>
                  </a:lnTo>
                  <a:cubicBezTo>
                    <a:pt x="0" y="32256"/>
                    <a:pt x="32256" y="0"/>
                    <a:pt x="72000" y="0"/>
                  </a:cubicBezTo>
                </a:path>
              </a:pathLst>
            </a:custGeom>
            <a:gradFill flip="none" rotWithShape="1">
              <a:gsLst>
                <a:gs pos="10000">
                  <a:srgbClr val="225C6C">
                    <a:alpha val="80000"/>
                  </a:srgbClr>
                </a:gs>
                <a:gs pos="92000">
                  <a:schemeClr val="accent1">
                    <a:lumMod val="40000"/>
                    <a:lumOff val="60000"/>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Helvetica"/>
                <a:ea typeface="思源黑体 CN Regular" panose="020B0500000000000000" charset="-122"/>
                <a:cs typeface="+mn-cs"/>
              </a:endParaRPr>
            </a:p>
          </p:txBody>
        </p:sp>
        <p:sp>
          <p:nvSpPr>
            <p:cNvPr id="3" name="圆角矩形 2"/>
            <p:cNvSpPr/>
            <p:nvPr/>
          </p:nvSpPr>
          <p:spPr>
            <a:xfrm>
              <a:off x="534987" y="6874253"/>
              <a:ext cx="6608763" cy="22621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ctr" anchorCtr="0" forceAA="0" compatLnSpc="1">
              <a:noAutofit/>
            </a:bodyPr>
            <a:lstStyle/>
            <a:p>
              <a:pPr marL="285750" marR="0" lvl="0" indent="-285750" algn="l" defTabSz="875030" rtl="0" eaLnBrk="0" fontAlgn="base" latinLnBrk="0" hangingPunct="0">
                <a:lnSpc>
                  <a:spcPct val="150000"/>
                </a:lnSpc>
                <a:spcBef>
                  <a:spcPct val="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公示时间：</a:t>
              </a:r>
              <a:r>
                <a:rPr kumimoji="0" lang="en-US" altLang="zh-CN" sz="1600" b="0" i="0" u="none" strike="noStrike" kern="1200" cap="none" spc="0" normalizeH="0" baseline="0" noProof="0" dirty="0">
                  <a:ln>
                    <a:noFill/>
                  </a:ln>
                  <a:solidFill>
                    <a:schemeClr val="bg1"/>
                  </a:solidFill>
                  <a:effectLst/>
                  <a:uLnTx/>
                  <a:uFillTx/>
                  <a:latin typeface="+mn-lt"/>
                  <a:ea typeface="+mn-ea"/>
                  <a:cs typeface="+mn-cs"/>
                </a:rPr>
                <a:t>2024</a:t>
              </a: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年</a:t>
              </a:r>
              <a:r>
                <a:rPr kumimoji="0" lang="en-US" altLang="zh-CN" sz="1600" b="0" i="0" u="none" strike="noStrike" kern="1200" cap="none" spc="0" normalizeH="0" baseline="0" noProof="0" dirty="0">
                  <a:ln>
                    <a:noFill/>
                  </a:ln>
                  <a:solidFill>
                    <a:schemeClr val="bg1"/>
                  </a:solidFill>
                  <a:effectLst/>
                  <a:uLnTx/>
                  <a:uFillTx/>
                  <a:latin typeface="+mn-lt"/>
                  <a:ea typeface="+mn-ea"/>
                  <a:cs typeface="+mn-cs"/>
                </a:rPr>
                <a:t>8</a:t>
              </a:r>
              <a:r>
                <a:rPr kumimoji="0" lang="zh-CN" altLang="en-US" sz="1600" b="0" i="0" u="none" strike="noStrike" kern="1200" cap="none" spc="0" normalizeH="0" baseline="0" noProof="0" dirty="0" smtClean="0">
                  <a:ln>
                    <a:noFill/>
                  </a:ln>
                  <a:solidFill>
                    <a:schemeClr val="bg1"/>
                  </a:solidFill>
                  <a:effectLst/>
                  <a:uLnTx/>
                  <a:uFillTx/>
                  <a:latin typeface="+mn-lt"/>
                  <a:ea typeface="+mn-ea"/>
                  <a:cs typeface="+mn-cs"/>
                </a:rPr>
                <a:t>月</a:t>
              </a:r>
              <a:r>
                <a:rPr kumimoji="0" lang="en-US" altLang="zh-CN" sz="1600" b="0" i="0" u="none" strike="noStrike" kern="1200" cap="none" spc="0" normalizeH="0" baseline="0" noProof="0" dirty="0" smtClean="0">
                  <a:ln>
                    <a:noFill/>
                  </a:ln>
                  <a:solidFill>
                    <a:schemeClr val="bg1"/>
                  </a:solidFill>
                  <a:effectLst/>
                  <a:uLnTx/>
                  <a:uFillTx/>
                  <a:latin typeface="+mn-lt"/>
                  <a:ea typeface="+mn-ea"/>
                  <a:cs typeface="+mn-cs"/>
                </a:rPr>
                <a:t>14</a:t>
              </a:r>
              <a:r>
                <a:rPr kumimoji="0" lang="zh-CN" altLang="en-US" sz="1600" b="0" i="0" u="none" strike="noStrike" kern="1200" cap="none" spc="0" normalizeH="0" baseline="0" noProof="0" dirty="0" smtClean="0">
                  <a:ln>
                    <a:noFill/>
                  </a:ln>
                  <a:solidFill>
                    <a:schemeClr val="bg1"/>
                  </a:solidFill>
                  <a:effectLst/>
                  <a:uLnTx/>
                  <a:uFillTx/>
                  <a:latin typeface="+mn-lt"/>
                  <a:ea typeface="+mn-ea"/>
                  <a:cs typeface="+mn-cs"/>
                </a:rPr>
                <a:t>日</a:t>
              </a:r>
              <a:r>
                <a:rPr kumimoji="0" lang="zh-CN" altLang="en-US" sz="1600" b="0" i="0" u="none" strike="noStrike" kern="1200" cap="none" spc="0" normalizeH="0" baseline="0" noProof="0" dirty="0">
                  <a:ln>
                    <a:noFill/>
                  </a:ln>
                  <a:solidFill>
                    <a:schemeClr val="bg1"/>
                  </a:solidFill>
                  <a:effectLst/>
                  <a:uLnTx/>
                  <a:uFillTx/>
                  <a:latin typeface="+mn-lt"/>
                  <a:ea typeface="+mn-ea"/>
                  <a:cs typeface="+mn-cs"/>
                </a:rPr>
                <a:t>至</a:t>
              </a:r>
              <a:r>
                <a:rPr kumimoji="0" lang="en-US" altLang="zh-CN" sz="1600" b="0" i="0" u="none" strike="noStrike" kern="1200" cap="none" spc="0" normalizeH="0" baseline="0" noProof="0" dirty="0">
                  <a:ln>
                    <a:noFill/>
                  </a:ln>
                  <a:solidFill>
                    <a:schemeClr val="bg1"/>
                  </a:solidFill>
                  <a:effectLst/>
                  <a:uLnTx/>
                  <a:uFillTx/>
                  <a:latin typeface="+mn-lt"/>
                  <a:ea typeface="+mn-ea"/>
                  <a:cs typeface="+mn-cs"/>
                </a:rPr>
                <a:t>2024</a:t>
              </a: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年</a:t>
              </a:r>
              <a:r>
                <a:rPr kumimoji="0" lang="en-US" altLang="zh-CN" sz="1600" b="0" i="0" u="none" strike="noStrike" kern="1200" cap="none" spc="0" normalizeH="0" baseline="0" noProof="0" dirty="0">
                  <a:ln>
                    <a:noFill/>
                  </a:ln>
                  <a:solidFill>
                    <a:schemeClr val="bg1"/>
                  </a:solidFill>
                  <a:effectLst/>
                  <a:uLnTx/>
                  <a:uFillTx/>
                  <a:latin typeface="+mn-lt"/>
                  <a:ea typeface="+mn-ea"/>
                  <a:cs typeface="+mn-cs"/>
                </a:rPr>
                <a:t>9</a:t>
              </a:r>
              <a:r>
                <a:rPr kumimoji="0" lang="zh-CN" altLang="en-US" sz="1600" b="0" i="0" u="none" strike="noStrike" kern="1200" cap="none" spc="0" normalizeH="0" baseline="0" noProof="0" dirty="0" smtClean="0">
                  <a:ln>
                    <a:noFill/>
                  </a:ln>
                  <a:solidFill>
                    <a:schemeClr val="bg1"/>
                  </a:solidFill>
                  <a:effectLst/>
                  <a:uLnTx/>
                  <a:uFillTx/>
                  <a:latin typeface="+mn-lt"/>
                  <a:ea typeface="+mn-ea"/>
                  <a:cs typeface="+mn-cs"/>
                </a:rPr>
                <a:t>月</a:t>
              </a:r>
              <a:r>
                <a:rPr kumimoji="0" lang="en-US" altLang="zh-CN" sz="1600" b="0" i="0" u="none" strike="noStrike" kern="1200" cap="none" spc="0" normalizeH="0" baseline="0" noProof="0" dirty="0" smtClean="0">
                  <a:ln>
                    <a:noFill/>
                  </a:ln>
                  <a:solidFill>
                    <a:schemeClr val="bg1"/>
                  </a:solidFill>
                  <a:effectLst/>
                  <a:uLnTx/>
                  <a:uFillTx/>
                  <a:latin typeface="+mn-lt"/>
                  <a:ea typeface="+mn-ea"/>
                  <a:cs typeface="+mn-cs"/>
                </a:rPr>
                <a:t>13</a:t>
              </a:r>
              <a:r>
                <a:rPr kumimoji="0" lang="zh-CN" altLang="en-US" sz="1600" b="0" i="0" u="none" strike="noStrike" kern="1200" cap="none" spc="0" normalizeH="0" baseline="0" noProof="0" dirty="0" smtClean="0">
                  <a:ln>
                    <a:noFill/>
                  </a:ln>
                  <a:solidFill>
                    <a:schemeClr val="bg1"/>
                  </a:solidFill>
                  <a:effectLst/>
                  <a:uLnTx/>
                  <a:uFillTx/>
                  <a:latin typeface="+mn-lt"/>
                  <a:ea typeface="+mn-ea"/>
                  <a:cs typeface="+mn-cs"/>
                </a:rPr>
                <a:t>日</a:t>
              </a: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，共</a:t>
              </a:r>
              <a:r>
                <a:rPr kumimoji="0" lang="en-US" altLang="zh-CN" sz="1600" b="0" i="0" u="none" strike="noStrike" kern="1200" cap="none" spc="0" normalizeH="0" baseline="0" noProof="0" dirty="0">
                  <a:ln>
                    <a:noFill/>
                  </a:ln>
                  <a:solidFill>
                    <a:schemeClr val="bg1"/>
                  </a:solidFill>
                  <a:effectLst/>
                  <a:uLnTx/>
                  <a:uFillTx/>
                  <a:latin typeface="+mn-lt"/>
                  <a:ea typeface="+mn-ea"/>
                  <a:cs typeface="+mn-cs"/>
                </a:rPr>
                <a:t>30</a:t>
              </a: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天</a:t>
              </a:r>
              <a:endParaRPr kumimoji="0" lang="en-US" altLang="zh-CN" sz="1600" b="0" i="0" u="none" strike="noStrike" kern="1200" cap="none" spc="0" normalizeH="0" baseline="0" noProof="0" dirty="0">
                <a:ln>
                  <a:noFill/>
                </a:ln>
                <a:solidFill>
                  <a:schemeClr val="bg1"/>
                </a:solidFill>
                <a:effectLst/>
                <a:uLnTx/>
                <a:uFillTx/>
                <a:latin typeface="+mn-lt"/>
                <a:ea typeface="+mn-ea"/>
                <a:cs typeface="+mn-cs"/>
              </a:endParaRPr>
            </a:p>
            <a:p>
              <a:pPr marL="285750" marR="0" lvl="0" indent="-285750" algn="l" defTabSz="875030" rtl="0" eaLnBrk="0" fontAlgn="base" latinLnBrk="0" hangingPunct="0">
                <a:lnSpc>
                  <a:spcPct val="150000"/>
                </a:lnSpc>
                <a:spcBef>
                  <a:spcPct val="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公示渠道：</a:t>
              </a:r>
              <a:r>
                <a:rPr lang="zh-CN" altLang="en-US" sz="1600" dirty="0">
                  <a:solidFill>
                    <a:schemeClr val="bg1"/>
                  </a:solidFill>
                </a:rPr>
                <a:t>新晃侗族自治县</a:t>
              </a:r>
              <a:r>
                <a:rPr kumimoji="0" lang="zh-CN" altLang="en-US" sz="1600" b="0" i="0" u="none" strike="noStrike" kern="1200" cap="none" spc="0" normalizeH="0" baseline="0" noProof="0" dirty="0">
                  <a:ln>
                    <a:noFill/>
                  </a:ln>
                  <a:solidFill>
                    <a:schemeClr val="bg1"/>
                  </a:solidFill>
                  <a:effectLst/>
                  <a:uLnTx/>
                  <a:uFillTx/>
                  <a:latin typeface="+mn-lt"/>
                  <a:ea typeface="+mn-ea"/>
                  <a:cs typeface="+mn-cs"/>
                </a:rPr>
                <a:t>自然资源局门户网站和微信公众号</a:t>
              </a:r>
              <a:endParaRPr kumimoji="0" lang="en-US" altLang="zh-CN" sz="1600" b="0" i="0" u="none" strike="noStrike" kern="1200" cap="none" spc="0" normalizeH="0" baseline="0" noProof="0" dirty="0">
                <a:ln>
                  <a:noFill/>
                </a:ln>
                <a:solidFill>
                  <a:schemeClr val="bg1"/>
                </a:solidFill>
                <a:effectLst/>
                <a:uLnTx/>
                <a:uFillTx/>
                <a:latin typeface="+mn-lt"/>
                <a:ea typeface="+mn-ea"/>
                <a:cs typeface="+mn-cs"/>
              </a:endParaRPr>
            </a:p>
            <a:p>
              <a:pPr marL="285750" marR="0" lvl="0" indent="-285750" algn="l" defTabSz="875030" rtl="0" eaLnBrk="0" fontAlgn="base" latinLnBrk="0" hangingPunct="0">
                <a:lnSpc>
                  <a:spcPct val="150000"/>
                </a:lnSpc>
                <a:spcBef>
                  <a:spcPct val="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公众意见提交途径</a:t>
              </a:r>
              <a:endParaRPr kumimoji="0" lang="en-US" altLang="zh-CN" sz="1600" b="0" i="0" u="none" strike="noStrike" kern="1200" cap="none" spc="0" normalizeH="0" baseline="0" noProof="0" dirty="0">
                <a:ln>
                  <a:noFill/>
                </a:ln>
                <a:solidFill>
                  <a:schemeClr val="bg1"/>
                </a:solidFill>
                <a:effectLst/>
                <a:uLnTx/>
                <a:uFillTx/>
                <a:latin typeface="+mn-lt"/>
                <a:ea typeface="+mn-ea"/>
                <a:cs typeface="+mn-cs"/>
              </a:endParaRPr>
            </a:p>
            <a:p>
              <a:pPr marL="285750" marR="0" lvl="0" indent="-285750" algn="l" defTabSz="875030" rtl="0" eaLnBrk="0" fontAlgn="base" latinLnBrk="0" hangingPunct="0">
                <a:lnSpc>
                  <a:spcPct val="150000"/>
                </a:lnSpc>
                <a:spcBef>
                  <a:spcPct val="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cs"/>
                </a:rPr>
                <a:t>电子邮箱：</a:t>
              </a:r>
              <a:r>
                <a:rPr lang="en-US" altLang="zh-CN" sz="1600" dirty="0">
                  <a:solidFill>
                    <a:schemeClr val="bg1"/>
                  </a:solidFill>
                </a:rPr>
                <a:t>4303601</a:t>
              </a:r>
              <a:r>
                <a:rPr kumimoji="0" lang="en-US" altLang="zh-CN" sz="1600" b="0" i="0" u="none" strike="noStrike" kern="1200" cap="none" spc="0" normalizeH="0" baseline="0" noProof="0" dirty="0">
                  <a:ln>
                    <a:noFill/>
                  </a:ln>
                  <a:solidFill>
                    <a:schemeClr val="bg1"/>
                  </a:solidFill>
                  <a:effectLst/>
                  <a:uLnTx/>
                  <a:uFillTx/>
                  <a:latin typeface="+mn-lt"/>
                  <a:ea typeface="+mn-ea"/>
                  <a:cs typeface="+mn-cs"/>
                  <a:hlinkClick r:id="rId1"/>
                </a:rPr>
                <a:t>@qq.com</a:t>
              </a:r>
              <a:endParaRPr kumimoji="0" lang="en-US" altLang="zh-CN" sz="1600" b="0" i="0" u="none" strike="noStrike" kern="1200" cap="none" spc="0" normalizeH="0" baseline="0" noProof="0" dirty="0">
                <a:ln>
                  <a:noFill/>
                </a:ln>
                <a:solidFill>
                  <a:schemeClr val="bg1"/>
                </a:solidFill>
                <a:effectLst/>
                <a:uLnTx/>
                <a:uFillTx/>
                <a:latin typeface="+mn-lt"/>
                <a:ea typeface="+mn-ea"/>
                <a:cs typeface="+mn-cs"/>
              </a:endParaRPr>
            </a:p>
            <a:p>
              <a:pPr marL="285750" marR="0" lvl="0" indent="-285750" algn="l" defTabSz="875030" rtl="0" eaLnBrk="0" fontAlgn="base" latinLnBrk="0" hangingPunct="0">
                <a:lnSpc>
                  <a:spcPct val="150000"/>
                </a:lnSpc>
                <a:spcBef>
                  <a:spcPct val="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cs"/>
                </a:rPr>
                <a:t>邮寄地址：新晃侗族自治县自然资源局</a:t>
              </a:r>
              <a:r>
                <a:rPr kumimoji="0" lang="en-US" altLang="zh-CN" sz="1600" b="0" i="0" u="none" strike="noStrike" kern="1200" cap="none" spc="0" normalizeH="0" baseline="0" noProof="0" dirty="0">
                  <a:ln>
                    <a:noFill/>
                  </a:ln>
                  <a:solidFill>
                    <a:schemeClr val="bg1"/>
                  </a:solidFill>
                  <a:effectLst/>
                  <a:uLnTx/>
                  <a:uFillTx/>
                  <a:latin typeface="+mn-lt"/>
                  <a:ea typeface="+mn-ea"/>
                  <a:cs typeface="+mn-cs"/>
                </a:rPr>
                <a:t>407</a:t>
              </a:r>
              <a:r>
                <a:rPr kumimoji="0" lang="zh-CN" altLang="en-US" sz="1600" b="0" i="0" u="none" strike="noStrike" kern="1200" cap="none" spc="0" normalizeH="0" baseline="0" noProof="0" dirty="0">
                  <a:ln>
                    <a:noFill/>
                  </a:ln>
                  <a:solidFill>
                    <a:schemeClr val="bg1"/>
                  </a:solidFill>
                  <a:effectLst/>
                  <a:uLnTx/>
                  <a:uFillTx/>
                  <a:latin typeface="+mn-lt"/>
                  <a:ea typeface="+mn-ea"/>
                  <a:cs typeface="+mn-cs"/>
                </a:rPr>
                <a:t>室</a:t>
              </a:r>
              <a:endParaRPr kumimoji="0" lang="en-US" altLang="zh-CN" sz="1600" b="0" i="0" u="none" strike="noStrike" kern="1200" cap="none" spc="0" normalizeH="0" baseline="0" noProof="0" dirty="0">
                <a:ln>
                  <a:noFill/>
                </a:ln>
                <a:solidFill>
                  <a:schemeClr val="bg1"/>
                </a:solidFill>
                <a:effectLst/>
                <a:uLnTx/>
                <a:uFillTx/>
                <a:latin typeface="+mn-lt"/>
                <a:ea typeface="+mn-ea"/>
                <a:cs typeface="+mn-cs"/>
              </a:endParaRPr>
            </a:p>
            <a:p>
              <a:pPr marR="0" lvl="0" algn="l" defTabSz="875030" rtl="0" eaLnBrk="0" fontAlgn="base" latinLnBrk="0" hangingPunct="0">
                <a:lnSpc>
                  <a:spcPct val="150000"/>
                </a:lnSpc>
                <a:spcBef>
                  <a:spcPct val="0"/>
                </a:spcBef>
                <a:spcAft>
                  <a:spcPct val="0"/>
                </a:spcAft>
                <a:buClrTx/>
                <a:buSzTx/>
                <a:defRPr/>
              </a:pPr>
              <a:r>
                <a:rPr kumimoji="0" lang="zh-CN" altLang="en-US" sz="1200" b="0" i="0" u="none" strike="noStrike" kern="1200" cap="none" spc="0" normalizeH="0" baseline="0" noProof="0" dirty="0">
                  <a:ln>
                    <a:noFill/>
                  </a:ln>
                  <a:solidFill>
                    <a:schemeClr val="bg1"/>
                  </a:solidFill>
                  <a:effectLst/>
                  <a:uLnTx/>
                  <a:uFillTx/>
                  <a:latin typeface="+mn-lt"/>
                  <a:ea typeface="+mn-ea"/>
                  <a:cs typeface="+mn-cs"/>
                </a:rPr>
                <a:t>（请在邮件标题或信封面上标准“</a:t>
              </a:r>
              <a:r>
                <a:rPr lang="zh-CN" altLang="en-US" sz="1200" dirty="0">
                  <a:solidFill>
                    <a:schemeClr val="bg1"/>
                  </a:solidFill>
                </a:rPr>
                <a:t>新晃侗族</a:t>
              </a:r>
              <a:r>
                <a:rPr lang="zh-CN" altLang="en-US" sz="1200" dirty="0" smtClean="0">
                  <a:solidFill>
                    <a:schemeClr val="bg1"/>
                  </a:solidFill>
                </a:rPr>
                <a:t>自治县晃州镇</a:t>
              </a:r>
              <a:r>
                <a:rPr kumimoji="0" lang="zh-CN" altLang="en-US" sz="1200" b="0" i="0" u="none" strike="noStrike" kern="1200" cap="none" spc="0" normalizeH="0" baseline="0" noProof="0" dirty="0" smtClean="0">
                  <a:ln>
                    <a:noFill/>
                  </a:ln>
                  <a:solidFill>
                    <a:schemeClr val="bg1"/>
                  </a:solidFill>
                  <a:effectLst/>
                  <a:uLnTx/>
                  <a:uFillTx/>
                  <a:latin typeface="+mn-lt"/>
                  <a:ea typeface="+mn-ea"/>
                  <a:cs typeface="+mn-cs"/>
                </a:rPr>
                <a:t>国土</a:t>
              </a:r>
              <a:r>
                <a:rPr kumimoji="0" lang="zh-CN" altLang="en-US" sz="1200" b="0" i="0" u="none" strike="noStrike" kern="1200" cap="none" spc="0" normalizeH="0" baseline="0" noProof="0" dirty="0">
                  <a:ln>
                    <a:noFill/>
                  </a:ln>
                  <a:solidFill>
                    <a:schemeClr val="bg1"/>
                  </a:solidFill>
                  <a:effectLst/>
                  <a:uLnTx/>
                  <a:uFillTx/>
                  <a:latin typeface="+mn-lt"/>
                  <a:ea typeface="+mn-ea"/>
                  <a:cs typeface="+mn-cs"/>
                </a:rPr>
                <a:t>空间规划建议”字样）</a:t>
              </a:r>
              <a:endParaRPr kumimoji="0" lang="en-US" altLang="zh-CN" sz="1200" b="0" i="0" u="none" strike="noStrike" kern="1200" cap="none" spc="0" normalizeH="0" baseline="0" noProof="0" dirty="0">
                <a:ln>
                  <a:noFill/>
                </a:ln>
                <a:solidFill>
                  <a:schemeClr val="bg1"/>
                </a:solidFill>
                <a:effectLst/>
                <a:uLnTx/>
                <a:uFillTx/>
                <a:latin typeface="+mn-lt"/>
                <a:ea typeface="+mn-ea"/>
                <a:cs typeface="+mn-cs"/>
              </a:endParaRPr>
            </a:p>
          </p:txBody>
        </p:sp>
      </p:grpSp>
      <p:sp>
        <p:nvSpPr>
          <p:cNvPr id="17" name="object 8"/>
          <p:cNvSpPr txBox="1"/>
          <p:nvPr/>
        </p:nvSpPr>
        <p:spPr>
          <a:xfrm>
            <a:off x="474663" y="9436735"/>
            <a:ext cx="4571365" cy="406522"/>
          </a:xfrm>
          <a:prstGeom prst="rect">
            <a:avLst/>
          </a:prstGeom>
        </p:spPr>
        <p:txBody>
          <a:bodyPr vert="horz" wrap="square" lIns="0" tIns="24130" rIns="0" bIns="0" rtlCol="0">
            <a:spAutoFit/>
          </a:bodyPr>
          <a:lstStyle/>
          <a:p>
            <a:pPr algn="ctr">
              <a:lnSpc>
                <a:spcPct val="100000"/>
              </a:lnSpc>
              <a:spcBef>
                <a:spcPts val="190"/>
              </a:spcBef>
            </a:pPr>
            <a:r>
              <a:rPr sz="1200" dirty="0">
                <a:solidFill>
                  <a:srgbClr val="FFFFFF"/>
                </a:solidFill>
                <a:latin typeface="微软雅黑" panose="020B0503020204020204" pitchFamily="34" charset="-122"/>
                <a:cs typeface="微软雅黑" panose="020B0503020204020204" pitchFamily="34" charset="-122"/>
              </a:rPr>
              <a:t>注：1.本公示读本为征求意见稿，所有数据和内容以最终批复为准。</a:t>
            </a:r>
            <a:endParaRPr sz="1200" dirty="0">
              <a:latin typeface="微软雅黑" panose="020B0503020204020204" pitchFamily="34" charset="-122"/>
              <a:cs typeface="微软雅黑" panose="020B0503020204020204" pitchFamily="34" charset="-122"/>
            </a:endParaRPr>
          </a:p>
          <a:p>
            <a:pPr marL="454660" indent="-126365">
              <a:lnSpc>
                <a:spcPct val="100000"/>
              </a:lnSpc>
              <a:spcBef>
                <a:spcPts val="90"/>
              </a:spcBef>
              <a:buSzPct val="92000"/>
              <a:buAutoNum type="arabicPeriod" startAt="2"/>
              <a:tabLst>
                <a:tab pos="455295" algn="l"/>
              </a:tabLst>
            </a:pPr>
            <a:r>
              <a:rPr sz="1200" dirty="0" err="1">
                <a:solidFill>
                  <a:srgbClr val="FFFFFF"/>
                </a:solidFill>
                <a:latin typeface="微软雅黑" panose="020B0503020204020204" pitchFamily="34" charset="-122"/>
                <a:cs typeface="微软雅黑" panose="020B0503020204020204" pitchFamily="34" charset="-122"/>
              </a:rPr>
              <a:t>部分图片来源于网络，如涉及版权问题，请与我们联系</a:t>
            </a:r>
            <a:r>
              <a:rPr sz="1200" dirty="0">
                <a:solidFill>
                  <a:srgbClr val="FFFFFF"/>
                </a:solidFill>
                <a:latin typeface="微软雅黑" panose="020B0503020204020204" pitchFamily="34" charset="-122"/>
                <a:cs typeface="微软雅黑" panose="020B0503020204020204" pitchFamily="34" charset="-122"/>
              </a:rPr>
              <a:t>。</a:t>
            </a:r>
            <a:endParaRPr sz="1200" dirty="0">
              <a:latin typeface="微软雅黑" panose="020B0503020204020204" pitchFamily="34" charset="-122"/>
              <a:cs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404813" y="5092754"/>
            <a:ext cx="6587658" cy="5599059"/>
          </a:xfrm>
          <a:prstGeom prst="rect">
            <a:avLst/>
          </a:prstGeom>
        </p:spPr>
      </p:pic>
      <p:sp>
        <p:nvSpPr>
          <p:cNvPr id="62" name="文本框 61"/>
          <p:cNvSpPr txBox="1"/>
          <p:nvPr/>
        </p:nvSpPr>
        <p:spPr>
          <a:xfrm>
            <a:off x="359410" y="1336675"/>
            <a:ext cx="6733540" cy="1055370"/>
          </a:xfrm>
          <a:prstGeom prst="rect">
            <a:avLst/>
          </a:prstGeom>
          <a:noFill/>
        </p:spPr>
        <p:txBody>
          <a:bodyPr wrap="square" rtlCol="0">
            <a:noAutofit/>
          </a:bodyPr>
          <a:lstStyle/>
          <a:p>
            <a:r>
              <a:rPr lang="zh-CN" altLang="zh-CN" sz="1400" dirty="0">
                <a:latin typeface="+mn-ea"/>
                <a:ea typeface="+mn-ea"/>
              </a:rPr>
              <a:t>晃州镇规划形成以机场、铁路、高速公路、国省道、县道、乡道、水运码头、产业路、旅游公路、农村公路提质改造等的综合立体交通网络。</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机场。</a:t>
            </a:r>
            <a:r>
              <a:rPr lang="zh-CN" altLang="zh-CN" sz="1400" dirty="0">
                <a:latin typeface="+mn-ea"/>
                <a:ea typeface="+mn-ea"/>
              </a:rPr>
              <a:t>在城西东侧胡家坝村、高铁新村、大树湾村交界处布局新晃通用机场，用地面积约</a:t>
            </a:r>
            <a:r>
              <a:rPr lang="en-US" altLang="zh-CN" sz="1400" dirty="0">
                <a:latin typeface="+mn-ea"/>
                <a:ea typeface="+mn-ea"/>
              </a:rPr>
              <a:t>24.96</a:t>
            </a:r>
            <a:r>
              <a:rPr lang="zh-CN" altLang="zh-CN" sz="1400" dirty="0">
                <a:latin typeface="+mn-ea"/>
                <a:ea typeface="+mn-ea"/>
              </a:rPr>
              <a:t>公顷。</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铁路。</a:t>
            </a:r>
            <a:r>
              <a:rPr lang="zh-CN" altLang="zh-CN" sz="1400" dirty="0">
                <a:latin typeface="+mn-ea"/>
                <a:ea typeface="+mn-ea"/>
              </a:rPr>
              <a:t>规划保留两条铁路线路：沪昆高铁、湘黔铁路，新建怀化国际陆港•新晃港大新公铁联运物流园铁路专用线，提质扩建新晃火车站货运场，打造怀化国际陆港•新晃港；规划完善新晃高铁西站配套设施，加快物流通道、专用货场、停车场建设，增强综合运输能力。</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高速公路。</a:t>
            </a:r>
            <a:r>
              <a:rPr lang="zh-CN" altLang="zh-CN" sz="1400" dirty="0">
                <a:latin typeface="+mn-ea"/>
                <a:ea typeface="+mn-ea"/>
              </a:rPr>
              <a:t>规划新建铜仁至天柱高速公路（湖南段）。</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国省道。</a:t>
            </a:r>
            <a:r>
              <a:rPr lang="zh-CN" altLang="zh-CN" sz="1400" dirty="0">
                <a:latin typeface="+mn-ea"/>
                <a:ea typeface="+mn-ea"/>
              </a:rPr>
              <a:t>提质改造新晃县</a:t>
            </a:r>
            <a:r>
              <a:rPr lang="en-US" altLang="zh-CN" sz="1400" dirty="0">
                <a:latin typeface="+mn-ea"/>
                <a:ea typeface="+mn-ea"/>
              </a:rPr>
              <a:t>G242</a:t>
            </a:r>
            <a:r>
              <a:rPr lang="zh-CN" altLang="zh-CN" sz="1400" dirty="0">
                <a:latin typeface="+mn-ea"/>
                <a:ea typeface="+mn-ea"/>
              </a:rPr>
              <a:t>丁字坳至扶罗镇。重点完成</a:t>
            </a:r>
            <a:r>
              <a:rPr lang="en-US" altLang="zh-CN" sz="1400" dirty="0">
                <a:latin typeface="+mn-ea"/>
                <a:ea typeface="+mn-ea"/>
              </a:rPr>
              <a:t>G320</a:t>
            </a:r>
            <a:r>
              <a:rPr lang="zh-CN" altLang="zh-CN" sz="1400" dirty="0">
                <a:latin typeface="+mn-ea"/>
                <a:ea typeface="+mn-ea"/>
              </a:rPr>
              <a:t>绕城线。新建新晃—大龙快速连接公路建设项目。</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县道。</a:t>
            </a:r>
            <a:r>
              <a:rPr lang="zh-CN" altLang="zh-CN" sz="1400" dirty="0">
                <a:latin typeface="+mn-ea"/>
                <a:ea typeface="+mn-ea"/>
              </a:rPr>
              <a:t>提质改造</a:t>
            </a:r>
            <a:r>
              <a:rPr lang="en-US" altLang="zh-CN" sz="1400" dirty="0">
                <a:latin typeface="+mn-ea"/>
                <a:ea typeface="+mn-ea"/>
              </a:rPr>
              <a:t>X608</a:t>
            </a:r>
            <a:r>
              <a:rPr lang="zh-CN" altLang="zh-CN" sz="1400" dirty="0">
                <a:latin typeface="+mn-ea"/>
                <a:ea typeface="+mn-ea"/>
              </a:rPr>
              <a:t>。</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乡道。</a:t>
            </a:r>
            <a:r>
              <a:rPr lang="zh-CN" altLang="zh-CN" sz="1400" dirty="0">
                <a:latin typeface="+mn-ea"/>
                <a:ea typeface="+mn-ea"/>
              </a:rPr>
              <a:t>提质改造</a:t>
            </a:r>
            <a:r>
              <a:rPr lang="en-US" altLang="zh-CN" sz="1400" dirty="0">
                <a:latin typeface="+mn-ea"/>
                <a:ea typeface="+mn-ea"/>
              </a:rPr>
              <a:t>Y905</a:t>
            </a:r>
            <a:r>
              <a:rPr lang="zh-CN" altLang="zh-CN" sz="1400" dirty="0">
                <a:latin typeface="+mn-ea"/>
                <a:ea typeface="+mn-ea"/>
              </a:rPr>
              <a:t>、</a:t>
            </a:r>
            <a:r>
              <a:rPr lang="en-US" altLang="zh-CN" sz="1400" dirty="0">
                <a:latin typeface="+mn-ea"/>
                <a:ea typeface="+mn-ea"/>
              </a:rPr>
              <a:t>Y908</a:t>
            </a:r>
            <a:r>
              <a:rPr lang="zh-CN" altLang="zh-CN" sz="1400" dirty="0">
                <a:latin typeface="+mn-ea"/>
                <a:ea typeface="+mn-ea"/>
              </a:rPr>
              <a:t>、</a:t>
            </a:r>
            <a:r>
              <a:rPr lang="en-US" altLang="zh-CN" sz="1400" dirty="0">
                <a:latin typeface="+mn-ea"/>
                <a:ea typeface="+mn-ea"/>
              </a:rPr>
              <a:t>Y909</a:t>
            </a:r>
            <a:r>
              <a:rPr lang="zh-CN" altLang="zh-CN" sz="1400" dirty="0">
                <a:latin typeface="+mn-ea"/>
                <a:ea typeface="+mn-ea"/>
              </a:rPr>
              <a:t>、</a:t>
            </a:r>
            <a:r>
              <a:rPr lang="en-US" altLang="zh-CN" sz="1400" dirty="0">
                <a:latin typeface="+mn-ea"/>
                <a:ea typeface="+mn-ea"/>
              </a:rPr>
              <a:t>Y960</a:t>
            </a:r>
            <a:r>
              <a:rPr lang="zh-CN" altLang="zh-CN" sz="1400" dirty="0">
                <a:latin typeface="+mn-ea"/>
                <a:ea typeface="+mn-ea"/>
              </a:rPr>
              <a:t>。</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县水运码头规划。</a:t>
            </a:r>
            <a:r>
              <a:rPr lang="zh-CN" altLang="zh-CN" sz="1400" dirty="0">
                <a:latin typeface="+mn-ea"/>
                <a:ea typeface="+mn-ea"/>
              </a:rPr>
              <a:t>规划㵲水河段为七级航道，沿㵲水设水运航线；结合㵲水沿线旅游发展设置古镇客运码头、新晃综合公务码头和龙溪古镇客运停靠点。</a:t>
            </a:r>
            <a:endParaRPr lang="zh-CN" altLang="zh-CN" sz="1400" dirty="0">
              <a:latin typeface="+mn-ea"/>
              <a:ea typeface="+mn-ea"/>
            </a:endParaRPr>
          </a:p>
          <a:p>
            <a:r>
              <a:rPr lang="en-US" altLang="zh-CN" sz="1400" b="1" dirty="0">
                <a:latin typeface="+mn-ea"/>
                <a:ea typeface="+mn-ea"/>
              </a:rPr>
              <a:t>——</a:t>
            </a:r>
            <a:r>
              <a:rPr lang="zh-CN" altLang="zh-CN" sz="1400" b="1" dirty="0">
                <a:latin typeface="+mn-ea"/>
                <a:ea typeface="+mn-ea"/>
              </a:rPr>
              <a:t>产业路及旅游公路。</a:t>
            </a:r>
            <a:r>
              <a:rPr lang="zh-CN" altLang="zh-CN" sz="1400" dirty="0">
                <a:latin typeface="+mn-ea"/>
                <a:ea typeface="+mn-ea"/>
              </a:rPr>
              <a:t>规划提质改造凉水井村等产业路。重点完成向家地村等旅游公路建设工程。</a:t>
            </a:r>
            <a:endParaRPr lang="zh-CN" altLang="zh-CN" sz="1400" dirty="0">
              <a:latin typeface="+mn-ea"/>
              <a:ea typeface="+mn-ea"/>
            </a:endParaRPr>
          </a:p>
        </p:txBody>
      </p:sp>
      <p:sp>
        <p:nvSpPr>
          <p:cNvPr id="61"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eaLnBrk="1" hangingPunct="1">
              <a:spcBef>
                <a:spcPts val="400"/>
              </a:spcBef>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5.4 综合交通网络布局</a:t>
            </a:r>
            <a:endPar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sp>
        <p:nvSpPr>
          <p:cNvPr id="13" name="object 17"/>
          <p:cNvSpPr txBox="1"/>
          <p:nvPr/>
        </p:nvSpPr>
        <p:spPr>
          <a:xfrm>
            <a:off x="404813" y="5110220"/>
            <a:ext cx="2634950"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空间综合交通规划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rotWithShape="1">
          <a:blip r:embed="rId2"/>
          <a:srcRect/>
          <a:stretch>
            <a:fillRect/>
          </a:stretch>
        </p:blipFill>
        <p:spPr>
          <a:xfrm>
            <a:off x="6306671" y="8351384"/>
            <a:ext cx="685800" cy="23404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5.5 市政基础设施</a:t>
            </a:r>
            <a:endPar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grpSp>
        <p:nvGrpSpPr>
          <p:cNvPr id="90" name="组合 89"/>
          <p:cNvGrpSpPr/>
          <p:nvPr/>
        </p:nvGrpSpPr>
        <p:grpSpPr>
          <a:xfrm>
            <a:off x="506095" y="1422249"/>
            <a:ext cx="6547485" cy="1362754"/>
            <a:chOff x="506095" y="1472089"/>
            <a:chExt cx="6547485" cy="1362754"/>
          </a:xfrm>
        </p:grpSpPr>
        <p:grpSp>
          <p:nvGrpSpPr>
            <p:cNvPr id="77" name="组合 76"/>
            <p:cNvGrpSpPr/>
            <p:nvPr/>
          </p:nvGrpSpPr>
          <p:grpSpPr>
            <a:xfrm>
              <a:off x="3374925" y="1472089"/>
              <a:ext cx="3678655" cy="1362754"/>
              <a:chOff x="3374925" y="1472089"/>
              <a:chExt cx="3678655" cy="1362754"/>
            </a:xfrm>
          </p:grpSpPr>
          <p:sp>
            <p:nvSpPr>
              <p:cNvPr id="32" name="object 12"/>
              <p:cNvSpPr/>
              <p:nvPr/>
            </p:nvSpPr>
            <p:spPr>
              <a:xfrm>
                <a:off x="3374925" y="1472089"/>
                <a:ext cx="3678655" cy="1362754"/>
              </a:xfrm>
              <a:custGeom>
                <a:avLst/>
                <a:gdLst/>
                <a:ahLst/>
                <a:cxnLst/>
                <a:rect l="l" t="t" r="r" b="b"/>
                <a:pathLst>
                  <a:path w="3716020" h="965200">
                    <a:moveTo>
                      <a:pt x="3715511" y="964691"/>
                    </a:moveTo>
                    <a:lnTo>
                      <a:pt x="161543" y="964691"/>
                    </a:lnTo>
                    <a:lnTo>
                      <a:pt x="0" y="804672"/>
                    </a:lnTo>
                    <a:lnTo>
                      <a:pt x="0" y="0"/>
                    </a:lnTo>
                    <a:lnTo>
                      <a:pt x="3553968" y="0"/>
                    </a:lnTo>
                    <a:lnTo>
                      <a:pt x="3715511" y="161543"/>
                    </a:lnTo>
                    <a:lnTo>
                      <a:pt x="3715511" y="964691"/>
                    </a:lnTo>
                    <a:close/>
                  </a:path>
                </a:pathLst>
              </a:custGeom>
              <a:solidFill>
                <a:srgbClr val="B7DEE8"/>
              </a:solidFill>
            </p:spPr>
            <p:txBody>
              <a:bodyPr wrap="square" lIns="0" tIns="0" rIns="0" bIns="0" rtlCol="0"/>
              <a:lstStyle/>
              <a:p>
                <a:endParaRPr>
                  <a:latin typeface="+mn-ea"/>
                  <a:ea typeface="+mn-ea"/>
                </a:endParaRPr>
              </a:p>
            </p:txBody>
          </p:sp>
          <p:sp>
            <p:nvSpPr>
              <p:cNvPr id="33" name="object 13"/>
              <p:cNvSpPr txBox="1"/>
              <p:nvPr/>
            </p:nvSpPr>
            <p:spPr>
              <a:xfrm>
                <a:off x="3462639" y="1694099"/>
                <a:ext cx="3539772" cy="899221"/>
              </a:xfrm>
              <a:prstGeom prst="rect">
                <a:avLst/>
              </a:prstGeom>
            </p:spPr>
            <p:txBody>
              <a:bodyPr vert="horz" wrap="square" lIns="0" tIns="12700" rIns="0" bIns="0" rtlCol="0">
                <a:spAutoFit/>
              </a:bodyPr>
              <a:lstStyle/>
              <a:p>
                <a:pPr marL="12700" marR="5080" algn="just">
                  <a:lnSpc>
                    <a:spcPct val="120000"/>
                  </a:lnSpc>
                  <a:spcBef>
                    <a:spcPts val="100"/>
                  </a:spcBef>
                </a:pPr>
                <a:r>
                  <a:rPr lang="zh-CN" altLang="en-US" sz="1200" spc="40" dirty="0">
                    <a:latin typeface="+mn-ea"/>
                    <a:ea typeface="+mn-ea"/>
                  </a:rPr>
                  <a:t>统筹考虑人防专项规划布局的人防区域水站建设，保留县第一水厂（</a:t>
                </a:r>
                <a:r>
                  <a:rPr lang="en-US" altLang="zh-CN" sz="1200" spc="40" dirty="0">
                    <a:latin typeface="+mn-ea"/>
                    <a:ea typeface="+mn-ea"/>
                  </a:rPr>
                  <a:t>0.50</a:t>
                </a:r>
                <a:r>
                  <a:rPr lang="zh-CN" altLang="en-US" sz="1200" spc="40" dirty="0">
                    <a:latin typeface="+mn-ea"/>
                    <a:ea typeface="+mn-ea"/>
                  </a:rPr>
                  <a:t>万</a:t>
                </a:r>
                <a:r>
                  <a:rPr lang="en-US" altLang="zh-CN" sz="1200" spc="40" dirty="0">
                    <a:latin typeface="+mn-ea"/>
                    <a:ea typeface="+mn-ea"/>
                  </a:rPr>
                  <a:t>m³/d</a:t>
                </a:r>
                <a:r>
                  <a:rPr lang="zh-CN" altLang="en-US" sz="1200" spc="40" dirty="0">
                    <a:latin typeface="+mn-ea"/>
                    <a:ea typeface="+mn-ea"/>
                  </a:rPr>
                  <a:t>备用），扩建县第二水厂（</a:t>
                </a:r>
                <a:r>
                  <a:rPr lang="en-US" altLang="zh-CN" sz="1200" spc="40" dirty="0">
                    <a:latin typeface="+mn-ea"/>
                    <a:ea typeface="+mn-ea"/>
                  </a:rPr>
                  <a:t>4</a:t>
                </a:r>
                <a:r>
                  <a:rPr lang="zh-CN" altLang="en-US" sz="1200" spc="40" dirty="0">
                    <a:latin typeface="+mn-ea"/>
                    <a:ea typeface="+mn-ea"/>
                  </a:rPr>
                  <a:t>万</a:t>
                </a:r>
                <a:r>
                  <a:rPr lang="en-US" altLang="zh-CN" sz="1200" spc="40" dirty="0">
                    <a:latin typeface="+mn-ea"/>
                    <a:ea typeface="+mn-ea"/>
                  </a:rPr>
                  <a:t>m³/d</a:t>
                </a:r>
                <a:r>
                  <a:rPr lang="zh-CN" altLang="en-US" sz="1200" spc="40" dirty="0">
                    <a:latin typeface="+mn-ea"/>
                    <a:ea typeface="+mn-ea"/>
                  </a:rPr>
                  <a:t>），保留石马溪水厂和塘家坝水厂，新增向家地集中供水设施</a:t>
                </a:r>
                <a:r>
                  <a:rPr lang="zh-CN" altLang="en-US" sz="1200" spc="40" dirty="0" smtClean="0">
                    <a:latin typeface="+mn-ea"/>
                    <a:ea typeface="+mn-ea"/>
                  </a:rPr>
                  <a:t>。</a:t>
                </a:r>
                <a:endParaRPr sz="1200" spc="40" dirty="0">
                  <a:latin typeface="+mn-ea"/>
                  <a:ea typeface="+mn-ea"/>
                </a:endParaRPr>
              </a:p>
            </p:txBody>
          </p:sp>
        </p:grpSp>
        <p:grpSp>
          <p:nvGrpSpPr>
            <p:cNvPr id="84" name="组合 83"/>
            <p:cNvGrpSpPr/>
            <p:nvPr/>
          </p:nvGrpSpPr>
          <p:grpSpPr>
            <a:xfrm>
              <a:off x="506095" y="1745468"/>
              <a:ext cx="2815110" cy="698842"/>
              <a:chOff x="506095" y="1592486"/>
              <a:chExt cx="2815110" cy="698842"/>
            </a:xfrm>
          </p:grpSpPr>
          <p:sp>
            <p:nvSpPr>
              <p:cNvPr id="60" name="object 24"/>
              <p:cNvSpPr/>
              <p:nvPr/>
            </p:nvSpPr>
            <p:spPr>
              <a:xfrm>
                <a:off x="506095" y="1592486"/>
                <a:ext cx="2815110" cy="657225"/>
              </a:xfrm>
              <a:custGeom>
                <a:avLst/>
                <a:gdLst/>
                <a:ahLst/>
                <a:cxnLst/>
                <a:rect l="l" t="t" r="r" b="b"/>
                <a:pathLst>
                  <a:path w="2593975" h="655320">
                    <a:moveTo>
                      <a:pt x="2484120" y="655320"/>
                    </a:moveTo>
                    <a:lnTo>
                      <a:pt x="109728" y="655320"/>
                    </a:lnTo>
                    <a:lnTo>
                      <a:pt x="67204" y="647096"/>
                    </a:lnTo>
                    <a:lnTo>
                      <a:pt x="32413" y="623897"/>
                    </a:lnTo>
                    <a:lnTo>
                      <a:pt x="8847" y="589358"/>
                    </a:lnTo>
                    <a:lnTo>
                      <a:pt x="0" y="547116"/>
                    </a:lnTo>
                    <a:lnTo>
                      <a:pt x="0" y="108203"/>
                    </a:lnTo>
                    <a:lnTo>
                      <a:pt x="8847" y="65961"/>
                    </a:lnTo>
                    <a:lnTo>
                      <a:pt x="32413" y="31422"/>
                    </a:lnTo>
                    <a:lnTo>
                      <a:pt x="67204" y="8223"/>
                    </a:lnTo>
                    <a:lnTo>
                      <a:pt x="109728" y="0"/>
                    </a:lnTo>
                    <a:lnTo>
                      <a:pt x="2484120" y="0"/>
                    </a:lnTo>
                    <a:lnTo>
                      <a:pt x="2526700" y="8223"/>
                    </a:lnTo>
                    <a:lnTo>
                      <a:pt x="2561510" y="31422"/>
                    </a:lnTo>
                    <a:lnTo>
                      <a:pt x="2585057" y="65961"/>
                    </a:lnTo>
                    <a:lnTo>
                      <a:pt x="2593848" y="108203"/>
                    </a:lnTo>
                    <a:lnTo>
                      <a:pt x="2593848" y="547116"/>
                    </a:lnTo>
                    <a:lnTo>
                      <a:pt x="2585057" y="589358"/>
                    </a:lnTo>
                    <a:lnTo>
                      <a:pt x="2561510" y="623897"/>
                    </a:lnTo>
                    <a:lnTo>
                      <a:pt x="2526700" y="647096"/>
                    </a:lnTo>
                    <a:lnTo>
                      <a:pt x="2484120" y="655320"/>
                    </a:lnTo>
                    <a:close/>
                  </a:path>
                </a:pathLst>
              </a:custGeom>
              <a:solidFill>
                <a:schemeClr val="accent5">
                  <a:lumMod val="75000"/>
                </a:schemeClr>
              </a:solidFill>
            </p:spPr>
            <p:txBody>
              <a:bodyPr wrap="square" lIns="0" tIns="0" rIns="0" bIns="0" rtlCol="0"/>
              <a:lstStyle/>
              <a:p>
                <a:endParaRPr>
                  <a:latin typeface="+mn-ea"/>
                  <a:ea typeface="+mn-ea"/>
                </a:endParaRPr>
              </a:p>
            </p:txBody>
          </p:sp>
          <p:grpSp>
            <p:nvGrpSpPr>
              <p:cNvPr id="78" name="组合 77"/>
              <p:cNvGrpSpPr/>
              <p:nvPr/>
            </p:nvGrpSpPr>
            <p:grpSpPr>
              <a:xfrm>
                <a:off x="506095" y="1690128"/>
                <a:ext cx="2786210" cy="601200"/>
                <a:chOff x="506095" y="1690128"/>
                <a:chExt cx="2786210" cy="601200"/>
              </a:xfrm>
            </p:grpSpPr>
            <p:sp>
              <p:nvSpPr>
                <p:cNvPr id="2" name="矩形 1"/>
                <p:cNvSpPr/>
                <p:nvPr/>
              </p:nvSpPr>
              <p:spPr>
                <a:xfrm>
                  <a:off x="1015720" y="1692326"/>
                  <a:ext cx="2276585" cy="413703"/>
                </a:xfrm>
                <a:prstGeom prst="rect">
                  <a:avLst/>
                </a:prstGeom>
              </p:spPr>
              <p:txBody>
                <a:bodyPr wrap="none">
                  <a:spAutoFit/>
                </a:bodyPr>
                <a:lstStyle/>
                <a:p>
                  <a:pPr lvl="0" algn="just">
                    <a:lnSpc>
                      <a:spcPct val="130000"/>
                    </a:lnSpc>
                    <a:spcBef>
                      <a:spcPts val="1200"/>
                    </a:spcBef>
                    <a:spcAft>
                      <a:spcPts val="600"/>
                    </a:spcAft>
                    <a:buSzPts val="1400"/>
                  </a:pPr>
                  <a:r>
                    <a:rPr lang="zh-CN" altLang="zh-CN"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安全健康的给水系统</a:t>
                  </a:r>
                  <a:endParaRPr lang="zh-CN" altLang="zh-CN" sz="20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2" name="图形 5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06095" y="1690128"/>
                  <a:ext cx="544069" cy="601200"/>
                </a:xfrm>
                <a:prstGeom prst="rect">
                  <a:avLst/>
                </a:prstGeom>
              </p:spPr>
            </p:pic>
          </p:grpSp>
        </p:grpSp>
      </p:grpSp>
      <p:grpSp>
        <p:nvGrpSpPr>
          <p:cNvPr id="89" name="组合 88"/>
          <p:cNvGrpSpPr/>
          <p:nvPr/>
        </p:nvGrpSpPr>
        <p:grpSpPr>
          <a:xfrm>
            <a:off x="466470" y="2987672"/>
            <a:ext cx="6623655" cy="1245600"/>
            <a:chOff x="466470" y="3059318"/>
            <a:chExt cx="6623655" cy="1245600"/>
          </a:xfrm>
        </p:grpSpPr>
        <p:grpSp>
          <p:nvGrpSpPr>
            <p:cNvPr id="76" name="组合 75"/>
            <p:cNvGrpSpPr/>
            <p:nvPr/>
          </p:nvGrpSpPr>
          <p:grpSpPr>
            <a:xfrm>
              <a:off x="3374925" y="3059318"/>
              <a:ext cx="3715200" cy="1245600"/>
              <a:chOff x="3374925" y="3059318"/>
              <a:chExt cx="3715200" cy="1245600"/>
            </a:xfrm>
          </p:grpSpPr>
          <p:sp>
            <p:nvSpPr>
              <p:cNvPr id="27" name="object 6"/>
              <p:cNvSpPr/>
              <p:nvPr/>
            </p:nvSpPr>
            <p:spPr>
              <a:xfrm>
                <a:off x="3374925" y="3059318"/>
                <a:ext cx="3715200" cy="1245600"/>
              </a:xfrm>
              <a:custGeom>
                <a:avLst/>
                <a:gdLst/>
                <a:ahLst/>
                <a:cxnLst/>
                <a:rect l="l" t="t" r="r" b="b"/>
                <a:pathLst>
                  <a:path w="3714115" h="965200">
                    <a:moveTo>
                      <a:pt x="3713987" y="964691"/>
                    </a:moveTo>
                    <a:lnTo>
                      <a:pt x="160019" y="964691"/>
                    </a:lnTo>
                    <a:lnTo>
                      <a:pt x="0" y="804672"/>
                    </a:lnTo>
                    <a:lnTo>
                      <a:pt x="0" y="0"/>
                    </a:lnTo>
                    <a:lnTo>
                      <a:pt x="3553968" y="0"/>
                    </a:lnTo>
                    <a:lnTo>
                      <a:pt x="3713987" y="161543"/>
                    </a:lnTo>
                    <a:lnTo>
                      <a:pt x="3713987" y="964691"/>
                    </a:lnTo>
                    <a:close/>
                  </a:path>
                </a:pathLst>
              </a:custGeom>
              <a:solidFill>
                <a:srgbClr val="61AC9D">
                  <a:alpha val="39999"/>
                </a:srgbClr>
              </a:solidFill>
            </p:spPr>
            <p:txBody>
              <a:bodyPr wrap="square" lIns="0" tIns="0" rIns="0" bIns="0" rtlCol="0"/>
              <a:lstStyle/>
              <a:p>
                <a:endParaRPr>
                  <a:latin typeface="+mn-ea"/>
                  <a:ea typeface="+mn-ea"/>
                </a:endParaRPr>
              </a:p>
            </p:txBody>
          </p:sp>
          <p:sp>
            <p:nvSpPr>
              <p:cNvPr id="28" name="object 8"/>
              <p:cNvSpPr txBox="1"/>
              <p:nvPr/>
            </p:nvSpPr>
            <p:spPr>
              <a:xfrm>
                <a:off x="3442884" y="3133930"/>
                <a:ext cx="3582035" cy="899221"/>
              </a:xfrm>
              <a:prstGeom prst="rect">
                <a:avLst/>
              </a:prstGeom>
            </p:spPr>
            <p:txBody>
              <a:bodyPr vert="horz" wrap="square" lIns="0" tIns="12700" rIns="0" bIns="0" rtlCol="0">
                <a:spAutoFit/>
              </a:bodyPr>
              <a:lstStyle/>
              <a:p>
                <a:pPr marL="12700" marR="5080">
                  <a:lnSpc>
                    <a:spcPct val="120000"/>
                  </a:lnSpc>
                  <a:spcBef>
                    <a:spcPts val="100"/>
                  </a:spcBef>
                </a:pPr>
                <a:r>
                  <a:rPr lang="zh-CN" altLang="en-US" sz="1200" spc="40" dirty="0">
                    <a:latin typeface="+mn-ea"/>
                    <a:ea typeface="+mn-ea"/>
                  </a:rPr>
                  <a:t>县城东污水处理厂处理规模扩建为</a:t>
                </a:r>
                <a:r>
                  <a:rPr lang="en-US" altLang="zh-CN" sz="1200" spc="40" dirty="0">
                    <a:latin typeface="+mn-ea"/>
                    <a:ea typeface="+mn-ea"/>
                  </a:rPr>
                  <a:t>3.5</a:t>
                </a:r>
                <a:r>
                  <a:rPr lang="zh-CN" altLang="en-US" sz="1200" spc="40" dirty="0">
                    <a:latin typeface="+mn-ea"/>
                    <a:ea typeface="+mn-ea"/>
                  </a:rPr>
                  <a:t>万立方米</a:t>
                </a:r>
                <a:r>
                  <a:rPr lang="en-US" altLang="zh-CN" sz="1200" spc="40" dirty="0">
                    <a:latin typeface="+mn-ea"/>
                    <a:ea typeface="+mn-ea"/>
                  </a:rPr>
                  <a:t>/</a:t>
                </a:r>
                <a:r>
                  <a:rPr lang="zh-CN" altLang="en-US" sz="1200" spc="40" dirty="0">
                    <a:latin typeface="+mn-ea"/>
                    <a:ea typeface="+mn-ea"/>
                  </a:rPr>
                  <a:t>日</a:t>
                </a:r>
                <a:r>
                  <a:rPr lang="zh-CN" altLang="en-US" sz="1200" spc="40" dirty="0" smtClean="0">
                    <a:latin typeface="+mn-ea"/>
                    <a:ea typeface="+mn-ea"/>
                  </a:rPr>
                  <a:t>。强化</a:t>
                </a:r>
                <a:r>
                  <a:rPr lang="zh-CN" altLang="en-US" sz="1200" spc="40" dirty="0">
                    <a:latin typeface="+mn-ea"/>
                    <a:ea typeface="+mn-ea"/>
                  </a:rPr>
                  <a:t>城中村、老旧城区和污水截留、收集，完善区域污水管道建设，逐步由雨污合流制过渡到雨污分流制，原有合流管道改为雨水</a:t>
                </a:r>
                <a:r>
                  <a:rPr lang="zh-CN" altLang="en-US" sz="1200" spc="40" dirty="0" smtClean="0">
                    <a:latin typeface="+mn-ea"/>
                    <a:ea typeface="+mn-ea"/>
                  </a:rPr>
                  <a:t>管道。</a:t>
                </a:r>
                <a:endParaRPr lang="zh-CN" altLang="en-US" sz="1200" spc="40" dirty="0">
                  <a:latin typeface="+mn-ea"/>
                  <a:ea typeface="+mn-ea"/>
                </a:endParaRPr>
              </a:p>
            </p:txBody>
          </p:sp>
        </p:grpSp>
        <p:grpSp>
          <p:nvGrpSpPr>
            <p:cNvPr id="79" name="组合 78"/>
            <p:cNvGrpSpPr/>
            <p:nvPr/>
          </p:nvGrpSpPr>
          <p:grpSpPr>
            <a:xfrm>
              <a:off x="466470" y="3353506"/>
              <a:ext cx="2844334" cy="657225"/>
              <a:chOff x="466470" y="3179664"/>
              <a:chExt cx="2844334" cy="657225"/>
            </a:xfrm>
          </p:grpSpPr>
          <p:sp>
            <p:nvSpPr>
              <p:cNvPr id="37" name="object 17"/>
              <p:cNvSpPr/>
              <p:nvPr/>
            </p:nvSpPr>
            <p:spPr>
              <a:xfrm>
                <a:off x="466470" y="3179664"/>
                <a:ext cx="2844334" cy="657225"/>
              </a:xfrm>
              <a:custGeom>
                <a:avLst/>
                <a:gdLst/>
                <a:ahLst/>
                <a:cxnLst/>
                <a:rect l="l" t="t" r="r" b="b"/>
                <a:pathLst>
                  <a:path w="2555875" h="657225">
                    <a:moveTo>
                      <a:pt x="2446020" y="656843"/>
                    </a:moveTo>
                    <a:lnTo>
                      <a:pt x="109728" y="656843"/>
                    </a:lnTo>
                    <a:lnTo>
                      <a:pt x="67128" y="648382"/>
                    </a:lnTo>
                    <a:lnTo>
                      <a:pt x="32313" y="624944"/>
                    </a:lnTo>
                    <a:lnTo>
                      <a:pt x="8774" y="590024"/>
                    </a:lnTo>
                    <a:lnTo>
                      <a:pt x="0" y="547115"/>
                    </a:lnTo>
                    <a:lnTo>
                      <a:pt x="0" y="109727"/>
                    </a:lnTo>
                    <a:lnTo>
                      <a:pt x="8774" y="67247"/>
                    </a:lnTo>
                    <a:lnTo>
                      <a:pt x="32313" y="32470"/>
                    </a:lnTo>
                    <a:lnTo>
                      <a:pt x="67128" y="8890"/>
                    </a:lnTo>
                    <a:lnTo>
                      <a:pt x="109728" y="0"/>
                    </a:lnTo>
                    <a:lnTo>
                      <a:pt x="2446020" y="0"/>
                    </a:lnTo>
                    <a:lnTo>
                      <a:pt x="2488607" y="8890"/>
                    </a:lnTo>
                    <a:lnTo>
                      <a:pt x="2523420" y="32470"/>
                    </a:lnTo>
                    <a:lnTo>
                      <a:pt x="2546964" y="67247"/>
                    </a:lnTo>
                    <a:lnTo>
                      <a:pt x="2555747" y="109727"/>
                    </a:lnTo>
                    <a:lnTo>
                      <a:pt x="2555747" y="547115"/>
                    </a:lnTo>
                    <a:lnTo>
                      <a:pt x="2546964" y="590024"/>
                    </a:lnTo>
                    <a:lnTo>
                      <a:pt x="2523420" y="624944"/>
                    </a:lnTo>
                    <a:lnTo>
                      <a:pt x="2488607" y="648382"/>
                    </a:lnTo>
                    <a:lnTo>
                      <a:pt x="2446020" y="656843"/>
                    </a:lnTo>
                    <a:close/>
                  </a:path>
                </a:pathLst>
              </a:custGeom>
              <a:solidFill>
                <a:srgbClr val="61AC9D"/>
              </a:solidFill>
            </p:spPr>
            <p:txBody>
              <a:bodyPr wrap="square" lIns="0" tIns="0" rIns="0" bIns="0" rtlCol="0"/>
              <a:lstStyle/>
              <a:p>
                <a:endParaRPr>
                  <a:latin typeface="+mn-ea"/>
                  <a:ea typeface="+mn-ea"/>
                </a:endParaRPr>
              </a:p>
            </p:txBody>
          </p:sp>
          <p:pic>
            <p:nvPicPr>
              <p:cNvPr id="53" name="图形 52"/>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06095" y="3235689"/>
                <a:ext cx="544069" cy="601200"/>
              </a:xfrm>
              <a:prstGeom prst="rect">
                <a:avLst/>
              </a:prstGeom>
            </p:spPr>
          </p:pic>
          <p:sp>
            <p:nvSpPr>
              <p:cNvPr id="62" name="矩形 61"/>
              <p:cNvSpPr/>
              <p:nvPr/>
            </p:nvSpPr>
            <p:spPr>
              <a:xfrm>
                <a:off x="1015720" y="3285941"/>
                <a:ext cx="2276585" cy="413703"/>
              </a:xfrm>
              <a:prstGeom prst="rect">
                <a:avLst/>
              </a:prstGeom>
            </p:spPr>
            <p:txBody>
              <a:bodyPr wrap="none">
                <a:spAutoFit/>
              </a:bodyPr>
              <a:lstStyle/>
              <a:p>
                <a:pPr lvl="0" algn="just">
                  <a:lnSpc>
                    <a:spcPct val="130000"/>
                  </a:lnSpc>
                  <a:spcBef>
                    <a:spcPts val="1200"/>
                  </a:spcBef>
                  <a:spcAft>
                    <a:spcPts val="600"/>
                  </a:spcAft>
                  <a:buSzPts val="1400"/>
                </a:pPr>
                <a:r>
                  <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合理便捷的排水系统</a:t>
                </a:r>
                <a:endParaRPr lang="zh-CN" altLang="zh-CN" sz="20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87" name="组合 86"/>
          <p:cNvGrpSpPr/>
          <p:nvPr/>
        </p:nvGrpSpPr>
        <p:grpSpPr>
          <a:xfrm>
            <a:off x="466470" y="6118517"/>
            <a:ext cx="6666167" cy="1365182"/>
            <a:chOff x="466470" y="6237746"/>
            <a:chExt cx="6666167" cy="1365182"/>
          </a:xfrm>
        </p:grpSpPr>
        <p:grpSp>
          <p:nvGrpSpPr>
            <p:cNvPr id="74" name="组合 73"/>
            <p:cNvGrpSpPr/>
            <p:nvPr/>
          </p:nvGrpSpPr>
          <p:grpSpPr>
            <a:xfrm>
              <a:off x="3374924" y="6237746"/>
              <a:ext cx="3757713" cy="1365182"/>
              <a:chOff x="3374924" y="6237746"/>
              <a:chExt cx="3757713" cy="1365182"/>
            </a:xfrm>
          </p:grpSpPr>
          <p:sp>
            <p:nvSpPr>
              <p:cNvPr id="24" name="object 4"/>
              <p:cNvSpPr/>
              <p:nvPr/>
            </p:nvSpPr>
            <p:spPr>
              <a:xfrm>
                <a:off x="3374924" y="6237747"/>
                <a:ext cx="3757713" cy="1362754"/>
              </a:xfrm>
              <a:custGeom>
                <a:avLst/>
                <a:gdLst/>
                <a:ahLst/>
                <a:cxnLst/>
                <a:rect l="l" t="t" r="r" b="b"/>
                <a:pathLst>
                  <a:path w="3714115" h="965200">
                    <a:moveTo>
                      <a:pt x="3713987" y="964692"/>
                    </a:moveTo>
                    <a:lnTo>
                      <a:pt x="160019" y="964692"/>
                    </a:lnTo>
                    <a:lnTo>
                      <a:pt x="0" y="803148"/>
                    </a:lnTo>
                    <a:lnTo>
                      <a:pt x="0" y="0"/>
                    </a:lnTo>
                    <a:lnTo>
                      <a:pt x="3553968" y="0"/>
                    </a:lnTo>
                    <a:lnTo>
                      <a:pt x="3713987" y="160020"/>
                    </a:lnTo>
                    <a:lnTo>
                      <a:pt x="3713987" y="964692"/>
                    </a:lnTo>
                    <a:close/>
                  </a:path>
                </a:pathLst>
              </a:custGeom>
              <a:solidFill>
                <a:srgbClr val="B19F7D">
                  <a:alpha val="39999"/>
                </a:srgbClr>
              </a:solidFill>
            </p:spPr>
            <p:txBody>
              <a:bodyPr wrap="square" lIns="0" tIns="0" rIns="0" bIns="0" rtlCol="0"/>
              <a:lstStyle/>
              <a:p>
                <a:endParaRPr>
                  <a:latin typeface="+mn-ea"/>
                  <a:ea typeface="+mn-ea"/>
                </a:endParaRPr>
              </a:p>
            </p:txBody>
          </p:sp>
          <p:sp>
            <p:nvSpPr>
              <p:cNvPr id="30" name="object 10"/>
              <p:cNvSpPr txBox="1"/>
              <p:nvPr/>
            </p:nvSpPr>
            <p:spPr>
              <a:xfrm>
                <a:off x="3462639" y="6237746"/>
                <a:ext cx="3627486" cy="1365182"/>
              </a:xfrm>
              <a:prstGeom prst="rect">
                <a:avLst/>
              </a:prstGeom>
            </p:spPr>
            <p:txBody>
              <a:bodyPr vert="horz" wrap="square" lIns="0" tIns="12700" rIns="0" bIns="0" rtlCol="0">
                <a:spAutoFit/>
              </a:bodyPr>
              <a:lstStyle/>
              <a:p>
                <a:pPr algn="just">
                  <a:lnSpc>
                    <a:spcPct val="150000"/>
                  </a:lnSpc>
                </a:pPr>
                <a:r>
                  <a:rPr lang="zh-CN" altLang="en-US" sz="1200" spc="40" dirty="0">
                    <a:latin typeface="+mn-ea"/>
                    <a:ea typeface="+mn-ea"/>
                  </a:rPr>
                  <a:t>镇区规划电信支局及邮政支局，中心村设置邮政代办点，开展综合服务业务，加快邮政储蓄业务的发展。至</a:t>
                </a:r>
                <a:r>
                  <a:rPr lang="en-US" altLang="zh-CN" sz="1200" spc="40" dirty="0">
                    <a:latin typeface="+mn-ea"/>
                    <a:ea typeface="+mn-ea"/>
                  </a:rPr>
                  <a:t>2035</a:t>
                </a:r>
                <a:r>
                  <a:rPr lang="zh-CN" altLang="en-US" sz="1200" spc="40" dirty="0">
                    <a:latin typeface="+mn-ea"/>
                    <a:ea typeface="+mn-ea"/>
                  </a:rPr>
                  <a:t>年，城镇电话普及率</a:t>
                </a:r>
                <a:r>
                  <a:rPr lang="en-US" altLang="zh-CN" sz="1200" spc="40" dirty="0">
                    <a:latin typeface="+mn-ea"/>
                    <a:ea typeface="+mn-ea"/>
                  </a:rPr>
                  <a:t>100%</a:t>
                </a:r>
                <a:r>
                  <a:rPr lang="zh-CN" altLang="en-US" sz="1200" spc="40" dirty="0">
                    <a:latin typeface="+mn-ea"/>
                    <a:ea typeface="+mn-ea"/>
                  </a:rPr>
                  <a:t>，农村电话普及率达到</a:t>
                </a:r>
                <a:r>
                  <a:rPr lang="en-US" altLang="zh-CN" sz="1200" spc="40" dirty="0">
                    <a:latin typeface="+mn-ea"/>
                    <a:ea typeface="+mn-ea"/>
                  </a:rPr>
                  <a:t>95%</a:t>
                </a:r>
                <a:r>
                  <a:rPr lang="zh-CN" altLang="en-US" sz="1200" spc="40" dirty="0">
                    <a:latin typeface="+mn-ea"/>
                    <a:ea typeface="+mn-ea"/>
                  </a:rPr>
                  <a:t>，中心村实现宽带互联业务普及率达到</a:t>
                </a:r>
                <a:r>
                  <a:rPr lang="en-US" altLang="zh-CN" sz="1200" spc="40" dirty="0">
                    <a:latin typeface="+mn-ea"/>
                    <a:ea typeface="+mn-ea"/>
                  </a:rPr>
                  <a:t>90%</a:t>
                </a:r>
                <a:r>
                  <a:rPr lang="zh-CN" altLang="en-US" sz="1200" spc="40" dirty="0">
                    <a:latin typeface="+mn-ea"/>
                    <a:ea typeface="+mn-ea"/>
                  </a:rPr>
                  <a:t>。</a:t>
                </a:r>
                <a:endParaRPr lang="zh-CN" altLang="zh-CN" sz="1200" spc="40" dirty="0">
                  <a:latin typeface="+mn-ea"/>
                  <a:ea typeface="+mn-ea"/>
                </a:endParaRPr>
              </a:p>
            </p:txBody>
          </p:sp>
        </p:grpSp>
        <p:grpSp>
          <p:nvGrpSpPr>
            <p:cNvPr id="81" name="组合 80"/>
            <p:cNvGrpSpPr/>
            <p:nvPr/>
          </p:nvGrpSpPr>
          <p:grpSpPr>
            <a:xfrm>
              <a:off x="466470" y="6531935"/>
              <a:ext cx="2825835" cy="657225"/>
              <a:chOff x="466470" y="6431777"/>
              <a:chExt cx="2825835" cy="657225"/>
            </a:xfrm>
          </p:grpSpPr>
          <p:sp>
            <p:nvSpPr>
              <p:cNvPr id="42" name="object 22"/>
              <p:cNvSpPr/>
              <p:nvPr/>
            </p:nvSpPr>
            <p:spPr>
              <a:xfrm>
                <a:off x="466470" y="6431777"/>
                <a:ext cx="2800519" cy="657225"/>
              </a:xfrm>
              <a:custGeom>
                <a:avLst/>
                <a:gdLst/>
                <a:ahLst/>
                <a:cxnLst/>
                <a:rect l="l" t="t" r="r" b="b"/>
                <a:pathLst>
                  <a:path w="2502535" h="657225">
                    <a:moveTo>
                      <a:pt x="2392679" y="656844"/>
                    </a:moveTo>
                    <a:lnTo>
                      <a:pt x="109728" y="656844"/>
                    </a:lnTo>
                    <a:lnTo>
                      <a:pt x="67204" y="648382"/>
                    </a:lnTo>
                    <a:lnTo>
                      <a:pt x="32413" y="624944"/>
                    </a:lnTo>
                    <a:lnTo>
                      <a:pt x="8847" y="590024"/>
                    </a:lnTo>
                    <a:lnTo>
                      <a:pt x="0" y="547116"/>
                    </a:lnTo>
                    <a:lnTo>
                      <a:pt x="0" y="109727"/>
                    </a:lnTo>
                    <a:lnTo>
                      <a:pt x="8847" y="67247"/>
                    </a:lnTo>
                    <a:lnTo>
                      <a:pt x="32413" y="32470"/>
                    </a:lnTo>
                    <a:lnTo>
                      <a:pt x="67204" y="8890"/>
                    </a:lnTo>
                    <a:lnTo>
                      <a:pt x="109728" y="0"/>
                    </a:lnTo>
                    <a:lnTo>
                      <a:pt x="2392679" y="0"/>
                    </a:lnTo>
                    <a:lnTo>
                      <a:pt x="2435446" y="8890"/>
                    </a:lnTo>
                    <a:lnTo>
                      <a:pt x="2470318" y="32470"/>
                    </a:lnTo>
                    <a:lnTo>
                      <a:pt x="2493803" y="67247"/>
                    </a:lnTo>
                    <a:lnTo>
                      <a:pt x="2502407" y="109727"/>
                    </a:lnTo>
                    <a:lnTo>
                      <a:pt x="2502407" y="547116"/>
                    </a:lnTo>
                    <a:lnTo>
                      <a:pt x="2493803" y="590024"/>
                    </a:lnTo>
                    <a:lnTo>
                      <a:pt x="2470318" y="624944"/>
                    </a:lnTo>
                    <a:lnTo>
                      <a:pt x="2435446" y="648382"/>
                    </a:lnTo>
                    <a:lnTo>
                      <a:pt x="2392679" y="656844"/>
                    </a:lnTo>
                    <a:close/>
                  </a:path>
                </a:pathLst>
              </a:custGeom>
              <a:solidFill>
                <a:srgbClr val="B19F7D"/>
              </a:solidFill>
            </p:spPr>
            <p:txBody>
              <a:bodyPr wrap="square" lIns="0" tIns="0" rIns="0" bIns="0" rtlCol="0"/>
              <a:lstStyle/>
              <a:p>
                <a:endParaRPr>
                  <a:latin typeface="+mn-ea"/>
                  <a:ea typeface="+mn-ea"/>
                </a:endParaRPr>
              </a:p>
            </p:txBody>
          </p:sp>
          <p:pic>
            <p:nvPicPr>
              <p:cNvPr id="54" name="图形 53"/>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527771" y="6484840"/>
                <a:ext cx="551098" cy="551098"/>
              </a:xfrm>
              <a:prstGeom prst="rect">
                <a:avLst/>
              </a:prstGeom>
            </p:spPr>
          </p:pic>
          <p:sp>
            <p:nvSpPr>
              <p:cNvPr id="63" name="矩形 62"/>
              <p:cNvSpPr/>
              <p:nvPr/>
            </p:nvSpPr>
            <p:spPr>
              <a:xfrm>
                <a:off x="1015720" y="6527433"/>
                <a:ext cx="2276585" cy="413703"/>
              </a:xfrm>
              <a:prstGeom prst="rect">
                <a:avLst/>
              </a:prstGeom>
            </p:spPr>
            <p:txBody>
              <a:bodyPr wrap="none">
                <a:spAutoFit/>
              </a:bodyPr>
              <a:lstStyle/>
              <a:p>
                <a:pPr lvl="0" algn="just">
                  <a:lnSpc>
                    <a:spcPct val="130000"/>
                  </a:lnSpc>
                  <a:spcBef>
                    <a:spcPts val="1200"/>
                  </a:spcBef>
                  <a:spcAft>
                    <a:spcPts val="600"/>
                  </a:spcAft>
                  <a:buSzPts val="1400"/>
                </a:pPr>
                <a:r>
                  <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智慧便捷的通信系统</a:t>
                </a:r>
                <a:endPar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88" name="组合 87"/>
          <p:cNvGrpSpPr/>
          <p:nvPr/>
        </p:nvGrpSpPr>
        <p:grpSpPr>
          <a:xfrm>
            <a:off x="343027" y="4553095"/>
            <a:ext cx="6747098" cy="1245600"/>
            <a:chOff x="343027" y="4646547"/>
            <a:chExt cx="6747098" cy="1245600"/>
          </a:xfrm>
        </p:grpSpPr>
        <p:sp>
          <p:nvSpPr>
            <p:cNvPr id="39" name="object 19"/>
            <p:cNvSpPr/>
            <p:nvPr/>
          </p:nvSpPr>
          <p:spPr>
            <a:xfrm>
              <a:off x="466470" y="4940735"/>
              <a:ext cx="2800519" cy="657225"/>
            </a:xfrm>
            <a:custGeom>
              <a:avLst/>
              <a:gdLst/>
              <a:ahLst/>
              <a:cxnLst/>
              <a:rect l="l" t="t" r="r" b="b"/>
              <a:pathLst>
                <a:path w="2636520" h="657225">
                  <a:moveTo>
                    <a:pt x="2526792" y="656844"/>
                  </a:moveTo>
                  <a:lnTo>
                    <a:pt x="109728" y="656844"/>
                  </a:lnTo>
                  <a:lnTo>
                    <a:pt x="67347" y="648096"/>
                  </a:lnTo>
                  <a:lnTo>
                    <a:pt x="32604" y="624563"/>
                  </a:lnTo>
                  <a:lnTo>
                    <a:pt x="8990" y="589739"/>
                  </a:lnTo>
                  <a:lnTo>
                    <a:pt x="0" y="547115"/>
                  </a:lnTo>
                  <a:lnTo>
                    <a:pt x="0" y="109727"/>
                  </a:lnTo>
                  <a:lnTo>
                    <a:pt x="8990" y="66961"/>
                  </a:lnTo>
                  <a:lnTo>
                    <a:pt x="32604" y="32089"/>
                  </a:lnTo>
                  <a:lnTo>
                    <a:pt x="67347" y="8604"/>
                  </a:lnTo>
                  <a:lnTo>
                    <a:pt x="109728" y="0"/>
                  </a:lnTo>
                  <a:lnTo>
                    <a:pt x="2526792" y="0"/>
                  </a:lnTo>
                  <a:lnTo>
                    <a:pt x="2569586" y="8604"/>
                  </a:lnTo>
                  <a:lnTo>
                    <a:pt x="2604468" y="32089"/>
                  </a:lnTo>
                  <a:lnTo>
                    <a:pt x="2627943" y="66961"/>
                  </a:lnTo>
                  <a:lnTo>
                    <a:pt x="2636520" y="109727"/>
                  </a:lnTo>
                  <a:lnTo>
                    <a:pt x="2636520" y="547115"/>
                  </a:lnTo>
                  <a:lnTo>
                    <a:pt x="2627943" y="589739"/>
                  </a:lnTo>
                  <a:lnTo>
                    <a:pt x="2604468" y="624563"/>
                  </a:lnTo>
                  <a:lnTo>
                    <a:pt x="2569586" y="648096"/>
                  </a:lnTo>
                  <a:lnTo>
                    <a:pt x="2526792" y="656844"/>
                  </a:lnTo>
                  <a:close/>
                </a:path>
              </a:pathLst>
            </a:custGeom>
            <a:solidFill>
              <a:srgbClr val="708A8A"/>
            </a:solidFill>
          </p:spPr>
          <p:txBody>
            <a:bodyPr wrap="square" lIns="0" tIns="0" rIns="0" bIns="0" rtlCol="0"/>
            <a:lstStyle/>
            <a:p>
              <a:endParaRPr dirty="0">
                <a:latin typeface="+mn-ea"/>
                <a:ea typeface="+mn-ea"/>
              </a:endParaRPr>
            </a:p>
          </p:txBody>
        </p:sp>
        <p:grpSp>
          <p:nvGrpSpPr>
            <p:cNvPr id="75" name="组合 74"/>
            <p:cNvGrpSpPr/>
            <p:nvPr/>
          </p:nvGrpSpPr>
          <p:grpSpPr>
            <a:xfrm>
              <a:off x="3374925" y="4646547"/>
              <a:ext cx="3715200" cy="1245600"/>
              <a:chOff x="3374925" y="4646547"/>
              <a:chExt cx="3715200" cy="1245600"/>
            </a:xfrm>
          </p:grpSpPr>
          <p:sp>
            <p:nvSpPr>
              <p:cNvPr id="25" name="object 5"/>
              <p:cNvSpPr/>
              <p:nvPr/>
            </p:nvSpPr>
            <p:spPr>
              <a:xfrm>
                <a:off x="3374925" y="4646547"/>
                <a:ext cx="3715200" cy="1245600"/>
              </a:xfrm>
              <a:custGeom>
                <a:avLst/>
                <a:gdLst/>
                <a:ahLst/>
                <a:cxnLst/>
                <a:rect l="l" t="t" r="r" b="b"/>
                <a:pathLst>
                  <a:path w="3714115" h="965200">
                    <a:moveTo>
                      <a:pt x="3713987" y="964692"/>
                    </a:moveTo>
                    <a:lnTo>
                      <a:pt x="160019" y="964692"/>
                    </a:lnTo>
                    <a:lnTo>
                      <a:pt x="0" y="804672"/>
                    </a:lnTo>
                    <a:lnTo>
                      <a:pt x="0" y="0"/>
                    </a:lnTo>
                    <a:lnTo>
                      <a:pt x="3553968" y="0"/>
                    </a:lnTo>
                    <a:lnTo>
                      <a:pt x="3713987" y="161543"/>
                    </a:lnTo>
                    <a:lnTo>
                      <a:pt x="3713987" y="964692"/>
                    </a:lnTo>
                    <a:close/>
                  </a:path>
                </a:pathLst>
              </a:custGeom>
              <a:solidFill>
                <a:srgbClr val="708A8A">
                  <a:alpha val="39999"/>
                </a:srgbClr>
              </a:solidFill>
            </p:spPr>
            <p:txBody>
              <a:bodyPr wrap="square" lIns="0" tIns="0" rIns="0" bIns="0" rtlCol="0"/>
              <a:lstStyle/>
              <a:p>
                <a:endParaRPr>
                  <a:latin typeface="+mn-ea"/>
                  <a:ea typeface="+mn-ea"/>
                </a:endParaRPr>
              </a:p>
            </p:txBody>
          </p:sp>
          <p:sp>
            <p:nvSpPr>
              <p:cNvPr id="29" name="object 9"/>
              <p:cNvSpPr txBox="1"/>
              <p:nvPr/>
            </p:nvSpPr>
            <p:spPr>
              <a:xfrm>
                <a:off x="3526069" y="4734432"/>
                <a:ext cx="3505200" cy="1120820"/>
              </a:xfrm>
              <a:prstGeom prst="rect">
                <a:avLst/>
              </a:prstGeom>
            </p:spPr>
            <p:txBody>
              <a:bodyPr vert="horz" wrap="square" lIns="0" tIns="12700" rIns="0" bIns="0" rtlCol="0">
                <a:spAutoFit/>
              </a:bodyPr>
              <a:lstStyle/>
              <a:p>
                <a:pPr algn="just">
                  <a:lnSpc>
                    <a:spcPct val="150000"/>
                  </a:lnSpc>
                </a:pPr>
                <a:r>
                  <a:rPr lang="zh-CN" altLang="en-US" sz="1200" spc="40" dirty="0">
                    <a:latin typeface="+mn-ea"/>
                    <a:ea typeface="+mn-ea"/>
                  </a:rPr>
                  <a:t>规划保留晃州</a:t>
                </a:r>
                <a:r>
                  <a:rPr lang="en-US" altLang="zh-CN" sz="1200" spc="40" dirty="0">
                    <a:latin typeface="+mn-ea"/>
                    <a:ea typeface="+mn-ea"/>
                  </a:rPr>
                  <a:t>220kV</a:t>
                </a:r>
                <a:r>
                  <a:rPr lang="zh-CN" altLang="en-US" sz="1200" spc="40" dirty="0">
                    <a:latin typeface="+mn-ea"/>
                    <a:ea typeface="+mn-ea"/>
                  </a:rPr>
                  <a:t>变电站、酒店塘</a:t>
                </a:r>
                <a:r>
                  <a:rPr lang="en-US" altLang="zh-CN" sz="1200" spc="40" dirty="0">
                    <a:latin typeface="+mn-ea"/>
                    <a:ea typeface="+mn-ea"/>
                  </a:rPr>
                  <a:t>110kv</a:t>
                </a:r>
                <a:r>
                  <a:rPr lang="zh-CN" altLang="en-US" sz="1200" spc="40" dirty="0">
                    <a:latin typeface="+mn-ea"/>
                    <a:ea typeface="+mn-ea"/>
                  </a:rPr>
                  <a:t>变电站；扩建红光</a:t>
                </a:r>
                <a:r>
                  <a:rPr lang="en-US" altLang="zh-CN" sz="1200" spc="40" dirty="0">
                    <a:latin typeface="+mn-ea"/>
                    <a:ea typeface="+mn-ea"/>
                  </a:rPr>
                  <a:t>110kV</a:t>
                </a:r>
                <a:r>
                  <a:rPr lang="zh-CN" altLang="en-US" sz="1200" spc="40" dirty="0">
                    <a:latin typeface="+mn-ea"/>
                    <a:ea typeface="+mn-ea"/>
                  </a:rPr>
                  <a:t>变电站；规划新建城北</a:t>
                </a:r>
                <a:r>
                  <a:rPr lang="en-US" altLang="zh-CN" sz="1200" spc="40" dirty="0">
                    <a:latin typeface="+mn-ea"/>
                    <a:ea typeface="+mn-ea"/>
                  </a:rPr>
                  <a:t>110kV</a:t>
                </a:r>
                <a:r>
                  <a:rPr lang="zh-CN" altLang="en-US" sz="1200" spc="40" dirty="0">
                    <a:latin typeface="+mn-ea"/>
                    <a:ea typeface="+mn-ea"/>
                  </a:rPr>
                  <a:t>变电站，占地面积约</a:t>
                </a:r>
                <a:r>
                  <a:rPr lang="en-US" altLang="zh-CN" sz="1200" spc="40" dirty="0">
                    <a:latin typeface="+mn-ea"/>
                    <a:ea typeface="+mn-ea"/>
                  </a:rPr>
                  <a:t>1.25</a:t>
                </a:r>
                <a:r>
                  <a:rPr lang="zh-CN" altLang="en-US" sz="1200" spc="40" dirty="0">
                    <a:latin typeface="+mn-ea"/>
                    <a:ea typeface="+mn-ea"/>
                  </a:rPr>
                  <a:t>公顷，主变容量</a:t>
                </a:r>
                <a:r>
                  <a:rPr lang="en-US" altLang="zh-CN" sz="1200" spc="40" dirty="0">
                    <a:latin typeface="+mn-ea"/>
                    <a:ea typeface="+mn-ea"/>
                  </a:rPr>
                  <a:t>2×50MVA</a:t>
                </a:r>
                <a:r>
                  <a:rPr lang="zh-CN" altLang="en-US" sz="1200" spc="40" dirty="0">
                    <a:latin typeface="+mn-ea"/>
                    <a:ea typeface="+mn-ea"/>
                  </a:rPr>
                  <a:t>。新建晃州镇抽水蓄能电站。</a:t>
                </a:r>
                <a:endParaRPr lang="zh-CN" altLang="zh-CN" sz="1200" spc="40" dirty="0">
                  <a:latin typeface="+mn-ea"/>
                  <a:ea typeface="+mn-ea"/>
                </a:endParaRPr>
              </a:p>
            </p:txBody>
          </p:sp>
        </p:grpSp>
        <p:pic>
          <p:nvPicPr>
            <p:cNvPr id="57" name="图形 56"/>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343027" y="4761626"/>
              <a:ext cx="911005" cy="911005"/>
            </a:xfrm>
            <a:prstGeom prst="rect">
              <a:avLst/>
            </a:prstGeom>
          </p:spPr>
        </p:pic>
        <p:sp>
          <p:nvSpPr>
            <p:cNvPr id="64" name="矩形 63"/>
            <p:cNvSpPr/>
            <p:nvPr/>
          </p:nvSpPr>
          <p:spPr>
            <a:xfrm>
              <a:off x="1015720" y="5062495"/>
              <a:ext cx="2276585" cy="413703"/>
            </a:xfrm>
            <a:prstGeom prst="rect">
              <a:avLst/>
            </a:prstGeom>
          </p:spPr>
          <p:txBody>
            <a:bodyPr wrap="none">
              <a:spAutoFit/>
            </a:bodyPr>
            <a:lstStyle/>
            <a:p>
              <a:pPr lvl="0" algn="just">
                <a:lnSpc>
                  <a:spcPct val="130000"/>
                </a:lnSpc>
                <a:spcBef>
                  <a:spcPts val="1200"/>
                </a:spcBef>
                <a:spcAft>
                  <a:spcPts val="600"/>
                </a:spcAft>
                <a:buSzPts val="1400"/>
              </a:pPr>
              <a:r>
                <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完善可靠的电力网络</a:t>
              </a:r>
              <a:endParaRPr lang="zh-CN" altLang="zh-CN" sz="20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86" name="组合 85"/>
          <p:cNvGrpSpPr/>
          <p:nvPr/>
        </p:nvGrpSpPr>
        <p:grpSpPr>
          <a:xfrm>
            <a:off x="466470" y="7683941"/>
            <a:ext cx="6623655" cy="1365182"/>
            <a:chOff x="466470" y="7824976"/>
            <a:chExt cx="6623655" cy="1365182"/>
          </a:xfrm>
        </p:grpSpPr>
        <p:grpSp>
          <p:nvGrpSpPr>
            <p:cNvPr id="73" name="组合 72"/>
            <p:cNvGrpSpPr/>
            <p:nvPr/>
          </p:nvGrpSpPr>
          <p:grpSpPr>
            <a:xfrm>
              <a:off x="3374925" y="7824976"/>
              <a:ext cx="3715200" cy="1365182"/>
              <a:chOff x="3374925" y="7824976"/>
              <a:chExt cx="3715200" cy="1365182"/>
            </a:xfrm>
          </p:grpSpPr>
          <p:sp>
            <p:nvSpPr>
              <p:cNvPr id="22" name="object 3"/>
              <p:cNvSpPr/>
              <p:nvPr/>
            </p:nvSpPr>
            <p:spPr>
              <a:xfrm>
                <a:off x="3374925" y="7824976"/>
                <a:ext cx="3715200" cy="1245600"/>
              </a:xfrm>
              <a:custGeom>
                <a:avLst/>
                <a:gdLst/>
                <a:ahLst/>
                <a:cxnLst/>
                <a:rect l="l" t="t" r="r" b="b"/>
                <a:pathLst>
                  <a:path w="3714115" h="965200">
                    <a:moveTo>
                      <a:pt x="3713988" y="964692"/>
                    </a:moveTo>
                    <a:lnTo>
                      <a:pt x="160020" y="964692"/>
                    </a:lnTo>
                    <a:lnTo>
                      <a:pt x="0" y="804672"/>
                    </a:lnTo>
                    <a:lnTo>
                      <a:pt x="0" y="0"/>
                    </a:lnTo>
                    <a:lnTo>
                      <a:pt x="3553967" y="0"/>
                    </a:lnTo>
                    <a:lnTo>
                      <a:pt x="3713988" y="161544"/>
                    </a:lnTo>
                    <a:lnTo>
                      <a:pt x="3713988" y="964692"/>
                    </a:lnTo>
                    <a:close/>
                  </a:path>
                </a:pathLst>
              </a:custGeom>
              <a:solidFill>
                <a:srgbClr val="974706">
                  <a:alpha val="39999"/>
                </a:srgbClr>
              </a:solidFill>
            </p:spPr>
            <p:txBody>
              <a:bodyPr wrap="square" lIns="0" tIns="0" rIns="0" bIns="0" rtlCol="0"/>
              <a:lstStyle/>
              <a:p>
                <a:endParaRPr>
                  <a:latin typeface="+mn-ea"/>
                  <a:ea typeface="+mn-ea"/>
                </a:endParaRPr>
              </a:p>
            </p:txBody>
          </p:sp>
          <p:sp>
            <p:nvSpPr>
              <p:cNvPr id="31" name="object 11"/>
              <p:cNvSpPr txBox="1"/>
              <p:nvPr/>
            </p:nvSpPr>
            <p:spPr>
              <a:xfrm>
                <a:off x="3374925" y="7824976"/>
                <a:ext cx="3582035" cy="1365182"/>
              </a:xfrm>
              <a:prstGeom prst="rect">
                <a:avLst/>
              </a:prstGeom>
            </p:spPr>
            <p:txBody>
              <a:bodyPr vert="horz" wrap="square" lIns="0" tIns="12700" rIns="0" bIns="0" rtlCol="0">
                <a:spAutoFit/>
              </a:bodyPr>
              <a:lstStyle/>
              <a:p>
                <a:pPr algn="just">
                  <a:lnSpc>
                    <a:spcPct val="150000"/>
                  </a:lnSpc>
                </a:pPr>
                <a:r>
                  <a:rPr lang="zh-CN" altLang="en-US" sz="1200" spc="40" dirty="0">
                    <a:latin typeface="+mn-ea"/>
                    <a:ea typeface="+mn-ea"/>
                  </a:rPr>
                  <a:t>至</a:t>
                </a:r>
                <a:r>
                  <a:rPr lang="en-US" altLang="zh-CN" sz="1200" spc="40" dirty="0">
                    <a:latin typeface="+mn-ea"/>
                    <a:ea typeface="+mn-ea"/>
                  </a:rPr>
                  <a:t>2035</a:t>
                </a:r>
                <a:r>
                  <a:rPr lang="zh-CN" altLang="en-US" sz="1200" spc="40" dirty="0">
                    <a:latin typeface="+mn-ea"/>
                    <a:ea typeface="+mn-ea"/>
                  </a:rPr>
                  <a:t>年，镇域天然气年用气量约为</a:t>
                </a:r>
                <a:r>
                  <a:rPr lang="en-US" altLang="zh-CN" sz="1200" spc="40" dirty="0">
                    <a:latin typeface="+mn-ea"/>
                    <a:ea typeface="+mn-ea"/>
                  </a:rPr>
                  <a:t>2005.71</a:t>
                </a:r>
                <a:r>
                  <a:rPr lang="zh-CN" altLang="en-US" sz="1200" spc="40" dirty="0">
                    <a:latin typeface="+mn-ea"/>
                    <a:ea typeface="+mn-ea"/>
                  </a:rPr>
                  <a:t>万标立方米，规划玉屏至新晃天然气管道在晃州镇新民村设立城北燃气门站。燃气门站与现有配气站次高压天然气管道连接，规划长乐坪村</a:t>
                </a:r>
                <a:r>
                  <a:rPr lang="en-US" altLang="zh-CN" sz="1200" spc="40" dirty="0">
                    <a:latin typeface="+mn-ea"/>
                    <a:ea typeface="+mn-ea"/>
                  </a:rPr>
                  <a:t>LNG</a:t>
                </a:r>
                <a:r>
                  <a:rPr lang="zh-CN" altLang="en-US" sz="1200" spc="40" dirty="0">
                    <a:latin typeface="+mn-ea"/>
                    <a:ea typeface="+mn-ea"/>
                  </a:rPr>
                  <a:t>储配站调整为燃气调峰站，</a:t>
                </a:r>
                <a:endParaRPr lang="zh-CN" altLang="zh-CN" sz="1200" spc="40" dirty="0">
                  <a:latin typeface="+mn-ea"/>
                  <a:ea typeface="+mn-ea"/>
                </a:endParaRPr>
              </a:p>
            </p:txBody>
          </p:sp>
        </p:grpSp>
        <p:grpSp>
          <p:nvGrpSpPr>
            <p:cNvPr id="82" name="组合 81"/>
            <p:cNvGrpSpPr/>
            <p:nvPr/>
          </p:nvGrpSpPr>
          <p:grpSpPr>
            <a:xfrm>
              <a:off x="466470" y="8120116"/>
              <a:ext cx="2825835" cy="655320"/>
              <a:chOff x="466470" y="7982380"/>
              <a:chExt cx="2825835" cy="655320"/>
            </a:xfrm>
          </p:grpSpPr>
          <p:sp>
            <p:nvSpPr>
              <p:cNvPr id="44" name="object 24"/>
              <p:cNvSpPr/>
              <p:nvPr/>
            </p:nvSpPr>
            <p:spPr>
              <a:xfrm>
                <a:off x="466470" y="7982380"/>
                <a:ext cx="2800519" cy="655320"/>
              </a:xfrm>
              <a:custGeom>
                <a:avLst/>
                <a:gdLst/>
                <a:ahLst/>
                <a:cxnLst/>
                <a:rect l="l" t="t" r="r" b="b"/>
                <a:pathLst>
                  <a:path w="2593975" h="655320">
                    <a:moveTo>
                      <a:pt x="2484120" y="655320"/>
                    </a:moveTo>
                    <a:lnTo>
                      <a:pt x="109728" y="655320"/>
                    </a:lnTo>
                    <a:lnTo>
                      <a:pt x="67204" y="647096"/>
                    </a:lnTo>
                    <a:lnTo>
                      <a:pt x="32413" y="623897"/>
                    </a:lnTo>
                    <a:lnTo>
                      <a:pt x="8847" y="589358"/>
                    </a:lnTo>
                    <a:lnTo>
                      <a:pt x="0" y="547116"/>
                    </a:lnTo>
                    <a:lnTo>
                      <a:pt x="0" y="108203"/>
                    </a:lnTo>
                    <a:lnTo>
                      <a:pt x="8847" y="65961"/>
                    </a:lnTo>
                    <a:lnTo>
                      <a:pt x="32413" y="31422"/>
                    </a:lnTo>
                    <a:lnTo>
                      <a:pt x="67204" y="8223"/>
                    </a:lnTo>
                    <a:lnTo>
                      <a:pt x="109728" y="0"/>
                    </a:lnTo>
                    <a:lnTo>
                      <a:pt x="2484120" y="0"/>
                    </a:lnTo>
                    <a:lnTo>
                      <a:pt x="2526700" y="8223"/>
                    </a:lnTo>
                    <a:lnTo>
                      <a:pt x="2561510" y="31422"/>
                    </a:lnTo>
                    <a:lnTo>
                      <a:pt x="2585057" y="65961"/>
                    </a:lnTo>
                    <a:lnTo>
                      <a:pt x="2593848" y="108203"/>
                    </a:lnTo>
                    <a:lnTo>
                      <a:pt x="2593848" y="547116"/>
                    </a:lnTo>
                    <a:lnTo>
                      <a:pt x="2585057" y="589358"/>
                    </a:lnTo>
                    <a:lnTo>
                      <a:pt x="2561510" y="623897"/>
                    </a:lnTo>
                    <a:lnTo>
                      <a:pt x="2526700" y="647096"/>
                    </a:lnTo>
                    <a:lnTo>
                      <a:pt x="2484120" y="655320"/>
                    </a:lnTo>
                    <a:close/>
                  </a:path>
                </a:pathLst>
              </a:custGeom>
              <a:solidFill>
                <a:srgbClr val="974706"/>
              </a:solidFill>
            </p:spPr>
            <p:txBody>
              <a:bodyPr wrap="square" lIns="0" tIns="0" rIns="0" bIns="0" rtlCol="0"/>
              <a:lstStyle/>
              <a:p>
                <a:endParaRPr>
                  <a:latin typeface="+mn-ea"/>
                  <a:ea typeface="+mn-ea"/>
                </a:endParaRPr>
              </a:p>
            </p:txBody>
          </p:sp>
          <p:pic>
            <p:nvPicPr>
              <p:cNvPr id="55" name="图形 54"/>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6095" y="8020432"/>
                <a:ext cx="509625" cy="509625"/>
              </a:xfrm>
              <a:prstGeom prst="rect">
                <a:avLst/>
              </a:prstGeom>
            </p:spPr>
          </p:pic>
          <p:sp>
            <p:nvSpPr>
              <p:cNvPr id="65" name="矩形 64"/>
              <p:cNvSpPr/>
              <p:nvPr/>
            </p:nvSpPr>
            <p:spPr>
              <a:xfrm>
                <a:off x="1015720" y="8084473"/>
                <a:ext cx="2276585" cy="413703"/>
              </a:xfrm>
              <a:prstGeom prst="rect">
                <a:avLst/>
              </a:prstGeom>
            </p:spPr>
            <p:txBody>
              <a:bodyPr wrap="none">
                <a:spAutoFit/>
              </a:bodyPr>
              <a:lstStyle/>
              <a:p>
                <a:pPr lvl="0" algn="just">
                  <a:lnSpc>
                    <a:spcPct val="130000"/>
                  </a:lnSpc>
                  <a:spcBef>
                    <a:spcPts val="1200"/>
                  </a:spcBef>
                  <a:spcAft>
                    <a:spcPts val="600"/>
                  </a:spcAft>
                  <a:buSzPts val="1400"/>
                </a:pPr>
                <a:r>
                  <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节能多元的燃气系统</a:t>
                </a:r>
                <a:endPar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85" name="组合 84"/>
          <p:cNvGrpSpPr/>
          <p:nvPr/>
        </p:nvGrpSpPr>
        <p:grpSpPr>
          <a:xfrm>
            <a:off x="446151" y="9249363"/>
            <a:ext cx="6643974" cy="1245600"/>
            <a:chOff x="446151" y="9412206"/>
            <a:chExt cx="6643974" cy="1245600"/>
          </a:xfrm>
        </p:grpSpPr>
        <p:grpSp>
          <p:nvGrpSpPr>
            <p:cNvPr id="72" name="组合 71"/>
            <p:cNvGrpSpPr/>
            <p:nvPr/>
          </p:nvGrpSpPr>
          <p:grpSpPr>
            <a:xfrm>
              <a:off x="3374925" y="9412206"/>
              <a:ext cx="3715200" cy="1245600"/>
              <a:chOff x="3374925" y="9412206"/>
              <a:chExt cx="3715200" cy="1245600"/>
            </a:xfrm>
          </p:grpSpPr>
          <p:sp>
            <p:nvSpPr>
              <p:cNvPr id="58" name="object 3"/>
              <p:cNvSpPr/>
              <p:nvPr/>
            </p:nvSpPr>
            <p:spPr>
              <a:xfrm>
                <a:off x="3374925" y="9412206"/>
                <a:ext cx="3715200" cy="1245600"/>
              </a:xfrm>
              <a:custGeom>
                <a:avLst/>
                <a:gdLst/>
                <a:ahLst/>
                <a:cxnLst/>
                <a:rect l="l" t="t" r="r" b="b"/>
                <a:pathLst>
                  <a:path w="3714115" h="965200">
                    <a:moveTo>
                      <a:pt x="3713988" y="964692"/>
                    </a:moveTo>
                    <a:lnTo>
                      <a:pt x="160020" y="964692"/>
                    </a:lnTo>
                    <a:lnTo>
                      <a:pt x="0" y="804672"/>
                    </a:lnTo>
                    <a:lnTo>
                      <a:pt x="0" y="0"/>
                    </a:lnTo>
                    <a:lnTo>
                      <a:pt x="3553967" y="0"/>
                    </a:lnTo>
                    <a:lnTo>
                      <a:pt x="3713988" y="161544"/>
                    </a:lnTo>
                    <a:lnTo>
                      <a:pt x="3713988" y="964692"/>
                    </a:lnTo>
                    <a:close/>
                  </a:path>
                </a:pathLst>
              </a:custGeom>
              <a:solidFill>
                <a:schemeClr val="accent1">
                  <a:lumMod val="40000"/>
                  <a:lumOff val="60000"/>
                  <a:alpha val="39999"/>
                </a:schemeClr>
              </a:solidFill>
            </p:spPr>
            <p:txBody>
              <a:bodyPr wrap="square" lIns="0" tIns="0" rIns="0" bIns="0" rtlCol="0"/>
              <a:lstStyle/>
              <a:p>
                <a:endParaRPr>
                  <a:latin typeface="+mn-ea"/>
                  <a:ea typeface="+mn-ea"/>
                </a:endParaRPr>
              </a:p>
            </p:txBody>
          </p:sp>
          <p:sp>
            <p:nvSpPr>
              <p:cNvPr id="59" name="object 11"/>
              <p:cNvSpPr txBox="1"/>
              <p:nvPr/>
            </p:nvSpPr>
            <p:spPr>
              <a:xfrm>
                <a:off x="3487955" y="9476341"/>
                <a:ext cx="3537585" cy="880434"/>
              </a:xfrm>
              <a:prstGeom prst="rect">
                <a:avLst/>
              </a:prstGeom>
            </p:spPr>
            <p:txBody>
              <a:bodyPr vert="horz" wrap="square" lIns="0" tIns="12700" rIns="0" bIns="0" rtlCol="0">
                <a:spAutoFit/>
              </a:bodyPr>
              <a:lstStyle/>
              <a:p>
                <a:pPr marL="12700" marR="5080">
                  <a:lnSpc>
                    <a:spcPct val="120000"/>
                  </a:lnSpc>
                  <a:spcBef>
                    <a:spcPts val="100"/>
                  </a:spcBef>
                </a:pPr>
                <a:r>
                  <a:rPr lang="zh-CN" altLang="en-US" sz="1200" spc="40" dirty="0">
                    <a:latin typeface="+mn-ea"/>
                    <a:ea typeface="+mn-ea"/>
                  </a:rPr>
                  <a:t>生活垃圾规划转运至怀化市生活垃圾焚烧发电站处理（芷江水宽乡）；规划在城区（镇政府驻地）增加</a:t>
                </a:r>
                <a:r>
                  <a:rPr lang="en-US" altLang="zh-CN" sz="1200" spc="40" dirty="0">
                    <a:latin typeface="+mn-ea"/>
                    <a:ea typeface="+mn-ea"/>
                  </a:rPr>
                  <a:t>7</a:t>
                </a:r>
                <a:r>
                  <a:rPr lang="zh-CN" altLang="en-US" sz="1200" spc="40" dirty="0">
                    <a:latin typeface="+mn-ea"/>
                    <a:ea typeface="+mn-ea"/>
                  </a:rPr>
                  <a:t>处垃圾中转站，</a:t>
                </a:r>
                <a:r>
                  <a:rPr lang="en-US" altLang="zh-CN" sz="1200" spc="40" dirty="0">
                    <a:latin typeface="+mn-ea"/>
                    <a:ea typeface="+mn-ea"/>
                  </a:rPr>
                  <a:t>1</a:t>
                </a:r>
                <a:r>
                  <a:rPr lang="zh-CN" altLang="en-US" sz="1200" spc="40" dirty="0">
                    <a:latin typeface="+mn-ea"/>
                    <a:ea typeface="+mn-ea"/>
                  </a:rPr>
                  <a:t>处垃圾分拣中心、</a:t>
                </a:r>
                <a:r>
                  <a:rPr lang="en-US" altLang="zh-CN" sz="1200" spc="40" dirty="0">
                    <a:latin typeface="+mn-ea"/>
                    <a:ea typeface="+mn-ea"/>
                  </a:rPr>
                  <a:t>1</a:t>
                </a:r>
                <a:r>
                  <a:rPr lang="zh-CN" altLang="en-US" sz="1200" spc="40" dirty="0">
                    <a:latin typeface="+mn-ea"/>
                    <a:ea typeface="+mn-ea"/>
                  </a:rPr>
                  <a:t>处建筑垃圾消纳场。</a:t>
                </a:r>
                <a:endParaRPr sz="1200" spc="40" dirty="0">
                  <a:latin typeface="+mn-ea"/>
                  <a:ea typeface="+mn-ea"/>
                </a:endParaRPr>
              </a:p>
            </p:txBody>
          </p:sp>
        </p:grpSp>
        <p:grpSp>
          <p:nvGrpSpPr>
            <p:cNvPr id="83" name="组合 82"/>
            <p:cNvGrpSpPr/>
            <p:nvPr/>
          </p:nvGrpSpPr>
          <p:grpSpPr>
            <a:xfrm>
              <a:off x="446151" y="9707347"/>
              <a:ext cx="2786210" cy="655320"/>
              <a:chOff x="446151" y="9567655"/>
              <a:chExt cx="2786210" cy="655320"/>
            </a:xfrm>
          </p:grpSpPr>
          <p:sp>
            <p:nvSpPr>
              <p:cNvPr id="34" name="object 14"/>
              <p:cNvSpPr/>
              <p:nvPr/>
            </p:nvSpPr>
            <p:spPr>
              <a:xfrm>
                <a:off x="446151" y="9567655"/>
                <a:ext cx="2776642" cy="655320"/>
              </a:xfrm>
              <a:custGeom>
                <a:avLst/>
                <a:gdLst/>
                <a:ahLst/>
                <a:cxnLst/>
                <a:rect l="l" t="t" r="r" b="b"/>
                <a:pathLst>
                  <a:path w="2636520" h="657225">
                    <a:moveTo>
                      <a:pt x="2526792" y="656843"/>
                    </a:moveTo>
                    <a:lnTo>
                      <a:pt x="109728" y="656843"/>
                    </a:lnTo>
                    <a:lnTo>
                      <a:pt x="67347" y="648310"/>
                    </a:lnTo>
                    <a:lnTo>
                      <a:pt x="32604" y="624849"/>
                    </a:lnTo>
                    <a:lnTo>
                      <a:pt x="8990" y="589953"/>
                    </a:lnTo>
                    <a:lnTo>
                      <a:pt x="0" y="547115"/>
                    </a:lnTo>
                    <a:lnTo>
                      <a:pt x="0" y="109727"/>
                    </a:lnTo>
                    <a:lnTo>
                      <a:pt x="8990" y="67176"/>
                    </a:lnTo>
                    <a:lnTo>
                      <a:pt x="32604" y="32375"/>
                    </a:lnTo>
                    <a:lnTo>
                      <a:pt x="67347" y="8818"/>
                    </a:lnTo>
                    <a:lnTo>
                      <a:pt x="109728" y="0"/>
                    </a:lnTo>
                    <a:lnTo>
                      <a:pt x="2526792" y="0"/>
                    </a:lnTo>
                    <a:lnTo>
                      <a:pt x="2569586" y="8818"/>
                    </a:lnTo>
                    <a:lnTo>
                      <a:pt x="2604468" y="32375"/>
                    </a:lnTo>
                    <a:lnTo>
                      <a:pt x="2627943" y="67176"/>
                    </a:lnTo>
                    <a:lnTo>
                      <a:pt x="2636520" y="109727"/>
                    </a:lnTo>
                    <a:lnTo>
                      <a:pt x="2636520" y="547115"/>
                    </a:lnTo>
                    <a:lnTo>
                      <a:pt x="2627943" y="589953"/>
                    </a:lnTo>
                    <a:lnTo>
                      <a:pt x="2604468" y="624849"/>
                    </a:lnTo>
                    <a:lnTo>
                      <a:pt x="2569586" y="648310"/>
                    </a:lnTo>
                    <a:lnTo>
                      <a:pt x="2526792" y="656843"/>
                    </a:lnTo>
                    <a:close/>
                  </a:path>
                </a:pathLst>
              </a:custGeom>
              <a:solidFill>
                <a:srgbClr val="407A94"/>
              </a:solidFill>
            </p:spPr>
            <p:txBody>
              <a:bodyPr wrap="square" lIns="0" tIns="0" rIns="0" bIns="0" rtlCol="0"/>
              <a:lstStyle/>
              <a:p>
                <a:endParaRPr>
                  <a:latin typeface="+mn-ea"/>
                  <a:ea typeface="+mn-ea"/>
                </a:endParaRPr>
              </a:p>
            </p:txBody>
          </p:sp>
          <p:pic>
            <p:nvPicPr>
              <p:cNvPr id="56" name="图形 55"/>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6095" y="9628524"/>
                <a:ext cx="512830" cy="512830"/>
              </a:xfrm>
              <a:prstGeom prst="rect">
                <a:avLst/>
              </a:prstGeom>
            </p:spPr>
          </p:pic>
          <p:sp>
            <p:nvSpPr>
              <p:cNvPr id="66" name="矩形 65"/>
              <p:cNvSpPr/>
              <p:nvPr/>
            </p:nvSpPr>
            <p:spPr>
              <a:xfrm>
                <a:off x="955776" y="9678088"/>
                <a:ext cx="2276585" cy="413703"/>
              </a:xfrm>
              <a:prstGeom prst="rect">
                <a:avLst/>
              </a:prstGeom>
            </p:spPr>
            <p:txBody>
              <a:bodyPr wrap="none">
                <a:spAutoFit/>
              </a:bodyPr>
              <a:lstStyle/>
              <a:p>
                <a:pPr lvl="0" algn="just">
                  <a:lnSpc>
                    <a:spcPct val="130000"/>
                  </a:lnSpc>
                  <a:spcBef>
                    <a:spcPts val="1200"/>
                  </a:spcBef>
                  <a:spcAft>
                    <a:spcPts val="600"/>
                  </a:spcAft>
                  <a:buSzPts val="1400"/>
                </a:pPr>
                <a:r>
                  <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绿色循环的环卫系统</a:t>
                </a:r>
                <a:endParaRPr lang="zh-CN" altLang="en-US" sz="1800" b="1" kern="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a:stretch>
            <a:fillRect/>
          </a:stretch>
        </p:blipFill>
        <p:spPr>
          <a:xfrm>
            <a:off x="586552" y="4622314"/>
            <a:ext cx="6505930" cy="6069499"/>
          </a:xfrm>
          <a:prstGeom prst="rect">
            <a:avLst/>
          </a:prstGeom>
        </p:spPr>
      </p:pic>
      <p:sp>
        <p:nvSpPr>
          <p:cNvPr id="2" name="文本框 1"/>
          <p:cNvSpPr txBox="1"/>
          <p:nvPr/>
        </p:nvSpPr>
        <p:spPr>
          <a:xfrm>
            <a:off x="635" y="603250"/>
            <a:ext cx="7559040" cy="9985375"/>
          </a:xfrm>
          <a:prstGeom prst="rect">
            <a:avLst/>
          </a:prstGeom>
          <a:noFill/>
        </p:spPr>
        <p:txBody>
          <a:bodyPr wrap="square" rtlCol="0">
            <a:noAutofit/>
          </a:bodyPr>
          <a:lstStyle/>
          <a:p>
            <a:r>
              <a:rPr lang="en-US" altLang="zh-CN" b="1"/>
              <a:t>    </a:t>
            </a:r>
            <a:endParaRPr lang="zh-CN" altLang="en-US"/>
          </a:p>
        </p:txBody>
      </p:sp>
      <p:sp>
        <p:nvSpPr>
          <p:cNvPr id="17"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5.6 公共服务设施提升</a:t>
            </a:r>
            <a:endPar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sp>
        <p:nvSpPr>
          <p:cNvPr id="7" name="object 17"/>
          <p:cNvSpPr txBox="1"/>
          <p:nvPr/>
        </p:nvSpPr>
        <p:spPr>
          <a:xfrm>
            <a:off x="557718" y="4622314"/>
            <a:ext cx="3281799"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空间公共服务设施规划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sp>
        <p:nvSpPr>
          <p:cNvPr id="10" name="文本框 9"/>
          <p:cNvSpPr txBox="1"/>
          <p:nvPr/>
        </p:nvSpPr>
        <p:spPr>
          <a:xfrm>
            <a:off x="358775" y="1498699"/>
            <a:ext cx="6733707" cy="3076648"/>
          </a:xfrm>
          <a:prstGeom prst="rect">
            <a:avLst/>
          </a:prstGeom>
          <a:noFill/>
        </p:spPr>
        <p:txBody>
          <a:bodyPr wrap="square" rtlCol="0">
            <a:noAutofit/>
          </a:bodyPr>
          <a:lstStyle/>
          <a:p>
            <a:pPr marL="285750" lvl="0" indent="-285750">
              <a:lnSpc>
                <a:spcPct val="150000"/>
              </a:lnSpc>
              <a:buFont typeface="Wingdings" panose="05000000000000000000" pitchFamily="2" charset="2"/>
              <a:buChar char="l"/>
            </a:pPr>
            <a:r>
              <a:rPr lang="zh-CN" altLang="zh-CN" sz="1400" dirty="0">
                <a:latin typeface="+mn-ea"/>
                <a:ea typeface="+mn-ea"/>
              </a:rPr>
              <a:t>构建覆盖全域的社区生活圈</a:t>
            </a:r>
            <a:endParaRPr lang="en-US"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分级布局行政管理与服务设施</a:t>
            </a:r>
            <a:endParaRPr lang="zh-CN"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完善基础教育体系</a:t>
            </a:r>
            <a:endParaRPr lang="en-US"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建立健全公共文体服务体系</a:t>
            </a:r>
            <a:endParaRPr lang="zh-CN"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健全医疗卫生服务体系</a:t>
            </a:r>
            <a:endParaRPr lang="zh-CN"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建设商业服务业设施网络</a:t>
            </a:r>
            <a:endParaRPr lang="zh-CN"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完善社会救助体系建设</a:t>
            </a:r>
            <a:endParaRPr lang="zh-CN"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保障城乡居民安葬需求</a:t>
            </a:r>
            <a:endParaRPr lang="zh-CN" altLang="zh-CN" sz="1400" dirty="0">
              <a:latin typeface="+mn-ea"/>
              <a:ea typeface="+mn-ea"/>
            </a:endParaRPr>
          </a:p>
          <a:p>
            <a:pPr marL="285750" indent="-285750">
              <a:lnSpc>
                <a:spcPct val="150000"/>
              </a:lnSpc>
              <a:buFont typeface="Wingdings" panose="05000000000000000000" pitchFamily="2" charset="2"/>
              <a:buChar char="l"/>
            </a:pPr>
            <a:r>
              <a:rPr lang="zh-CN" altLang="zh-CN" sz="1400" dirty="0">
                <a:latin typeface="+mn-ea"/>
                <a:ea typeface="+mn-ea"/>
              </a:rPr>
              <a:t>鼓励公共服务设施功能兼容、复合利用</a:t>
            </a:r>
            <a:endParaRPr lang="zh-CN" altLang="zh-CN" sz="1400" dirty="0">
              <a:latin typeface="+mn-ea"/>
              <a:ea typeface="+mn-ea"/>
            </a:endParaRPr>
          </a:p>
          <a:p>
            <a:endParaRPr lang="zh-CN" altLang="zh-CN" b="1" dirty="0"/>
          </a:p>
          <a:p>
            <a:pPr lvl="0"/>
            <a:endParaRPr lang="zh-CN" altLang="zh-CN" b="1" dirty="0"/>
          </a:p>
        </p:txBody>
      </p:sp>
      <p:grpSp>
        <p:nvGrpSpPr>
          <p:cNvPr id="37" name="组合 36"/>
          <p:cNvGrpSpPr/>
          <p:nvPr/>
        </p:nvGrpSpPr>
        <p:grpSpPr>
          <a:xfrm>
            <a:off x="2772375" y="1647728"/>
            <a:ext cx="4320107" cy="2508670"/>
            <a:chOff x="2772375" y="1647728"/>
            <a:chExt cx="4320107" cy="2508670"/>
          </a:xfrm>
        </p:grpSpPr>
        <p:sp>
          <p:nvSpPr>
            <p:cNvPr id="14" name="椭圆 13"/>
            <p:cNvSpPr/>
            <p:nvPr/>
          </p:nvSpPr>
          <p:spPr>
            <a:xfrm>
              <a:off x="2772375" y="2977475"/>
              <a:ext cx="4320107" cy="1178923"/>
            </a:xfrm>
            <a:prstGeom prst="ellipse">
              <a:avLst/>
            </a:prstGeom>
            <a:gradFill>
              <a:gsLst>
                <a:gs pos="0">
                  <a:srgbClr val="F9FDFF">
                    <a:alpha val="0"/>
                  </a:srgbClr>
                </a:gs>
                <a:gs pos="100000">
                  <a:srgbClr val="6F2F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white"/>
                </a:solidFill>
                <a:effectLst/>
                <a:uLnTx/>
                <a:uFillTx/>
                <a:latin typeface="+mn-ea"/>
                <a:cs typeface="+mn-cs"/>
              </a:endParaRPr>
            </a:p>
          </p:txBody>
        </p:sp>
        <p:sp>
          <p:nvSpPr>
            <p:cNvPr id="32" name="椭圆 31"/>
            <p:cNvSpPr/>
            <p:nvPr/>
          </p:nvSpPr>
          <p:spPr>
            <a:xfrm>
              <a:off x="5685002" y="1958443"/>
              <a:ext cx="691572" cy="691568"/>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15" name="椭圆 14"/>
            <p:cNvSpPr/>
            <p:nvPr/>
          </p:nvSpPr>
          <p:spPr>
            <a:xfrm>
              <a:off x="3286381" y="2651354"/>
              <a:ext cx="778682" cy="778681"/>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16" name="椭圆 15"/>
            <p:cNvSpPr/>
            <p:nvPr/>
          </p:nvSpPr>
          <p:spPr>
            <a:xfrm>
              <a:off x="5886989" y="2651354"/>
              <a:ext cx="778682" cy="778681"/>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18" name="椭圆 17"/>
            <p:cNvSpPr/>
            <p:nvPr/>
          </p:nvSpPr>
          <p:spPr>
            <a:xfrm>
              <a:off x="4225509" y="2310632"/>
              <a:ext cx="691572" cy="691568"/>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19" name="椭圆 18"/>
            <p:cNvSpPr/>
            <p:nvPr/>
          </p:nvSpPr>
          <p:spPr>
            <a:xfrm>
              <a:off x="5032851" y="2310632"/>
              <a:ext cx="691572" cy="691568"/>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20" name="椭圆 19"/>
            <p:cNvSpPr/>
            <p:nvPr/>
          </p:nvSpPr>
          <p:spPr>
            <a:xfrm>
              <a:off x="4025148" y="3031531"/>
              <a:ext cx="862144" cy="862143"/>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21" name="椭圆 20"/>
            <p:cNvSpPr/>
            <p:nvPr/>
          </p:nvSpPr>
          <p:spPr>
            <a:xfrm>
              <a:off x="5062640" y="3031531"/>
              <a:ext cx="862144" cy="862143"/>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22" name="文本框 21"/>
            <p:cNvSpPr txBox="1"/>
            <p:nvPr/>
          </p:nvSpPr>
          <p:spPr>
            <a:xfrm>
              <a:off x="4209659" y="2466889"/>
              <a:ext cx="723275" cy="415498"/>
            </a:xfrm>
            <a:prstGeom prst="rect">
              <a:avLst/>
            </a:prstGeom>
            <a:noFill/>
          </p:spPr>
          <p:txBody>
            <a:bodyPr wrap="none">
              <a:spAutoFit/>
            </a:bodyPr>
            <a:lstStyle/>
            <a:p>
              <a:pPr lvl="0" algn="ctr" defTabSz="914400" eaLnBrk="1" fontAlgn="auto" hangingPunct="1">
                <a:spcBef>
                  <a:spcPts val="0"/>
                </a:spcBef>
                <a:spcAft>
                  <a:spcPts val="0"/>
                </a:spcAft>
                <a:defRPr/>
              </a:pPr>
              <a:r>
                <a:rPr lang="zh-CN" altLang="en-US" sz="1050" dirty="0">
                  <a:solidFill>
                    <a:prstClr val="white"/>
                  </a:solidFill>
                  <a:latin typeface="+mn-ea"/>
                  <a:ea typeface="+mn-ea"/>
                </a:rPr>
                <a:t>行政管理</a:t>
              </a:r>
              <a:endParaRPr lang="en-US" altLang="zh-CN" sz="1050" dirty="0">
                <a:solidFill>
                  <a:prstClr val="white"/>
                </a:solidFill>
                <a:latin typeface="+mn-ea"/>
                <a:ea typeface="+mn-ea"/>
              </a:endParaRPr>
            </a:p>
            <a:p>
              <a:pPr lvl="0" algn="ctr" defTabSz="914400" eaLnBrk="1" fontAlgn="auto" hangingPunct="1">
                <a:spcBef>
                  <a:spcPts val="0"/>
                </a:spcBef>
                <a:spcAft>
                  <a:spcPts val="0"/>
                </a:spcAft>
                <a:defRPr/>
              </a:pPr>
              <a:r>
                <a:rPr lang="zh-CN" altLang="en-US" sz="1050" dirty="0">
                  <a:solidFill>
                    <a:prstClr val="white"/>
                  </a:solidFill>
                  <a:latin typeface="+mn-ea"/>
                  <a:ea typeface="+mn-ea"/>
                </a:rPr>
                <a:t>与服务</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sp>
          <p:nvSpPr>
            <p:cNvPr id="23" name="文本框 22"/>
            <p:cNvSpPr txBox="1"/>
            <p:nvPr/>
          </p:nvSpPr>
          <p:spPr>
            <a:xfrm>
              <a:off x="5151652" y="2466889"/>
              <a:ext cx="453970" cy="415498"/>
            </a:xfrm>
            <a:prstGeom prst="rect">
              <a:avLst/>
            </a:prstGeom>
            <a:noFill/>
          </p:spPr>
          <p:txBody>
            <a:bodyPr wrap="none">
              <a:spAutoFit/>
            </a:bodyPr>
            <a:lstStyle/>
            <a:p>
              <a:pPr lvl="0" algn="ctr" defTabSz="914400" eaLnBrk="1" fontAlgn="auto" hangingPunct="1">
                <a:spcBef>
                  <a:spcPts val="0"/>
                </a:spcBef>
                <a:spcAft>
                  <a:spcPts val="0"/>
                </a:spcAft>
                <a:defRPr/>
              </a:pPr>
              <a:r>
                <a:rPr lang="zh-CN" altLang="en-US" sz="1050" dirty="0">
                  <a:solidFill>
                    <a:prstClr val="white"/>
                  </a:solidFill>
                  <a:latin typeface="+mn-ea"/>
                  <a:ea typeface="+mn-ea"/>
                </a:rPr>
                <a:t>基础</a:t>
              </a:r>
              <a:endParaRPr lang="en-US" altLang="zh-CN" sz="1050" dirty="0">
                <a:solidFill>
                  <a:prstClr val="white"/>
                </a:solidFill>
                <a:latin typeface="+mn-ea"/>
                <a:ea typeface="+mn-ea"/>
              </a:endParaRPr>
            </a:p>
            <a:p>
              <a:pPr lvl="0" algn="ctr" defTabSz="914400" eaLnBrk="1" fontAlgn="auto" hangingPunct="1">
                <a:spcBef>
                  <a:spcPts val="0"/>
                </a:spcBef>
                <a:spcAft>
                  <a:spcPts val="0"/>
                </a:spcAft>
                <a:defRPr/>
              </a:pPr>
              <a:r>
                <a:rPr lang="zh-CN" altLang="en-US" sz="1050" dirty="0">
                  <a:solidFill>
                    <a:prstClr val="white"/>
                  </a:solidFill>
                  <a:latin typeface="+mn-ea"/>
                  <a:ea typeface="+mn-ea"/>
                </a:rPr>
                <a:t>教育</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sp>
          <p:nvSpPr>
            <p:cNvPr id="24" name="文本框 23"/>
            <p:cNvSpPr txBox="1"/>
            <p:nvPr/>
          </p:nvSpPr>
          <p:spPr>
            <a:xfrm>
              <a:off x="6049345" y="2851168"/>
              <a:ext cx="453970" cy="415498"/>
            </a:xfrm>
            <a:prstGeom prst="rect">
              <a:avLst/>
            </a:prstGeom>
            <a:noFill/>
          </p:spPr>
          <p:txBody>
            <a:bodyPr wrap="none">
              <a:spAutoFit/>
            </a:bodyPr>
            <a:lstStyle>
              <a:defPPr>
                <a:defRPr lang="zh-CN"/>
              </a:defPPr>
              <a:lvl1pPr algn="ctr">
                <a:defRPr sz="1100">
                  <a:solidFill>
                    <a:schemeClr val="bg1"/>
                  </a:solidFill>
                </a:defRPr>
              </a:lvl1pPr>
            </a:lstStyle>
            <a:p>
              <a:pPr lvl="0" defTabSz="914400" eaLnBrk="1" fontAlgn="auto" hangingPunct="1">
                <a:spcBef>
                  <a:spcPts val="0"/>
                </a:spcBef>
                <a:spcAft>
                  <a:spcPts val="0"/>
                </a:spcAft>
                <a:defRPr/>
              </a:pPr>
              <a:r>
                <a:rPr lang="zh-CN" altLang="zh-CN" sz="1050" dirty="0">
                  <a:latin typeface="+mn-ea"/>
                  <a:ea typeface="+mn-ea"/>
                </a:rPr>
                <a:t>社会</a:t>
              </a:r>
              <a:endParaRPr lang="en-US" altLang="zh-CN" sz="1050" dirty="0">
                <a:latin typeface="+mn-ea"/>
                <a:ea typeface="+mn-ea"/>
              </a:endParaRPr>
            </a:p>
            <a:p>
              <a:pPr lvl="0" defTabSz="914400" eaLnBrk="1" fontAlgn="auto" hangingPunct="1">
                <a:spcBef>
                  <a:spcPts val="0"/>
                </a:spcBef>
                <a:spcAft>
                  <a:spcPts val="0"/>
                </a:spcAft>
                <a:defRPr/>
              </a:pPr>
              <a:r>
                <a:rPr lang="zh-CN" altLang="zh-CN" sz="1050" dirty="0">
                  <a:latin typeface="+mn-ea"/>
                  <a:ea typeface="+mn-ea"/>
                </a:rPr>
                <a:t>救助</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sp>
          <p:nvSpPr>
            <p:cNvPr id="25" name="文本框 24"/>
            <p:cNvSpPr txBox="1"/>
            <p:nvPr/>
          </p:nvSpPr>
          <p:spPr>
            <a:xfrm>
              <a:off x="3314085" y="2851168"/>
              <a:ext cx="723275" cy="415498"/>
            </a:xfrm>
            <a:prstGeom prst="rect">
              <a:avLst/>
            </a:prstGeom>
            <a:noFill/>
          </p:spPr>
          <p:txBody>
            <a:bodyPr wrap="none">
              <a:spAutoFit/>
            </a:bodyPr>
            <a:lstStyle>
              <a:defPPr>
                <a:defRPr lang="zh-CN"/>
              </a:defPPr>
              <a:lvl1pPr algn="ctr">
                <a:defRPr sz="1100">
                  <a:solidFill>
                    <a:schemeClr val="bg1"/>
                  </a:solidFill>
                </a:defRPr>
              </a:lvl1pPr>
            </a:lstStyle>
            <a:p>
              <a:pPr lvl="0" defTabSz="914400" eaLnBrk="1" fontAlgn="auto" hangingPunct="1">
                <a:spcBef>
                  <a:spcPts val="0"/>
                </a:spcBef>
                <a:spcAft>
                  <a:spcPts val="0"/>
                </a:spcAft>
                <a:defRPr/>
              </a:pPr>
              <a:r>
                <a:rPr lang="zh-CN" altLang="en-US" sz="1050" dirty="0">
                  <a:solidFill>
                    <a:prstClr val="white"/>
                  </a:solidFill>
                  <a:latin typeface="+mn-ea"/>
                  <a:ea typeface="+mn-ea"/>
                </a:rPr>
                <a:t>公共文体</a:t>
              </a:r>
              <a:endParaRPr lang="en-US" altLang="zh-CN" sz="1050" dirty="0">
                <a:solidFill>
                  <a:prstClr val="white"/>
                </a:solidFill>
                <a:latin typeface="+mn-ea"/>
                <a:ea typeface="+mn-ea"/>
              </a:endParaRPr>
            </a:p>
            <a:p>
              <a:pPr lvl="0" defTabSz="914400" eaLnBrk="1" fontAlgn="auto" hangingPunct="1">
                <a:spcBef>
                  <a:spcPts val="0"/>
                </a:spcBef>
                <a:spcAft>
                  <a:spcPts val="0"/>
                </a:spcAft>
                <a:defRPr/>
              </a:pPr>
              <a:r>
                <a:rPr lang="zh-CN" altLang="en-US" sz="1050" dirty="0">
                  <a:solidFill>
                    <a:prstClr val="white"/>
                  </a:solidFill>
                  <a:latin typeface="+mn-ea"/>
                  <a:ea typeface="+mn-ea"/>
                </a:rPr>
                <a:t>服务</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sp>
          <p:nvSpPr>
            <p:cNvPr id="26" name="文本框 25"/>
            <p:cNvSpPr txBox="1"/>
            <p:nvPr/>
          </p:nvSpPr>
          <p:spPr>
            <a:xfrm>
              <a:off x="4094583" y="3273076"/>
              <a:ext cx="723275" cy="415498"/>
            </a:xfrm>
            <a:prstGeom prst="rect">
              <a:avLst/>
            </a:prstGeom>
            <a:noFill/>
          </p:spPr>
          <p:txBody>
            <a:bodyPr wrap="none">
              <a:spAutoFit/>
            </a:bodyPr>
            <a:lstStyle/>
            <a:p>
              <a:pPr lvl="0" algn="ctr" defTabSz="914400" eaLnBrk="1" fontAlgn="auto" hangingPunct="1">
                <a:spcBef>
                  <a:spcPts val="0"/>
                </a:spcBef>
                <a:spcAft>
                  <a:spcPts val="0"/>
                </a:spcAft>
                <a:defRPr/>
              </a:pPr>
              <a:r>
                <a:rPr lang="zh-CN" altLang="en-US" sz="1050" dirty="0">
                  <a:solidFill>
                    <a:prstClr val="white"/>
                  </a:solidFill>
                  <a:latin typeface="+mn-ea"/>
                  <a:ea typeface="+mn-ea"/>
                </a:rPr>
                <a:t>医疗卫生</a:t>
              </a:r>
              <a:endParaRPr lang="en-US" altLang="zh-CN" sz="1050" dirty="0">
                <a:solidFill>
                  <a:prstClr val="white"/>
                </a:solidFill>
                <a:latin typeface="+mn-ea"/>
                <a:ea typeface="+mn-ea"/>
              </a:endParaRPr>
            </a:p>
            <a:p>
              <a:pPr lvl="0" algn="ctr" defTabSz="914400" eaLnBrk="1" fontAlgn="auto" hangingPunct="1">
                <a:spcBef>
                  <a:spcPts val="0"/>
                </a:spcBef>
                <a:spcAft>
                  <a:spcPts val="0"/>
                </a:spcAft>
                <a:defRPr/>
              </a:pPr>
              <a:r>
                <a:rPr lang="zh-CN" altLang="en-US" sz="1050" dirty="0">
                  <a:solidFill>
                    <a:prstClr val="white"/>
                  </a:solidFill>
                  <a:latin typeface="+mn-ea"/>
                  <a:ea typeface="+mn-ea"/>
                </a:rPr>
                <a:t>服务</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sp>
          <p:nvSpPr>
            <p:cNvPr id="28" name="椭圆 27"/>
            <p:cNvSpPr/>
            <p:nvPr/>
          </p:nvSpPr>
          <p:spPr>
            <a:xfrm>
              <a:off x="4576341" y="1647728"/>
              <a:ext cx="778682" cy="778681"/>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29" name="文本框 28"/>
            <p:cNvSpPr txBox="1"/>
            <p:nvPr/>
          </p:nvSpPr>
          <p:spPr>
            <a:xfrm>
              <a:off x="4671370" y="1828191"/>
              <a:ext cx="588624" cy="415498"/>
            </a:xfrm>
            <a:prstGeom prst="rect">
              <a:avLst/>
            </a:prstGeom>
            <a:noFill/>
          </p:spPr>
          <p:txBody>
            <a:bodyPr wrap="none">
              <a:spAutoFit/>
            </a:bodyPr>
            <a:lstStyle>
              <a:defPPr>
                <a:defRPr lang="zh-CN"/>
              </a:defPPr>
              <a:lvl1pPr algn="ctr">
                <a:defRPr sz="1100">
                  <a:solidFill>
                    <a:schemeClr val="bg1"/>
                  </a:solidFill>
                </a:defRPr>
              </a:lvl1pPr>
            </a:lstStyle>
            <a:p>
              <a:pPr lvl="0" defTabSz="914400" eaLnBrk="1" fontAlgn="auto" hangingPunct="1">
                <a:spcBef>
                  <a:spcPts val="0"/>
                </a:spcBef>
                <a:spcAft>
                  <a:spcPts val="0"/>
                </a:spcAft>
                <a:defRPr/>
              </a:pPr>
              <a:r>
                <a:rPr lang="zh-CN" altLang="en-US" sz="1050" dirty="0">
                  <a:solidFill>
                    <a:prstClr val="white"/>
                  </a:solidFill>
                  <a:latin typeface="+mn-ea"/>
                  <a:ea typeface="+mn-ea"/>
                </a:rPr>
                <a:t>社区</a:t>
              </a:r>
              <a:endParaRPr lang="en-US" altLang="zh-CN" sz="1050" dirty="0">
                <a:solidFill>
                  <a:prstClr val="white"/>
                </a:solidFill>
                <a:latin typeface="+mn-ea"/>
                <a:ea typeface="+mn-ea"/>
              </a:endParaRPr>
            </a:p>
            <a:p>
              <a:pPr lvl="0" defTabSz="914400" eaLnBrk="1" fontAlgn="auto" hangingPunct="1">
                <a:spcBef>
                  <a:spcPts val="0"/>
                </a:spcBef>
                <a:spcAft>
                  <a:spcPts val="0"/>
                </a:spcAft>
                <a:defRPr/>
              </a:pPr>
              <a:r>
                <a:rPr lang="zh-CN" altLang="en-US" sz="1050" dirty="0">
                  <a:solidFill>
                    <a:prstClr val="white"/>
                  </a:solidFill>
                  <a:latin typeface="+mn-ea"/>
                  <a:ea typeface="+mn-ea"/>
                </a:rPr>
                <a:t>生活圈</a:t>
              </a:r>
              <a:endParaRPr lang="zh-CN" altLang="en-US" sz="1050" dirty="0">
                <a:solidFill>
                  <a:prstClr val="white"/>
                </a:solidFill>
                <a:latin typeface="+mn-ea"/>
                <a:ea typeface="+mn-ea"/>
              </a:endParaRPr>
            </a:p>
          </p:txBody>
        </p:sp>
        <p:sp>
          <p:nvSpPr>
            <p:cNvPr id="27" name="文本框 26"/>
            <p:cNvSpPr txBox="1"/>
            <p:nvPr/>
          </p:nvSpPr>
          <p:spPr>
            <a:xfrm>
              <a:off x="5674215" y="2141310"/>
              <a:ext cx="723275" cy="415498"/>
            </a:xfrm>
            <a:prstGeom prst="rect">
              <a:avLst/>
            </a:prstGeom>
            <a:noFill/>
          </p:spPr>
          <p:txBody>
            <a:bodyPr wrap="none">
              <a:spAutoFit/>
            </a:bodyPr>
            <a:lstStyle/>
            <a:p>
              <a:pPr lvl="0" algn="ctr" defTabSz="914400" eaLnBrk="1" fontAlgn="auto" hangingPunct="1">
                <a:spcBef>
                  <a:spcPts val="0"/>
                </a:spcBef>
                <a:spcAft>
                  <a:spcPts val="0"/>
                </a:spcAft>
                <a:defRPr/>
              </a:pPr>
              <a:r>
                <a:rPr lang="zh-CN" altLang="en-US" sz="1050" dirty="0">
                  <a:solidFill>
                    <a:prstClr val="white"/>
                  </a:solidFill>
                  <a:latin typeface="+mn-ea"/>
                  <a:ea typeface="+mn-ea"/>
                </a:rPr>
                <a:t>商业服务</a:t>
              </a:r>
              <a:endParaRPr lang="en-US" altLang="zh-CN" sz="1050" dirty="0">
                <a:solidFill>
                  <a:prstClr val="white"/>
                </a:solidFill>
                <a:latin typeface="+mn-ea"/>
                <a:ea typeface="+mn-ea"/>
              </a:endParaRPr>
            </a:p>
            <a:p>
              <a:pPr lvl="0" algn="ctr" defTabSz="914400" eaLnBrk="1" fontAlgn="auto" hangingPunct="1">
                <a:spcBef>
                  <a:spcPts val="0"/>
                </a:spcBef>
                <a:spcAft>
                  <a:spcPts val="0"/>
                </a:spcAft>
                <a:defRPr/>
              </a:pPr>
              <a:r>
                <a:rPr lang="zh-CN" altLang="en-US" sz="1050" dirty="0">
                  <a:solidFill>
                    <a:prstClr val="white"/>
                  </a:solidFill>
                  <a:latin typeface="+mn-ea"/>
                  <a:ea typeface="+mn-ea"/>
                </a:rPr>
                <a:t>业设施</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sp>
          <p:nvSpPr>
            <p:cNvPr id="33" name="文本框 32"/>
            <p:cNvSpPr txBox="1"/>
            <p:nvPr/>
          </p:nvSpPr>
          <p:spPr>
            <a:xfrm>
              <a:off x="5010084" y="3210756"/>
              <a:ext cx="992579" cy="577081"/>
            </a:xfrm>
            <a:prstGeom prst="rect">
              <a:avLst/>
            </a:prstGeom>
            <a:noFill/>
          </p:spPr>
          <p:txBody>
            <a:bodyPr wrap="none">
              <a:spAutoFit/>
            </a:bodyPr>
            <a:lstStyle/>
            <a:p>
              <a:pPr lvl="0" algn="ctr" defTabSz="914400" eaLnBrk="1" fontAlgn="auto" hangingPunct="1">
                <a:spcBef>
                  <a:spcPts val="0"/>
                </a:spcBef>
                <a:spcAft>
                  <a:spcPts val="0"/>
                </a:spcAft>
                <a:defRPr/>
              </a:pPr>
              <a:r>
                <a:rPr lang="zh-CN" altLang="en-US" sz="1050" dirty="0">
                  <a:solidFill>
                    <a:prstClr val="white"/>
                  </a:solidFill>
                  <a:latin typeface="+mn-ea"/>
                  <a:ea typeface="+mn-ea"/>
                </a:rPr>
                <a:t>公共服务</a:t>
              </a:r>
              <a:endParaRPr lang="en-US" altLang="zh-CN" sz="1050" dirty="0">
                <a:solidFill>
                  <a:prstClr val="white"/>
                </a:solidFill>
                <a:latin typeface="+mn-ea"/>
                <a:ea typeface="+mn-ea"/>
              </a:endParaRPr>
            </a:p>
            <a:p>
              <a:pPr lvl="0" algn="ctr" defTabSz="914400" eaLnBrk="1" fontAlgn="auto" hangingPunct="1">
                <a:spcBef>
                  <a:spcPts val="0"/>
                </a:spcBef>
                <a:spcAft>
                  <a:spcPts val="0"/>
                </a:spcAft>
                <a:defRPr/>
              </a:pPr>
              <a:r>
                <a:rPr lang="zh-CN" altLang="en-US" sz="1050" dirty="0">
                  <a:solidFill>
                    <a:prstClr val="white"/>
                  </a:solidFill>
                  <a:latin typeface="+mn-ea"/>
                  <a:ea typeface="+mn-ea"/>
                </a:rPr>
                <a:t>设施功能兼容</a:t>
              </a:r>
              <a:endParaRPr lang="en-US" altLang="zh-CN" sz="1050" dirty="0">
                <a:solidFill>
                  <a:prstClr val="white"/>
                </a:solidFill>
                <a:latin typeface="+mn-ea"/>
                <a:ea typeface="+mn-ea"/>
              </a:endParaRPr>
            </a:p>
            <a:p>
              <a:pPr lvl="0" algn="ctr" defTabSz="914400" eaLnBrk="1" fontAlgn="auto" hangingPunct="1">
                <a:spcBef>
                  <a:spcPts val="0"/>
                </a:spcBef>
                <a:spcAft>
                  <a:spcPts val="0"/>
                </a:spcAft>
                <a:defRPr/>
              </a:pPr>
              <a:r>
                <a:rPr lang="zh-CN" altLang="en-US" sz="1050" dirty="0">
                  <a:solidFill>
                    <a:prstClr val="white"/>
                  </a:solidFill>
                  <a:latin typeface="+mn-ea"/>
                  <a:ea typeface="+mn-ea"/>
                </a:rPr>
                <a:t>、复合利用</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sp>
          <p:nvSpPr>
            <p:cNvPr id="34" name="椭圆 33"/>
            <p:cNvSpPr/>
            <p:nvPr/>
          </p:nvSpPr>
          <p:spPr>
            <a:xfrm>
              <a:off x="3523427" y="1940490"/>
              <a:ext cx="691572" cy="691568"/>
            </a:xfrm>
            <a:prstGeom prst="ellipse">
              <a:avLst/>
            </a:prstGeom>
            <a:gradFill flip="none" rotWithShape="1">
              <a:gsLst>
                <a:gs pos="0">
                  <a:srgbClr val="6F2F9F">
                    <a:alpha val="20000"/>
                  </a:srgbClr>
                </a:gs>
                <a:gs pos="46000">
                  <a:srgbClr val="6F2F9F">
                    <a:alpha val="60000"/>
                  </a:srgbClr>
                </a:gs>
                <a:gs pos="79000">
                  <a:srgbClr val="6F2F9F"/>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eaLnBrk="1" fontAlgn="auto" hangingPunct="1">
                <a:spcBef>
                  <a:spcPts val="0"/>
                </a:spcBef>
                <a:spcAft>
                  <a:spcPts val="0"/>
                </a:spcAft>
              </a:pPr>
              <a:endParaRPr lang="zh-CN" altLang="en-US" sz="1050" dirty="0">
                <a:solidFill>
                  <a:prstClr val="white"/>
                </a:solidFill>
                <a:latin typeface="+mn-ea"/>
              </a:endParaRPr>
            </a:p>
          </p:txBody>
        </p:sp>
        <p:sp>
          <p:nvSpPr>
            <p:cNvPr id="35" name="文本框 34"/>
            <p:cNvSpPr txBox="1"/>
            <p:nvPr/>
          </p:nvSpPr>
          <p:spPr>
            <a:xfrm>
              <a:off x="3507577" y="2096747"/>
              <a:ext cx="723275" cy="415498"/>
            </a:xfrm>
            <a:prstGeom prst="rect">
              <a:avLst/>
            </a:prstGeom>
            <a:noFill/>
          </p:spPr>
          <p:txBody>
            <a:bodyPr wrap="none">
              <a:spAutoFit/>
            </a:bodyPr>
            <a:lstStyle/>
            <a:p>
              <a:pPr lvl="0" algn="ctr" defTabSz="914400" eaLnBrk="1" fontAlgn="auto" hangingPunct="1">
                <a:spcBef>
                  <a:spcPts val="0"/>
                </a:spcBef>
                <a:spcAft>
                  <a:spcPts val="0"/>
                </a:spcAft>
                <a:defRPr/>
              </a:pPr>
              <a:r>
                <a:rPr lang="zh-CN" altLang="en-US" sz="1050" dirty="0">
                  <a:solidFill>
                    <a:prstClr val="white"/>
                  </a:solidFill>
                  <a:latin typeface="+mn-ea"/>
                  <a:ea typeface="+mn-ea"/>
                </a:rPr>
                <a:t>城乡居民</a:t>
              </a:r>
              <a:endParaRPr lang="en-US" altLang="zh-CN" sz="1050" dirty="0">
                <a:solidFill>
                  <a:prstClr val="white"/>
                </a:solidFill>
                <a:latin typeface="+mn-ea"/>
                <a:ea typeface="+mn-ea"/>
              </a:endParaRPr>
            </a:p>
            <a:p>
              <a:pPr lvl="0" algn="ctr" defTabSz="914400" eaLnBrk="1" fontAlgn="auto" hangingPunct="1">
                <a:spcBef>
                  <a:spcPts val="0"/>
                </a:spcBef>
                <a:spcAft>
                  <a:spcPts val="0"/>
                </a:spcAft>
                <a:defRPr/>
              </a:pPr>
              <a:r>
                <a:rPr lang="zh-CN" altLang="en-US" sz="1050" dirty="0">
                  <a:solidFill>
                    <a:prstClr val="white"/>
                  </a:solidFill>
                  <a:latin typeface="+mn-ea"/>
                  <a:ea typeface="+mn-ea"/>
                </a:rPr>
                <a:t>安葬</a:t>
              </a:r>
              <a:endParaRPr kumimoji="0" lang="zh-CN" altLang="en-US" sz="1050" b="0" i="0" u="none" strike="noStrike" kern="1200" cap="none" spc="0" normalizeH="0" baseline="0" noProof="0" dirty="0">
                <a:ln>
                  <a:noFill/>
                </a:ln>
                <a:solidFill>
                  <a:prstClr val="white"/>
                </a:solidFill>
                <a:effectLst/>
                <a:uLnTx/>
                <a:uFillTx/>
                <a:latin typeface="+mn-ea"/>
                <a:ea typeface="+mn-ea"/>
                <a:cs typeface="+mn-cs"/>
              </a:endParaRPr>
            </a:p>
          </p:txBody>
        </p:sp>
      </p:grpSp>
      <p:pic>
        <p:nvPicPr>
          <p:cNvPr id="5" name="图片 4"/>
          <p:cNvPicPr>
            <a:picLocks noChangeAspect="1"/>
          </p:cNvPicPr>
          <p:nvPr/>
        </p:nvPicPr>
        <p:blipFill rotWithShape="1">
          <a:blip r:embed="rId2"/>
          <a:srcRect/>
          <a:stretch>
            <a:fillRect/>
          </a:stretch>
        </p:blipFill>
        <p:spPr>
          <a:xfrm>
            <a:off x="6143808" y="7089257"/>
            <a:ext cx="944604" cy="360255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5.7 </a:t>
            </a:r>
            <a:r>
              <a:rPr lang="zh-CN" altLang="en-US" sz="2000" dirty="0">
                <a:solidFill>
                  <a:srgbClr val="6F2F9F"/>
                </a:solidFill>
                <a:effectLst>
                  <a:outerShdw blurRad="38100" dist="25400" dir="5400000" algn="ctr" rotWithShape="0">
                    <a:srgbClr val="6E747A">
                      <a:alpha val="43000"/>
                    </a:srgbClr>
                  </a:outerShdw>
                </a:effectLst>
                <a:latin typeface="+mn-ea"/>
                <a:ea typeface="+mn-ea"/>
                <a:cs typeface="+mn-ea"/>
                <a:sym typeface="+mn-ea"/>
              </a:rPr>
              <a:t>公共安全设施配套</a:t>
            </a:r>
            <a:endPar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grpSp>
        <p:nvGrpSpPr>
          <p:cNvPr id="94" name="组合 93"/>
          <p:cNvGrpSpPr/>
          <p:nvPr/>
        </p:nvGrpSpPr>
        <p:grpSpPr>
          <a:xfrm>
            <a:off x="433774" y="2360576"/>
            <a:ext cx="6780418" cy="5894786"/>
            <a:chOff x="429156" y="1544342"/>
            <a:chExt cx="6780418" cy="5894786"/>
          </a:xfrm>
        </p:grpSpPr>
        <p:grpSp>
          <p:nvGrpSpPr>
            <p:cNvPr id="44" name="组合 43"/>
            <p:cNvGrpSpPr/>
            <p:nvPr/>
          </p:nvGrpSpPr>
          <p:grpSpPr>
            <a:xfrm>
              <a:off x="535689" y="1544342"/>
              <a:ext cx="6391583" cy="161925"/>
              <a:chOff x="1789938" y="2424683"/>
              <a:chExt cx="5255514" cy="161925"/>
            </a:xfrm>
          </p:grpSpPr>
          <p:sp>
            <p:nvSpPr>
              <p:cNvPr id="45" name="object 7"/>
              <p:cNvSpPr/>
              <p:nvPr/>
            </p:nvSpPr>
            <p:spPr>
              <a:xfrm>
                <a:off x="1789938" y="2440685"/>
                <a:ext cx="5243830" cy="0"/>
              </a:xfrm>
              <a:custGeom>
                <a:avLst/>
                <a:gdLst/>
                <a:ahLst/>
                <a:cxnLst/>
                <a:rect l="l" t="t" r="r" b="b"/>
                <a:pathLst>
                  <a:path w="5243830">
                    <a:moveTo>
                      <a:pt x="0" y="0"/>
                    </a:moveTo>
                    <a:lnTo>
                      <a:pt x="5243321" y="0"/>
                    </a:lnTo>
                  </a:path>
                </a:pathLst>
              </a:custGeom>
              <a:ln w="19050">
                <a:solidFill>
                  <a:srgbClr val="6F2F9F"/>
                </a:solidFill>
              </a:ln>
            </p:spPr>
            <p:txBody>
              <a:bodyPr wrap="square" lIns="0" tIns="0" rIns="0" bIns="0" rtlCol="0"/>
              <a:lstStyle/>
              <a:p>
                <a:endParaRPr>
                  <a:latin typeface="+mn-ea"/>
                  <a:ea typeface="+mn-ea"/>
                </a:endParaRPr>
              </a:p>
            </p:txBody>
          </p:sp>
          <p:sp>
            <p:nvSpPr>
              <p:cNvPr id="46" name="object 8"/>
              <p:cNvSpPr/>
              <p:nvPr/>
            </p:nvSpPr>
            <p:spPr>
              <a:xfrm>
                <a:off x="4456938" y="2431542"/>
                <a:ext cx="2582545" cy="148590"/>
              </a:xfrm>
              <a:custGeom>
                <a:avLst/>
                <a:gdLst/>
                <a:ahLst/>
                <a:cxnLst/>
                <a:rect l="l" t="t" r="r" b="b"/>
                <a:pathLst>
                  <a:path w="2582545" h="148589">
                    <a:moveTo>
                      <a:pt x="2582418" y="0"/>
                    </a:moveTo>
                    <a:lnTo>
                      <a:pt x="0" y="0"/>
                    </a:lnTo>
                    <a:lnTo>
                      <a:pt x="329946" y="148590"/>
                    </a:lnTo>
                    <a:lnTo>
                      <a:pt x="2582418" y="148590"/>
                    </a:lnTo>
                    <a:lnTo>
                      <a:pt x="2582418" y="0"/>
                    </a:lnTo>
                    <a:close/>
                  </a:path>
                </a:pathLst>
              </a:custGeom>
              <a:solidFill>
                <a:srgbClr val="6F2F9F">
                  <a:alpha val="60000"/>
                </a:srgbClr>
              </a:solidFill>
              <a:ln w="19050">
                <a:solidFill>
                  <a:schemeClr val="tx1"/>
                </a:solidFill>
              </a:ln>
            </p:spPr>
            <p:txBody>
              <a:bodyPr wrap="square" lIns="0" tIns="0" rIns="0" bIns="0" rtlCol="0"/>
              <a:lstStyle/>
              <a:p>
                <a:endParaRPr>
                  <a:latin typeface="+mn-ea"/>
                  <a:ea typeface="+mn-ea"/>
                </a:endParaRPr>
              </a:p>
            </p:txBody>
          </p:sp>
          <p:sp>
            <p:nvSpPr>
              <p:cNvPr id="47" name="object 9"/>
              <p:cNvSpPr/>
              <p:nvPr/>
            </p:nvSpPr>
            <p:spPr>
              <a:xfrm>
                <a:off x="4427982" y="2424683"/>
                <a:ext cx="2617470" cy="161925"/>
              </a:xfrm>
              <a:custGeom>
                <a:avLst/>
                <a:gdLst/>
                <a:ahLst/>
                <a:cxnLst/>
                <a:rect l="l" t="t" r="r" b="b"/>
                <a:pathLst>
                  <a:path w="2617470" h="161925">
                    <a:moveTo>
                      <a:pt x="2617470" y="0"/>
                    </a:moveTo>
                    <a:lnTo>
                      <a:pt x="0" y="0"/>
                    </a:lnTo>
                    <a:lnTo>
                      <a:pt x="357378" y="161543"/>
                    </a:lnTo>
                    <a:lnTo>
                      <a:pt x="2617470" y="161543"/>
                    </a:lnTo>
                    <a:lnTo>
                      <a:pt x="2617470" y="155447"/>
                    </a:lnTo>
                    <a:lnTo>
                      <a:pt x="2604516" y="155447"/>
                    </a:lnTo>
                    <a:lnTo>
                      <a:pt x="2604516" y="149351"/>
                    </a:lnTo>
                    <a:lnTo>
                      <a:pt x="361950" y="149351"/>
                    </a:lnTo>
                    <a:lnTo>
                      <a:pt x="59076" y="12953"/>
                    </a:lnTo>
                    <a:lnTo>
                      <a:pt x="28956" y="12953"/>
                    </a:lnTo>
                    <a:lnTo>
                      <a:pt x="32004" y="761"/>
                    </a:lnTo>
                    <a:lnTo>
                      <a:pt x="2617470" y="761"/>
                    </a:lnTo>
                    <a:lnTo>
                      <a:pt x="2617470" y="0"/>
                    </a:lnTo>
                    <a:close/>
                  </a:path>
                  <a:path w="2617470" h="161925">
                    <a:moveTo>
                      <a:pt x="2604516" y="6857"/>
                    </a:moveTo>
                    <a:lnTo>
                      <a:pt x="2604516" y="155447"/>
                    </a:lnTo>
                    <a:lnTo>
                      <a:pt x="2611374" y="149351"/>
                    </a:lnTo>
                    <a:lnTo>
                      <a:pt x="2617470" y="149351"/>
                    </a:lnTo>
                    <a:lnTo>
                      <a:pt x="2617470" y="12953"/>
                    </a:lnTo>
                    <a:lnTo>
                      <a:pt x="2611374" y="12953"/>
                    </a:lnTo>
                    <a:lnTo>
                      <a:pt x="2604516" y="6857"/>
                    </a:lnTo>
                    <a:close/>
                  </a:path>
                  <a:path w="2617470" h="161925">
                    <a:moveTo>
                      <a:pt x="2617470" y="149351"/>
                    </a:moveTo>
                    <a:lnTo>
                      <a:pt x="2611374" y="149351"/>
                    </a:lnTo>
                    <a:lnTo>
                      <a:pt x="2604516" y="155447"/>
                    </a:lnTo>
                    <a:lnTo>
                      <a:pt x="2617470" y="155447"/>
                    </a:lnTo>
                    <a:lnTo>
                      <a:pt x="2617470" y="149351"/>
                    </a:lnTo>
                    <a:close/>
                  </a:path>
                  <a:path w="2617470" h="161925">
                    <a:moveTo>
                      <a:pt x="32004" y="761"/>
                    </a:moveTo>
                    <a:lnTo>
                      <a:pt x="28956" y="12953"/>
                    </a:lnTo>
                    <a:lnTo>
                      <a:pt x="59076" y="12953"/>
                    </a:lnTo>
                    <a:lnTo>
                      <a:pt x="32004" y="761"/>
                    </a:lnTo>
                    <a:close/>
                  </a:path>
                  <a:path w="2617470" h="161925">
                    <a:moveTo>
                      <a:pt x="2617470" y="761"/>
                    </a:moveTo>
                    <a:lnTo>
                      <a:pt x="32004" y="761"/>
                    </a:lnTo>
                    <a:lnTo>
                      <a:pt x="59076" y="12953"/>
                    </a:lnTo>
                    <a:lnTo>
                      <a:pt x="2604516" y="12953"/>
                    </a:lnTo>
                    <a:lnTo>
                      <a:pt x="2604516" y="6857"/>
                    </a:lnTo>
                    <a:lnTo>
                      <a:pt x="2617470" y="6857"/>
                    </a:lnTo>
                    <a:lnTo>
                      <a:pt x="2617470" y="761"/>
                    </a:lnTo>
                    <a:close/>
                  </a:path>
                  <a:path w="2617470" h="161925">
                    <a:moveTo>
                      <a:pt x="2617470" y="6857"/>
                    </a:moveTo>
                    <a:lnTo>
                      <a:pt x="2604516" y="6857"/>
                    </a:lnTo>
                    <a:lnTo>
                      <a:pt x="2611374" y="12953"/>
                    </a:lnTo>
                    <a:lnTo>
                      <a:pt x="2617470" y="12953"/>
                    </a:lnTo>
                    <a:lnTo>
                      <a:pt x="2617470" y="6857"/>
                    </a:lnTo>
                    <a:close/>
                  </a:path>
                </a:pathLst>
              </a:custGeom>
              <a:solidFill>
                <a:srgbClr val="E36B09">
                  <a:alpha val="80000"/>
                </a:srgbClr>
              </a:solidFill>
              <a:ln w="19050">
                <a:solidFill>
                  <a:srgbClr val="6F2F9F"/>
                </a:solidFill>
              </a:ln>
            </p:spPr>
            <p:txBody>
              <a:bodyPr wrap="square" lIns="0" tIns="0" rIns="0" bIns="0" rtlCol="0"/>
              <a:lstStyle/>
              <a:p>
                <a:endParaRPr>
                  <a:latin typeface="+mn-ea"/>
                  <a:ea typeface="+mn-ea"/>
                </a:endParaRPr>
              </a:p>
            </p:txBody>
          </p:sp>
        </p:grpSp>
        <p:sp>
          <p:nvSpPr>
            <p:cNvPr id="48" name="矩形 47"/>
            <p:cNvSpPr/>
            <p:nvPr/>
          </p:nvSpPr>
          <p:spPr>
            <a:xfrm>
              <a:off x="429156" y="5512368"/>
              <a:ext cx="2170787" cy="338554"/>
            </a:xfrm>
            <a:prstGeom prst="rect">
              <a:avLst/>
            </a:prstGeom>
          </p:spPr>
          <p:txBody>
            <a:bodyPr wrap="none">
              <a:spAutoFit/>
            </a:bodyPr>
            <a:lstStyle/>
            <a:p>
              <a:pPr marL="12700" lvl="0"/>
              <a:r>
                <a:rPr lang="en-US" altLang="zh-CN" sz="1600" b="1" dirty="0">
                  <a:latin typeface="+mn-ea"/>
                  <a:ea typeface="+mn-ea"/>
                  <a:cs typeface="微软雅黑" panose="020B0503020204020204" pitchFamily="34" charset="-122"/>
                </a:rPr>
                <a:t>4</a:t>
              </a:r>
              <a:r>
                <a:rPr lang="zh-CN" altLang="en-US" sz="1600" b="1" dirty="0">
                  <a:latin typeface="+mn-ea"/>
                  <a:ea typeface="+mn-ea"/>
                  <a:cs typeface="微软雅黑" panose="020B0503020204020204" pitchFamily="34" charset="-122"/>
                </a:rPr>
                <a:t>、地质灾害防治规划</a:t>
              </a:r>
              <a:endParaRPr lang="zh-CN" altLang="en-US" sz="1600" dirty="0">
                <a:latin typeface="+mn-ea"/>
                <a:ea typeface="+mn-ea"/>
                <a:cs typeface="微软雅黑" panose="020B0503020204020204" pitchFamily="34" charset="-122"/>
              </a:endParaRPr>
            </a:p>
          </p:txBody>
        </p:sp>
        <p:sp>
          <p:nvSpPr>
            <p:cNvPr id="49" name="矩形 48"/>
            <p:cNvSpPr/>
            <p:nvPr/>
          </p:nvSpPr>
          <p:spPr>
            <a:xfrm>
              <a:off x="494485" y="6151211"/>
              <a:ext cx="6715089" cy="1287917"/>
            </a:xfrm>
            <a:prstGeom prst="rect">
              <a:avLst/>
            </a:prstGeom>
          </p:spPr>
          <p:txBody>
            <a:bodyPr wrap="square">
              <a:spAutoFit/>
            </a:bodyPr>
            <a:lstStyle/>
            <a:p>
              <a:pPr marL="118110" marR="5080" lvl="0" indent="316865">
                <a:lnSpc>
                  <a:spcPct val="130000"/>
                </a:lnSpc>
                <a:spcBef>
                  <a:spcPts val="825"/>
                </a:spcBef>
              </a:pPr>
              <a:r>
                <a:rPr lang="zh-CN" altLang="en-US" sz="1400" spc="35" dirty="0">
                  <a:solidFill>
                    <a:prstClr val="black"/>
                  </a:solidFill>
                  <a:latin typeface="+mn-ea"/>
                  <a:ea typeface="+mn-ea"/>
                </a:rPr>
                <a:t>晃州镇中部为地质灾害中易发区，北部和南部为低易发区，镇域共有</a:t>
              </a:r>
              <a:r>
                <a:rPr lang="en-US" altLang="zh-CN" sz="1400" spc="35" dirty="0">
                  <a:solidFill>
                    <a:prstClr val="black"/>
                  </a:solidFill>
                  <a:latin typeface="+mn-ea"/>
                  <a:ea typeface="+mn-ea"/>
                </a:rPr>
                <a:t>11</a:t>
              </a:r>
              <a:r>
                <a:rPr lang="zh-CN" altLang="en-US" sz="1400" spc="35" dirty="0">
                  <a:solidFill>
                    <a:prstClr val="black"/>
                  </a:solidFill>
                  <a:latin typeface="+mn-ea"/>
                  <a:ea typeface="+mn-ea"/>
                </a:rPr>
                <a:t>处地质灾害隐患点，其中滑坡</a:t>
              </a:r>
              <a:r>
                <a:rPr lang="en-US" altLang="zh-CN" sz="1400" spc="35" dirty="0">
                  <a:solidFill>
                    <a:prstClr val="black"/>
                  </a:solidFill>
                  <a:latin typeface="+mn-ea"/>
                  <a:ea typeface="+mn-ea"/>
                </a:rPr>
                <a:t>6</a:t>
              </a:r>
              <a:r>
                <a:rPr lang="zh-CN" altLang="en-US" sz="1400" spc="35" dirty="0">
                  <a:solidFill>
                    <a:prstClr val="black"/>
                  </a:solidFill>
                  <a:latin typeface="+mn-ea"/>
                  <a:ea typeface="+mn-ea"/>
                </a:rPr>
                <a:t>处，崩塌</a:t>
              </a:r>
              <a:r>
                <a:rPr lang="en-US" altLang="zh-CN" sz="1400" spc="35" dirty="0">
                  <a:solidFill>
                    <a:prstClr val="black"/>
                  </a:solidFill>
                  <a:latin typeface="+mn-ea"/>
                  <a:ea typeface="+mn-ea"/>
                </a:rPr>
                <a:t>5</a:t>
              </a:r>
              <a:r>
                <a:rPr lang="zh-CN" altLang="en-US" sz="1400" spc="35" dirty="0">
                  <a:solidFill>
                    <a:prstClr val="black"/>
                  </a:solidFill>
                  <a:latin typeface="+mn-ea"/>
                  <a:ea typeface="+mn-ea"/>
                </a:rPr>
                <a:t>处</a:t>
              </a:r>
              <a:r>
                <a:rPr lang="en-US" altLang="zh-CN" sz="1400" spc="35" dirty="0">
                  <a:solidFill>
                    <a:prstClr val="black"/>
                  </a:solidFill>
                  <a:latin typeface="+mn-ea"/>
                  <a:ea typeface="+mn-ea"/>
                </a:rPr>
                <a:t>.</a:t>
              </a:r>
              <a:endParaRPr lang="en-US" altLang="zh-CN" sz="1400" spc="35" dirty="0">
                <a:solidFill>
                  <a:prstClr val="black"/>
                </a:solidFill>
                <a:latin typeface="+mn-ea"/>
                <a:ea typeface="+mn-ea"/>
              </a:endParaRPr>
            </a:p>
            <a:p>
              <a:pPr marL="118110" marR="5080" lvl="0" indent="316865">
                <a:lnSpc>
                  <a:spcPct val="130000"/>
                </a:lnSpc>
                <a:spcBef>
                  <a:spcPts val="825"/>
                </a:spcBef>
              </a:pPr>
              <a:r>
                <a:rPr lang="zh-CN" altLang="en-US" sz="1400" spc="35" dirty="0">
                  <a:solidFill>
                    <a:prstClr val="black"/>
                  </a:solidFill>
                  <a:latin typeface="+mn-ea"/>
                  <a:ea typeface="+mn-ea"/>
                </a:rPr>
                <a:t>加强对威胁国省道、集镇、镇村、水库、矿区、学校附近的地质灾害隐患点监测</a:t>
              </a:r>
              <a:r>
                <a:rPr lang="zh-CN" altLang="en-US" sz="1400" spc="35" dirty="0" smtClean="0">
                  <a:solidFill>
                    <a:prstClr val="black"/>
                  </a:solidFill>
                  <a:latin typeface="+mn-ea"/>
                  <a:ea typeface="+mn-ea"/>
                </a:rPr>
                <a:t>预警。</a:t>
              </a:r>
              <a:endParaRPr lang="zh-CN" altLang="en-US" sz="1400" spc="35" dirty="0">
                <a:solidFill>
                  <a:prstClr val="black"/>
                </a:solidFill>
                <a:latin typeface="+mn-ea"/>
                <a:ea typeface="+mn-ea"/>
              </a:endParaRPr>
            </a:p>
          </p:txBody>
        </p:sp>
      </p:grpSp>
      <p:grpSp>
        <p:nvGrpSpPr>
          <p:cNvPr id="93" name="组合 92"/>
          <p:cNvGrpSpPr/>
          <p:nvPr/>
        </p:nvGrpSpPr>
        <p:grpSpPr>
          <a:xfrm>
            <a:off x="303031" y="3783762"/>
            <a:ext cx="6715089" cy="2377989"/>
            <a:chOff x="269476" y="2727238"/>
            <a:chExt cx="6715089" cy="2377989"/>
          </a:xfrm>
        </p:grpSpPr>
        <p:grpSp>
          <p:nvGrpSpPr>
            <p:cNvPr id="52" name="组合 51"/>
            <p:cNvGrpSpPr/>
            <p:nvPr/>
          </p:nvGrpSpPr>
          <p:grpSpPr>
            <a:xfrm>
              <a:off x="534434" y="2727238"/>
              <a:ext cx="6391583" cy="161925"/>
              <a:chOff x="1789938" y="2171463"/>
              <a:chExt cx="5255514" cy="161925"/>
            </a:xfrm>
          </p:grpSpPr>
          <p:sp>
            <p:nvSpPr>
              <p:cNvPr id="55" name="object 7"/>
              <p:cNvSpPr/>
              <p:nvPr/>
            </p:nvSpPr>
            <p:spPr>
              <a:xfrm>
                <a:off x="1789938" y="2173399"/>
                <a:ext cx="5243830" cy="0"/>
              </a:xfrm>
              <a:custGeom>
                <a:avLst/>
                <a:gdLst/>
                <a:ahLst/>
                <a:cxnLst/>
                <a:rect l="l" t="t" r="r" b="b"/>
                <a:pathLst>
                  <a:path w="5243830">
                    <a:moveTo>
                      <a:pt x="0" y="0"/>
                    </a:moveTo>
                    <a:lnTo>
                      <a:pt x="5243321" y="0"/>
                    </a:lnTo>
                  </a:path>
                </a:pathLst>
              </a:custGeom>
              <a:ln w="19050">
                <a:solidFill>
                  <a:srgbClr val="6F2F9F"/>
                </a:solidFill>
              </a:ln>
            </p:spPr>
            <p:txBody>
              <a:bodyPr wrap="square" lIns="0" tIns="0" rIns="0" bIns="0" rtlCol="0"/>
              <a:lstStyle/>
              <a:p>
                <a:endParaRPr>
                  <a:latin typeface="+mn-ea"/>
                  <a:ea typeface="+mn-ea"/>
                </a:endParaRPr>
              </a:p>
            </p:txBody>
          </p:sp>
          <p:sp>
            <p:nvSpPr>
              <p:cNvPr id="56" name="object 8"/>
              <p:cNvSpPr/>
              <p:nvPr/>
            </p:nvSpPr>
            <p:spPr>
              <a:xfrm>
                <a:off x="4456938" y="2178321"/>
                <a:ext cx="2582545" cy="148590"/>
              </a:xfrm>
              <a:custGeom>
                <a:avLst/>
                <a:gdLst/>
                <a:ahLst/>
                <a:cxnLst/>
                <a:rect l="l" t="t" r="r" b="b"/>
                <a:pathLst>
                  <a:path w="2582545" h="148589">
                    <a:moveTo>
                      <a:pt x="2582418" y="0"/>
                    </a:moveTo>
                    <a:lnTo>
                      <a:pt x="0" y="0"/>
                    </a:lnTo>
                    <a:lnTo>
                      <a:pt x="329946" y="148590"/>
                    </a:lnTo>
                    <a:lnTo>
                      <a:pt x="2582418" y="148590"/>
                    </a:lnTo>
                    <a:lnTo>
                      <a:pt x="2582418" y="0"/>
                    </a:lnTo>
                    <a:close/>
                  </a:path>
                </a:pathLst>
              </a:custGeom>
              <a:solidFill>
                <a:srgbClr val="6F2F9F">
                  <a:alpha val="60000"/>
                </a:srgbClr>
              </a:solidFill>
              <a:ln w="19050">
                <a:solidFill>
                  <a:schemeClr val="tx1"/>
                </a:solidFill>
              </a:ln>
            </p:spPr>
            <p:txBody>
              <a:bodyPr wrap="square" lIns="0" tIns="0" rIns="0" bIns="0" rtlCol="0"/>
              <a:lstStyle/>
              <a:p>
                <a:endParaRPr>
                  <a:latin typeface="+mn-ea"/>
                  <a:ea typeface="+mn-ea"/>
                </a:endParaRPr>
              </a:p>
            </p:txBody>
          </p:sp>
          <p:sp>
            <p:nvSpPr>
              <p:cNvPr id="57" name="object 9"/>
              <p:cNvSpPr/>
              <p:nvPr/>
            </p:nvSpPr>
            <p:spPr>
              <a:xfrm>
                <a:off x="4427982" y="2171463"/>
                <a:ext cx="2617470" cy="161925"/>
              </a:xfrm>
              <a:custGeom>
                <a:avLst/>
                <a:gdLst/>
                <a:ahLst/>
                <a:cxnLst/>
                <a:rect l="l" t="t" r="r" b="b"/>
                <a:pathLst>
                  <a:path w="2617470" h="161925">
                    <a:moveTo>
                      <a:pt x="2617470" y="0"/>
                    </a:moveTo>
                    <a:lnTo>
                      <a:pt x="0" y="0"/>
                    </a:lnTo>
                    <a:lnTo>
                      <a:pt x="357378" y="161543"/>
                    </a:lnTo>
                    <a:lnTo>
                      <a:pt x="2617470" y="161543"/>
                    </a:lnTo>
                    <a:lnTo>
                      <a:pt x="2617470" y="155447"/>
                    </a:lnTo>
                    <a:lnTo>
                      <a:pt x="2604516" y="155447"/>
                    </a:lnTo>
                    <a:lnTo>
                      <a:pt x="2604516" y="149351"/>
                    </a:lnTo>
                    <a:lnTo>
                      <a:pt x="361950" y="149351"/>
                    </a:lnTo>
                    <a:lnTo>
                      <a:pt x="59076" y="12953"/>
                    </a:lnTo>
                    <a:lnTo>
                      <a:pt x="28956" y="12953"/>
                    </a:lnTo>
                    <a:lnTo>
                      <a:pt x="32004" y="761"/>
                    </a:lnTo>
                    <a:lnTo>
                      <a:pt x="2617470" y="761"/>
                    </a:lnTo>
                    <a:lnTo>
                      <a:pt x="2617470" y="0"/>
                    </a:lnTo>
                    <a:close/>
                  </a:path>
                  <a:path w="2617470" h="161925">
                    <a:moveTo>
                      <a:pt x="2604516" y="6857"/>
                    </a:moveTo>
                    <a:lnTo>
                      <a:pt x="2604516" y="155447"/>
                    </a:lnTo>
                    <a:lnTo>
                      <a:pt x="2611374" y="149351"/>
                    </a:lnTo>
                    <a:lnTo>
                      <a:pt x="2617470" y="149351"/>
                    </a:lnTo>
                    <a:lnTo>
                      <a:pt x="2617470" y="12953"/>
                    </a:lnTo>
                    <a:lnTo>
                      <a:pt x="2611374" y="12953"/>
                    </a:lnTo>
                    <a:lnTo>
                      <a:pt x="2604516" y="6857"/>
                    </a:lnTo>
                    <a:close/>
                  </a:path>
                  <a:path w="2617470" h="161925">
                    <a:moveTo>
                      <a:pt x="2617470" y="149351"/>
                    </a:moveTo>
                    <a:lnTo>
                      <a:pt x="2611374" y="149351"/>
                    </a:lnTo>
                    <a:lnTo>
                      <a:pt x="2604516" y="155447"/>
                    </a:lnTo>
                    <a:lnTo>
                      <a:pt x="2617470" y="155447"/>
                    </a:lnTo>
                    <a:lnTo>
                      <a:pt x="2617470" y="149351"/>
                    </a:lnTo>
                    <a:close/>
                  </a:path>
                  <a:path w="2617470" h="161925">
                    <a:moveTo>
                      <a:pt x="32004" y="761"/>
                    </a:moveTo>
                    <a:lnTo>
                      <a:pt x="28956" y="12953"/>
                    </a:lnTo>
                    <a:lnTo>
                      <a:pt x="59076" y="12953"/>
                    </a:lnTo>
                    <a:lnTo>
                      <a:pt x="32004" y="761"/>
                    </a:lnTo>
                    <a:close/>
                  </a:path>
                  <a:path w="2617470" h="161925">
                    <a:moveTo>
                      <a:pt x="2617470" y="761"/>
                    </a:moveTo>
                    <a:lnTo>
                      <a:pt x="32004" y="761"/>
                    </a:lnTo>
                    <a:lnTo>
                      <a:pt x="59076" y="12953"/>
                    </a:lnTo>
                    <a:lnTo>
                      <a:pt x="2604516" y="12953"/>
                    </a:lnTo>
                    <a:lnTo>
                      <a:pt x="2604516" y="6857"/>
                    </a:lnTo>
                    <a:lnTo>
                      <a:pt x="2617470" y="6857"/>
                    </a:lnTo>
                    <a:lnTo>
                      <a:pt x="2617470" y="761"/>
                    </a:lnTo>
                    <a:close/>
                  </a:path>
                  <a:path w="2617470" h="161925">
                    <a:moveTo>
                      <a:pt x="2617470" y="6857"/>
                    </a:moveTo>
                    <a:lnTo>
                      <a:pt x="2604516" y="6857"/>
                    </a:lnTo>
                    <a:lnTo>
                      <a:pt x="2611374" y="12953"/>
                    </a:lnTo>
                    <a:lnTo>
                      <a:pt x="2617470" y="12953"/>
                    </a:lnTo>
                    <a:lnTo>
                      <a:pt x="2617470" y="6857"/>
                    </a:lnTo>
                    <a:close/>
                  </a:path>
                </a:pathLst>
              </a:custGeom>
              <a:solidFill>
                <a:srgbClr val="E36B09">
                  <a:alpha val="80000"/>
                </a:srgbClr>
              </a:solidFill>
              <a:ln w="19050">
                <a:solidFill>
                  <a:srgbClr val="6F2F9F"/>
                </a:solidFill>
              </a:ln>
            </p:spPr>
            <p:txBody>
              <a:bodyPr wrap="square" lIns="0" tIns="0" rIns="0" bIns="0" rtlCol="0"/>
              <a:lstStyle/>
              <a:p>
                <a:endParaRPr>
                  <a:latin typeface="+mn-ea"/>
                  <a:ea typeface="+mn-ea"/>
                </a:endParaRPr>
              </a:p>
            </p:txBody>
          </p:sp>
        </p:grpSp>
        <p:sp>
          <p:nvSpPr>
            <p:cNvPr id="53" name="矩形 52"/>
            <p:cNvSpPr/>
            <p:nvPr/>
          </p:nvSpPr>
          <p:spPr>
            <a:xfrm>
              <a:off x="443376" y="3952825"/>
              <a:ext cx="1401346" cy="353943"/>
            </a:xfrm>
            <a:prstGeom prst="rect">
              <a:avLst/>
            </a:prstGeom>
          </p:spPr>
          <p:txBody>
            <a:bodyPr wrap="none">
              <a:spAutoFit/>
            </a:bodyPr>
            <a:lstStyle/>
            <a:p>
              <a:pPr marL="12700"/>
              <a:r>
                <a:rPr lang="en-US" altLang="zh-CN" sz="1600" b="1" dirty="0">
                  <a:latin typeface="+mn-ea"/>
                  <a:ea typeface="+mn-ea"/>
                  <a:cs typeface="微软雅黑" panose="020B0503020204020204" pitchFamily="34" charset="-122"/>
                </a:rPr>
                <a:t>3</a:t>
              </a:r>
              <a:r>
                <a:rPr lang="zh-CN" altLang="en-US" sz="1600" b="1" dirty="0">
                  <a:latin typeface="+mn-ea"/>
                  <a:ea typeface="+mn-ea"/>
                  <a:cs typeface="微软雅黑" panose="020B0503020204020204" pitchFamily="34" charset="-122"/>
                </a:rPr>
                <a:t>、</a:t>
              </a:r>
              <a:r>
                <a:rPr lang="zh-CN" altLang="zh-CN" b="1" dirty="0"/>
                <a:t>抗震规划</a:t>
              </a:r>
              <a:endParaRPr lang="zh-CN" altLang="zh-CN" b="1" dirty="0"/>
            </a:p>
          </p:txBody>
        </p:sp>
        <p:sp>
          <p:nvSpPr>
            <p:cNvPr id="54" name="矩形 53"/>
            <p:cNvSpPr/>
            <p:nvPr/>
          </p:nvSpPr>
          <p:spPr>
            <a:xfrm>
              <a:off x="269476" y="4480056"/>
              <a:ext cx="6715089" cy="625171"/>
            </a:xfrm>
            <a:prstGeom prst="rect">
              <a:avLst/>
            </a:prstGeom>
          </p:spPr>
          <p:txBody>
            <a:bodyPr wrap="square">
              <a:spAutoFit/>
            </a:bodyPr>
            <a:lstStyle/>
            <a:p>
              <a:pPr marL="118110" marR="5080" lvl="0" indent="316865">
                <a:lnSpc>
                  <a:spcPct val="130000"/>
                </a:lnSpc>
                <a:spcBef>
                  <a:spcPts val="825"/>
                </a:spcBef>
              </a:pPr>
              <a:r>
                <a:rPr lang="zh-CN" altLang="en-US" sz="1400" spc="35" dirty="0">
                  <a:solidFill>
                    <a:prstClr val="black"/>
                  </a:solidFill>
                  <a:latin typeface="+mn-ea"/>
                  <a:ea typeface="+mn-ea"/>
                </a:rPr>
                <a:t>晃州镇抗震设防标准按</a:t>
              </a:r>
              <a:r>
                <a:rPr lang="en-US" altLang="zh-CN" sz="1400" spc="35" dirty="0">
                  <a:solidFill>
                    <a:prstClr val="black"/>
                  </a:solidFill>
                  <a:latin typeface="+mn-ea"/>
                  <a:ea typeface="+mn-ea"/>
                </a:rPr>
                <a:t>6</a:t>
              </a:r>
              <a:r>
                <a:rPr lang="zh-CN" altLang="en-US" sz="1400" spc="35" dirty="0">
                  <a:solidFill>
                    <a:prstClr val="black"/>
                  </a:solidFill>
                  <a:latin typeface="+mn-ea"/>
                  <a:ea typeface="+mn-ea"/>
                </a:rPr>
                <a:t>度设防；重要工程及生命线工程可在建设时适当调高抗震标准，按</a:t>
              </a:r>
              <a:r>
                <a:rPr lang="en-US" altLang="zh-CN" sz="1400" spc="35" dirty="0">
                  <a:solidFill>
                    <a:prstClr val="black"/>
                  </a:solidFill>
                  <a:latin typeface="+mn-ea"/>
                  <a:ea typeface="+mn-ea"/>
                </a:rPr>
                <a:t>7</a:t>
              </a:r>
              <a:r>
                <a:rPr lang="zh-CN" altLang="en-US" sz="1400" spc="35" dirty="0">
                  <a:solidFill>
                    <a:prstClr val="black"/>
                  </a:solidFill>
                  <a:latin typeface="+mn-ea"/>
                  <a:ea typeface="+mn-ea"/>
                </a:rPr>
                <a:t>度进行设防。</a:t>
              </a:r>
              <a:endParaRPr lang="zh-CN" altLang="en-US" sz="1400" spc="35" dirty="0">
                <a:solidFill>
                  <a:prstClr val="black"/>
                </a:solidFill>
                <a:latin typeface="+mn-ea"/>
                <a:ea typeface="+mn-ea"/>
              </a:endParaRPr>
            </a:p>
          </p:txBody>
        </p:sp>
      </p:grpSp>
      <p:grpSp>
        <p:nvGrpSpPr>
          <p:cNvPr id="59" name="组合 58"/>
          <p:cNvGrpSpPr/>
          <p:nvPr/>
        </p:nvGrpSpPr>
        <p:grpSpPr>
          <a:xfrm>
            <a:off x="496114" y="5363292"/>
            <a:ext cx="6391583" cy="161925"/>
            <a:chOff x="1789938" y="2424683"/>
            <a:chExt cx="5255514" cy="161925"/>
          </a:xfrm>
        </p:grpSpPr>
        <p:sp>
          <p:nvSpPr>
            <p:cNvPr id="62" name="object 7"/>
            <p:cNvSpPr/>
            <p:nvPr/>
          </p:nvSpPr>
          <p:spPr>
            <a:xfrm>
              <a:off x="1789938" y="2440685"/>
              <a:ext cx="5243830" cy="0"/>
            </a:xfrm>
            <a:custGeom>
              <a:avLst/>
              <a:gdLst/>
              <a:ahLst/>
              <a:cxnLst/>
              <a:rect l="l" t="t" r="r" b="b"/>
              <a:pathLst>
                <a:path w="5243830">
                  <a:moveTo>
                    <a:pt x="0" y="0"/>
                  </a:moveTo>
                  <a:lnTo>
                    <a:pt x="5243321" y="0"/>
                  </a:lnTo>
                </a:path>
              </a:pathLst>
            </a:custGeom>
            <a:ln w="19050">
              <a:solidFill>
                <a:srgbClr val="6F2F9F"/>
              </a:solidFill>
            </a:ln>
          </p:spPr>
          <p:txBody>
            <a:bodyPr wrap="square" lIns="0" tIns="0" rIns="0" bIns="0" rtlCol="0"/>
            <a:lstStyle/>
            <a:p>
              <a:endParaRPr>
                <a:latin typeface="+mn-ea"/>
                <a:ea typeface="+mn-ea"/>
              </a:endParaRPr>
            </a:p>
          </p:txBody>
        </p:sp>
        <p:sp>
          <p:nvSpPr>
            <p:cNvPr id="63" name="object 8"/>
            <p:cNvSpPr/>
            <p:nvPr/>
          </p:nvSpPr>
          <p:spPr>
            <a:xfrm>
              <a:off x="4456938" y="2431542"/>
              <a:ext cx="2582545" cy="148590"/>
            </a:xfrm>
            <a:custGeom>
              <a:avLst/>
              <a:gdLst/>
              <a:ahLst/>
              <a:cxnLst/>
              <a:rect l="l" t="t" r="r" b="b"/>
              <a:pathLst>
                <a:path w="2582545" h="148589">
                  <a:moveTo>
                    <a:pt x="2582418" y="0"/>
                  </a:moveTo>
                  <a:lnTo>
                    <a:pt x="0" y="0"/>
                  </a:lnTo>
                  <a:lnTo>
                    <a:pt x="329946" y="148590"/>
                  </a:lnTo>
                  <a:lnTo>
                    <a:pt x="2582418" y="148590"/>
                  </a:lnTo>
                  <a:lnTo>
                    <a:pt x="2582418" y="0"/>
                  </a:lnTo>
                  <a:close/>
                </a:path>
              </a:pathLst>
            </a:custGeom>
            <a:solidFill>
              <a:srgbClr val="6F2F9F">
                <a:alpha val="60000"/>
              </a:srgbClr>
            </a:solidFill>
            <a:ln w="19050">
              <a:solidFill>
                <a:schemeClr val="tx1"/>
              </a:solidFill>
            </a:ln>
          </p:spPr>
          <p:txBody>
            <a:bodyPr wrap="square" lIns="0" tIns="0" rIns="0" bIns="0" rtlCol="0"/>
            <a:lstStyle/>
            <a:p>
              <a:endParaRPr>
                <a:latin typeface="+mn-ea"/>
                <a:ea typeface="+mn-ea"/>
              </a:endParaRPr>
            </a:p>
          </p:txBody>
        </p:sp>
        <p:sp>
          <p:nvSpPr>
            <p:cNvPr id="64" name="object 9"/>
            <p:cNvSpPr/>
            <p:nvPr/>
          </p:nvSpPr>
          <p:spPr>
            <a:xfrm>
              <a:off x="4427982" y="2424683"/>
              <a:ext cx="2617470" cy="161925"/>
            </a:xfrm>
            <a:custGeom>
              <a:avLst/>
              <a:gdLst/>
              <a:ahLst/>
              <a:cxnLst/>
              <a:rect l="l" t="t" r="r" b="b"/>
              <a:pathLst>
                <a:path w="2617470" h="161925">
                  <a:moveTo>
                    <a:pt x="2617470" y="0"/>
                  </a:moveTo>
                  <a:lnTo>
                    <a:pt x="0" y="0"/>
                  </a:lnTo>
                  <a:lnTo>
                    <a:pt x="357378" y="161543"/>
                  </a:lnTo>
                  <a:lnTo>
                    <a:pt x="2617470" y="161543"/>
                  </a:lnTo>
                  <a:lnTo>
                    <a:pt x="2617470" y="155447"/>
                  </a:lnTo>
                  <a:lnTo>
                    <a:pt x="2604516" y="155447"/>
                  </a:lnTo>
                  <a:lnTo>
                    <a:pt x="2604516" y="149351"/>
                  </a:lnTo>
                  <a:lnTo>
                    <a:pt x="361950" y="149351"/>
                  </a:lnTo>
                  <a:lnTo>
                    <a:pt x="59076" y="12953"/>
                  </a:lnTo>
                  <a:lnTo>
                    <a:pt x="28956" y="12953"/>
                  </a:lnTo>
                  <a:lnTo>
                    <a:pt x="32004" y="761"/>
                  </a:lnTo>
                  <a:lnTo>
                    <a:pt x="2617470" y="761"/>
                  </a:lnTo>
                  <a:lnTo>
                    <a:pt x="2617470" y="0"/>
                  </a:lnTo>
                  <a:close/>
                </a:path>
                <a:path w="2617470" h="161925">
                  <a:moveTo>
                    <a:pt x="2604516" y="6857"/>
                  </a:moveTo>
                  <a:lnTo>
                    <a:pt x="2604516" y="155447"/>
                  </a:lnTo>
                  <a:lnTo>
                    <a:pt x="2611374" y="149351"/>
                  </a:lnTo>
                  <a:lnTo>
                    <a:pt x="2617470" y="149351"/>
                  </a:lnTo>
                  <a:lnTo>
                    <a:pt x="2617470" y="12953"/>
                  </a:lnTo>
                  <a:lnTo>
                    <a:pt x="2611374" y="12953"/>
                  </a:lnTo>
                  <a:lnTo>
                    <a:pt x="2604516" y="6857"/>
                  </a:lnTo>
                  <a:close/>
                </a:path>
                <a:path w="2617470" h="161925">
                  <a:moveTo>
                    <a:pt x="2617470" y="149351"/>
                  </a:moveTo>
                  <a:lnTo>
                    <a:pt x="2611374" y="149351"/>
                  </a:lnTo>
                  <a:lnTo>
                    <a:pt x="2604516" y="155447"/>
                  </a:lnTo>
                  <a:lnTo>
                    <a:pt x="2617470" y="155447"/>
                  </a:lnTo>
                  <a:lnTo>
                    <a:pt x="2617470" y="149351"/>
                  </a:lnTo>
                  <a:close/>
                </a:path>
                <a:path w="2617470" h="161925">
                  <a:moveTo>
                    <a:pt x="32004" y="761"/>
                  </a:moveTo>
                  <a:lnTo>
                    <a:pt x="28956" y="12953"/>
                  </a:lnTo>
                  <a:lnTo>
                    <a:pt x="59076" y="12953"/>
                  </a:lnTo>
                  <a:lnTo>
                    <a:pt x="32004" y="761"/>
                  </a:lnTo>
                  <a:close/>
                </a:path>
                <a:path w="2617470" h="161925">
                  <a:moveTo>
                    <a:pt x="2617470" y="761"/>
                  </a:moveTo>
                  <a:lnTo>
                    <a:pt x="32004" y="761"/>
                  </a:lnTo>
                  <a:lnTo>
                    <a:pt x="59076" y="12953"/>
                  </a:lnTo>
                  <a:lnTo>
                    <a:pt x="2604516" y="12953"/>
                  </a:lnTo>
                  <a:lnTo>
                    <a:pt x="2604516" y="6857"/>
                  </a:lnTo>
                  <a:lnTo>
                    <a:pt x="2617470" y="6857"/>
                  </a:lnTo>
                  <a:lnTo>
                    <a:pt x="2617470" y="761"/>
                  </a:lnTo>
                  <a:close/>
                </a:path>
                <a:path w="2617470" h="161925">
                  <a:moveTo>
                    <a:pt x="2617470" y="6857"/>
                  </a:moveTo>
                  <a:lnTo>
                    <a:pt x="2604516" y="6857"/>
                  </a:lnTo>
                  <a:lnTo>
                    <a:pt x="2611374" y="12953"/>
                  </a:lnTo>
                  <a:lnTo>
                    <a:pt x="2617470" y="12953"/>
                  </a:lnTo>
                  <a:lnTo>
                    <a:pt x="2617470" y="6857"/>
                  </a:lnTo>
                  <a:close/>
                </a:path>
              </a:pathLst>
            </a:custGeom>
            <a:solidFill>
              <a:srgbClr val="E36B09">
                <a:alpha val="80000"/>
              </a:srgbClr>
            </a:solidFill>
            <a:ln w="19050">
              <a:solidFill>
                <a:srgbClr val="6F2F9F"/>
              </a:solidFill>
            </a:ln>
          </p:spPr>
          <p:txBody>
            <a:bodyPr wrap="square" lIns="0" tIns="0" rIns="0" bIns="0" rtlCol="0"/>
            <a:lstStyle/>
            <a:p>
              <a:endParaRPr>
                <a:latin typeface="+mn-ea"/>
                <a:ea typeface="+mn-ea"/>
              </a:endParaRPr>
            </a:p>
          </p:txBody>
        </p:sp>
      </p:grpSp>
      <p:grpSp>
        <p:nvGrpSpPr>
          <p:cNvPr id="96" name="组合 95"/>
          <p:cNvGrpSpPr/>
          <p:nvPr/>
        </p:nvGrpSpPr>
        <p:grpSpPr>
          <a:xfrm>
            <a:off x="258658" y="2088018"/>
            <a:ext cx="6695287" cy="4879427"/>
            <a:chOff x="239830" y="1536936"/>
            <a:chExt cx="6695287" cy="4879427"/>
          </a:xfrm>
        </p:grpSpPr>
        <p:grpSp>
          <p:nvGrpSpPr>
            <p:cNvPr id="66" name="组合 65"/>
            <p:cNvGrpSpPr/>
            <p:nvPr/>
          </p:nvGrpSpPr>
          <p:grpSpPr>
            <a:xfrm>
              <a:off x="551648" y="6238041"/>
              <a:ext cx="6381836" cy="178322"/>
              <a:chOff x="1821745" y="2510147"/>
              <a:chExt cx="5247500" cy="178322"/>
            </a:xfrm>
          </p:grpSpPr>
          <p:sp>
            <p:nvSpPr>
              <p:cNvPr id="69" name="object 7"/>
              <p:cNvSpPr/>
              <p:nvPr/>
            </p:nvSpPr>
            <p:spPr>
              <a:xfrm>
                <a:off x="1821745" y="2514575"/>
                <a:ext cx="5243830" cy="0"/>
              </a:xfrm>
              <a:custGeom>
                <a:avLst/>
                <a:gdLst/>
                <a:ahLst/>
                <a:cxnLst/>
                <a:rect l="l" t="t" r="r" b="b"/>
                <a:pathLst>
                  <a:path w="5243830">
                    <a:moveTo>
                      <a:pt x="0" y="0"/>
                    </a:moveTo>
                    <a:lnTo>
                      <a:pt x="5243321" y="0"/>
                    </a:lnTo>
                  </a:path>
                </a:pathLst>
              </a:custGeom>
              <a:ln w="19050">
                <a:solidFill>
                  <a:srgbClr val="6F2F9F"/>
                </a:solidFill>
              </a:ln>
            </p:spPr>
            <p:txBody>
              <a:bodyPr wrap="square" lIns="0" tIns="0" rIns="0" bIns="0" rtlCol="0"/>
              <a:lstStyle/>
              <a:p>
                <a:endParaRPr>
                  <a:latin typeface="+mn-ea"/>
                  <a:ea typeface="+mn-ea"/>
                </a:endParaRPr>
              </a:p>
            </p:txBody>
          </p:sp>
          <p:sp>
            <p:nvSpPr>
              <p:cNvPr id="70" name="object 8"/>
              <p:cNvSpPr/>
              <p:nvPr/>
            </p:nvSpPr>
            <p:spPr>
              <a:xfrm>
                <a:off x="4486700" y="2539879"/>
                <a:ext cx="2582545" cy="148590"/>
              </a:xfrm>
              <a:custGeom>
                <a:avLst/>
                <a:gdLst/>
                <a:ahLst/>
                <a:cxnLst/>
                <a:rect l="l" t="t" r="r" b="b"/>
                <a:pathLst>
                  <a:path w="2582545" h="148589">
                    <a:moveTo>
                      <a:pt x="2582418" y="0"/>
                    </a:moveTo>
                    <a:lnTo>
                      <a:pt x="0" y="0"/>
                    </a:lnTo>
                    <a:lnTo>
                      <a:pt x="329946" y="148590"/>
                    </a:lnTo>
                    <a:lnTo>
                      <a:pt x="2582418" y="148590"/>
                    </a:lnTo>
                    <a:lnTo>
                      <a:pt x="2582418" y="0"/>
                    </a:lnTo>
                    <a:close/>
                  </a:path>
                </a:pathLst>
              </a:custGeom>
              <a:solidFill>
                <a:srgbClr val="6F2F9F">
                  <a:alpha val="60000"/>
                </a:srgbClr>
              </a:solidFill>
              <a:ln w="19050">
                <a:solidFill>
                  <a:schemeClr val="tx1"/>
                </a:solidFill>
              </a:ln>
            </p:spPr>
            <p:txBody>
              <a:bodyPr wrap="square" lIns="0" tIns="0" rIns="0" bIns="0" rtlCol="0"/>
              <a:lstStyle/>
              <a:p>
                <a:endParaRPr>
                  <a:latin typeface="+mn-ea"/>
                  <a:ea typeface="+mn-ea"/>
                </a:endParaRPr>
              </a:p>
            </p:txBody>
          </p:sp>
          <p:sp>
            <p:nvSpPr>
              <p:cNvPr id="71" name="object 9"/>
              <p:cNvSpPr/>
              <p:nvPr/>
            </p:nvSpPr>
            <p:spPr>
              <a:xfrm>
                <a:off x="4451523" y="2510147"/>
                <a:ext cx="2617470" cy="161925"/>
              </a:xfrm>
              <a:custGeom>
                <a:avLst/>
                <a:gdLst/>
                <a:ahLst/>
                <a:cxnLst/>
                <a:rect l="l" t="t" r="r" b="b"/>
                <a:pathLst>
                  <a:path w="2617470" h="161925">
                    <a:moveTo>
                      <a:pt x="2617470" y="0"/>
                    </a:moveTo>
                    <a:lnTo>
                      <a:pt x="0" y="0"/>
                    </a:lnTo>
                    <a:lnTo>
                      <a:pt x="357378" y="161543"/>
                    </a:lnTo>
                    <a:lnTo>
                      <a:pt x="2617470" y="161543"/>
                    </a:lnTo>
                    <a:lnTo>
                      <a:pt x="2617470" y="155447"/>
                    </a:lnTo>
                    <a:lnTo>
                      <a:pt x="2604516" y="155447"/>
                    </a:lnTo>
                    <a:lnTo>
                      <a:pt x="2604516" y="149351"/>
                    </a:lnTo>
                    <a:lnTo>
                      <a:pt x="361950" y="149351"/>
                    </a:lnTo>
                    <a:lnTo>
                      <a:pt x="59076" y="12953"/>
                    </a:lnTo>
                    <a:lnTo>
                      <a:pt x="28956" y="12953"/>
                    </a:lnTo>
                    <a:lnTo>
                      <a:pt x="32004" y="761"/>
                    </a:lnTo>
                    <a:lnTo>
                      <a:pt x="2617470" y="761"/>
                    </a:lnTo>
                    <a:lnTo>
                      <a:pt x="2617470" y="0"/>
                    </a:lnTo>
                    <a:close/>
                  </a:path>
                  <a:path w="2617470" h="161925">
                    <a:moveTo>
                      <a:pt x="2604516" y="6857"/>
                    </a:moveTo>
                    <a:lnTo>
                      <a:pt x="2604516" y="155447"/>
                    </a:lnTo>
                    <a:lnTo>
                      <a:pt x="2611374" y="149351"/>
                    </a:lnTo>
                    <a:lnTo>
                      <a:pt x="2617470" y="149351"/>
                    </a:lnTo>
                    <a:lnTo>
                      <a:pt x="2617470" y="12953"/>
                    </a:lnTo>
                    <a:lnTo>
                      <a:pt x="2611374" y="12953"/>
                    </a:lnTo>
                    <a:lnTo>
                      <a:pt x="2604516" y="6857"/>
                    </a:lnTo>
                    <a:close/>
                  </a:path>
                  <a:path w="2617470" h="161925">
                    <a:moveTo>
                      <a:pt x="2617470" y="149351"/>
                    </a:moveTo>
                    <a:lnTo>
                      <a:pt x="2611374" y="149351"/>
                    </a:lnTo>
                    <a:lnTo>
                      <a:pt x="2604516" y="155447"/>
                    </a:lnTo>
                    <a:lnTo>
                      <a:pt x="2617470" y="155447"/>
                    </a:lnTo>
                    <a:lnTo>
                      <a:pt x="2617470" y="149351"/>
                    </a:lnTo>
                    <a:close/>
                  </a:path>
                  <a:path w="2617470" h="161925">
                    <a:moveTo>
                      <a:pt x="32004" y="761"/>
                    </a:moveTo>
                    <a:lnTo>
                      <a:pt x="28956" y="12953"/>
                    </a:lnTo>
                    <a:lnTo>
                      <a:pt x="59076" y="12953"/>
                    </a:lnTo>
                    <a:lnTo>
                      <a:pt x="32004" y="761"/>
                    </a:lnTo>
                    <a:close/>
                  </a:path>
                  <a:path w="2617470" h="161925">
                    <a:moveTo>
                      <a:pt x="2617470" y="761"/>
                    </a:moveTo>
                    <a:lnTo>
                      <a:pt x="32004" y="761"/>
                    </a:lnTo>
                    <a:lnTo>
                      <a:pt x="59076" y="12953"/>
                    </a:lnTo>
                    <a:lnTo>
                      <a:pt x="2604516" y="12953"/>
                    </a:lnTo>
                    <a:lnTo>
                      <a:pt x="2604516" y="6857"/>
                    </a:lnTo>
                    <a:lnTo>
                      <a:pt x="2617470" y="6857"/>
                    </a:lnTo>
                    <a:lnTo>
                      <a:pt x="2617470" y="761"/>
                    </a:lnTo>
                    <a:close/>
                  </a:path>
                  <a:path w="2617470" h="161925">
                    <a:moveTo>
                      <a:pt x="2617470" y="6857"/>
                    </a:moveTo>
                    <a:lnTo>
                      <a:pt x="2604516" y="6857"/>
                    </a:lnTo>
                    <a:lnTo>
                      <a:pt x="2611374" y="12953"/>
                    </a:lnTo>
                    <a:lnTo>
                      <a:pt x="2617470" y="12953"/>
                    </a:lnTo>
                    <a:lnTo>
                      <a:pt x="2617470" y="6857"/>
                    </a:lnTo>
                    <a:close/>
                  </a:path>
                </a:pathLst>
              </a:custGeom>
              <a:solidFill>
                <a:srgbClr val="E36B09">
                  <a:alpha val="80000"/>
                </a:srgbClr>
              </a:solidFill>
              <a:ln w="19050">
                <a:solidFill>
                  <a:srgbClr val="6F2F9F"/>
                </a:solidFill>
              </a:ln>
            </p:spPr>
            <p:txBody>
              <a:bodyPr wrap="square" lIns="0" tIns="0" rIns="0" bIns="0" rtlCol="0"/>
              <a:lstStyle/>
              <a:p>
                <a:endParaRPr>
                  <a:latin typeface="+mn-ea"/>
                  <a:ea typeface="+mn-ea"/>
                </a:endParaRPr>
              </a:p>
            </p:txBody>
          </p:sp>
        </p:grpSp>
        <p:sp>
          <p:nvSpPr>
            <p:cNvPr id="67" name="矩形 66"/>
            <p:cNvSpPr/>
            <p:nvPr/>
          </p:nvSpPr>
          <p:spPr>
            <a:xfrm>
              <a:off x="414946" y="1536936"/>
              <a:ext cx="1837362" cy="353943"/>
            </a:xfrm>
            <a:prstGeom prst="rect">
              <a:avLst/>
            </a:prstGeom>
          </p:spPr>
          <p:txBody>
            <a:bodyPr wrap="none">
              <a:spAutoFit/>
            </a:bodyPr>
            <a:lstStyle/>
            <a:p>
              <a:pPr marL="12700"/>
              <a:r>
                <a:rPr lang="en-US" altLang="zh-CN" sz="1600" b="1" dirty="0">
                  <a:latin typeface="+mn-ea"/>
                  <a:ea typeface="+mn-ea"/>
                  <a:cs typeface="微软雅黑" panose="020B0503020204020204" pitchFamily="34" charset="-122"/>
                </a:rPr>
                <a:t>1</a:t>
              </a:r>
              <a:r>
                <a:rPr lang="zh-CN" altLang="en-US" sz="1600" b="1" dirty="0">
                  <a:latin typeface="+mn-ea"/>
                  <a:ea typeface="+mn-ea"/>
                  <a:cs typeface="微软雅黑" panose="020B0503020204020204" pitchFamily="34" charset="-122"/>
                </a:rPr>
                <a:t>、</a:t>
              </a:r>
              <a:r>
                <a:rPr lang="zh-CN" altLang="zh-CN" b="1" dirty="0"/>
                <a:t>防洪排涝规划</a:t>
              </a:r>
              <a:endParaRPr lang="zh-CN" altLang="zh-CN" b="1" dirty="0"/>
            </a:p>
          </p:txBody>
        </p:sp>
        <p:sp>
          <p:nvSpPr>
            <p:cNvPr id="68" name="矩形 67"/>
            <p:cNvSpPr/>
            <p:nvPr/>
          </p:nvSpPr>
          <p:spPr>
            <a:xfrm>
              <a:off x="239830" y="2067440"/>
              <a:ext cx="6695287" cy="905248"/>
            </a:xfrm>
            <a:prstGeom prst="rect">
              <a:avLst/>
            </a:prstGeom>
          </p:spPr>
          <p:txBody>
            <a:bodyPr wrap="square">
              <a:spAutoFit/>
            </a:bodyPr>
            <a:lstStyle/>
            <a:p>
              <a:pPr marL="118110" marR="5080" lvl="0" indent="316865">
                <a:lnSpc>
                  <a:spcPct val="130000"/>
                </a:lnSpc>
                <a:spcBef>
                  <a:spcPts val="825"/>
                </a:spcBef>
              </a:pPr>
              <a:r>
                <a:rPr lang="zh-CN" altLang="en-US" sz="1400" spc="35" dirty="0">
                  <a:solidFill>
                    <a:prstClr val="black"/>
                  </a:solidFill>
                  <a:latin typeface="+mn-ea"/>
                  <a:ea typeface="+mn-ea"/>
                </a:rPr>
                <a:t>晃州镇城区（镇政府驻地）及㵲水河沿线按</a:t>
              </a:r>
              <a:r>
                <a:rPr lang="en-US" altLang="zh-CN" sz="1400" spc="35" dirty="0">
                  <a:solidFill>
                    <a:prstClr val="black"/>
                  </a:solidFill>
                  <a:latin typeface="+mn-ea"/>
                  <a:ea typeface="+mn-ea"/>
                </a:rPr>
                <a:t>20</a:t>
              </a:r>
              <a:r>
                <a:rPr lang="zh-CN" altLang="en-US" sz="1400" spc="35" dirty="0">
                  <a:solidFill>
                    <a:prstClr val="black"/>
                  </a:solidFill>
                  <a:latin typeface="+mn-ea"/>
                  <a:ea typeface="+mn-ea"/>
                </a:rPr>
                <a:t>年一遇洪水标准设防，满足排涝标准为</a:t>
              </a:r>
              <a:r>
                <a:rPr lang="en-US" altLang="zh-CN" sz="1400" spc="35" dirty="0">
                  <a:solidFill>
                    <a:prstClr val="black"/>
                  </a:solidFill>
                  <a:latin typeface="+mn-ea"/>
                  <a:ea typeface="+mn-ea"/>
                </a:rPr>
                <a:t>20</a:t>
              </a:r>
              <a:r>
                <a:rPr lang="zh-CN" altLang="en-US" sz="1400" spc="35" dirty="0">
                  <a:solidFill>
                    <a:prstClr val="black"/>
                  </a:solidFill>
                  <a:latin typeface="+mn-ea"/>
                  <a:ea typeface="+mn-ea"/>
                </a:rPr>
                <a:t>年一遇，</a:t>
              </a:r>
              <a:r>
                <a:rPr lang="en-US" altLang="zh-CN" sz="1400" spc="35" dirty="0">
                  <a:solidFill>
                    <a:prstClr val="black"/>
                  </a:solidFill>
                  <a:latin typeface="+mn-ea"/>
                  <a:ea typeface="+mn-ea"/>
                </a:rPr>
                <a:t>24</a:t>
              </a:r>
              <a:r>
                <a:rPr lang="zh-CN" altLang="en-US" sz="1400" spc="35" dirty="0">
                  <a:solidFill>
                    <a:prstClr val="black"/>
                  </a:solidFill>
                  <a:latin typeface="+mn-ea"/>
                  <a:ea typeface="+mn-ea"/>
                </a:rPr>
                <a:t>小时暴雨</a:t>
              </a:r>
              <a:r>
                <a:rPr lang="en-US" altLang="zh-CN" sz="1400" spc="35" dirty="0">
                  <a:solidFill>
                    <a:prstClr val="black"/>
                  </a:solidFill>
                  <a:latin typeface="+mn-ea"/>
                  <a:ea typeface="+mn-ea"/>
                </a:rPr>
                <a:t>24</a:t>
              </a:r>
              <a:r>
                <a:rPr lang="zh-CN" altLang="en-US" sz="1400" spc="35" dirty="0">
                  <a:solidFill>
                    <a:prstClr val="black"/>
                  </a:solidFill>
                  <a:latin typeface="+mn-ea"/>
                  <a:ea typeface="+mn-ea"/>
                </a:rPr>
                <a:t>小时排干。划定洪涝风险控制线</a:t>
              </a:r>
              <a:r>
                <a:rPr lang="en-US" altLang="zh-CN" sz="1400" spc="35" dirty="0">
                  <a:solidFill>
                    <a:prstClr val="black"/>
                  </a:solidFill>
                  <a:latin typeface="+mn-ea"/>
                  <a:ea typeface="+mn-ea"/>
                </a:rPr>
                <a:t>360.61</a:t>
              </a:r>
              <a:r>
                <a:rPr lang="zh-CN" altLang="en-US" sz="1400" spc="35" dirty="0" smtClean="0">
                  <a:solidFill>
                    <a:prstClr val="black"/>
                  </a:solidFill>
                  <a:latin typeface="+mn-ea"/>
                  <a:ea typeface="+mn-ea"/>
                </a:rPr>
                <a:t>公顷。</a:t>
              </a:r>
              <a:endParaRPr lang="zh-CN" altLang="en-US" sz="1400" spc="35" dirty="0">
                <a:solidFill>
                  <a:prstClr val="black"/>
                </a:solidFill>
                <a:latin typeface="+mn-ea"/>
                <a:ea typeface="+mn-ea"/>
              </a:endParaRPr>
            </a:p>
          </p:txBody>
        </p:sp>
      </p:grpSp>
      <p:grpSp>
        <p:nvGrpSpPr>
          <p:cNvPr id="98" name="组合 97"/>
          <p:cNvGrpSpPr/>
          <p:nvPr/>
        </p:nvGrpSpPr>
        <p:grpSpPr>
          <a:xfrm>
            <a:off x="200186" y="3465307"/>
            <a:ext cx="6709497" cy="1263195"/>
            <a:chOff x="145162" y="3008041"/>
            <a:chExt cx="6709497" cy="1263195"/>
          </a:xfrm>
        </p:grpSpPr>
        <p:sp>
          <p:nvSpPr>
            <p:cNvPr id="81" name="矩形 80"/>
            <p:cNvSpPr/>
            <p:nvPr/>
          </p:nvSpPr>
          <p:spPr>
            <a:xfrm>
              <a:off x="421907" y="3008041"/>
              <a:ext cx="1401346" cy="353943"/>
            </a:xfrm>
            <a:prstGeom prst="rect">
              <a:avLst/>
            </a:prstGeom>
          </p:spPr>
          <p:txBody>
            <a:bodyPr wrap="none">
              <a:spAutoFit/>
            </a:bodyPr>
            <a:lstStyle/>
            <a:p>
              <a:pPr marL="12700"/>
              <a:r>
                <a:rPr lang="en-US" altLang="zh-CN" sz="1600" b="1" dirty="0">
                  <a:latin typeface="+mn-ea"/>
                  <a:ea typeface="+mn-ea"/>
                  <a:cs typeface="微软雅黑" panose="020B0503020204020204" pitchFamily="34" charset="-122"/>
                </a:rPr>
                <a:t>2</a:t>
              </a:r>
              <a:r>
                <a:rPr lang="zh-CN" altLang="en-US" sz="1600" b="1" dirty="0">
                  <a:latin typeface="+mn-ea"/>
                  <a:ea typeface="+mn-ea"/>
                  <a:cs typeface="微软雅黑" panose="020B0503020204020204" pitchFamily="34" charset="-122"/>
                </a:rPr>
                <a:t>、</a:t>
              </a:r>
              <a:r>
                <a:rPr lang="zh-CN" altLang="en-US" b="1" dirty="0"/>
                <a:t>消防规划</a:t>
              </a:r>
              <a:endParaRPr lang="zh-CN" altLang="zh-CN" b="1" dirty="0"/>
            </a:p>
          </p:txBody>
        </p:sp>
        <p:sp>
          <p:nvSpPr>
            <p:cNvPr id="82" name="矩形 81"/>
            <p:cNvSpPr/>
            <p:nvPr/>
          </p:nvSpPr>
          <p:spPr>
            <a:xfrm>
              <a:off x="145162" y="3646065"/>
              <a:ext cx="6709497" cy="625171"/>
            </a:xfrm>
            <a:prstGeom prst="rect">
              <a:avLst/>
            </a:prstGeom>
          </p:spPr>
          <p:txBody>
            <a:bodyPr wrap="square">
              <a:spAutoFit/>
            </a:bodyPr>
            <a:lstStyle/>
            <a:p>
              <a:pPr marL="118110" marR="5080" lvl="0" indent="316865">
                <a:lnSpc>
                  <a:spcPct val="130000"/>
                </a:lnSpc>
                <a:spcBef>
                  <a:spcPts val="825"/>
                </a:spcBef>
              </a:pPr>
              <a:r>
                <a:rPr lang="zh-CN" altLang="en-US" sz="1400" spc="35" dirty="0">
                  <a:solidFill>
                    <a:prstClr val="black"/>
                  </a:solidFill>
                  <a:latin typeface="+mn-ea"/>
                  <a:ea typeface="+mn-ea"/>
                </a:rPr>
                <a:t>规划在城区（镇政府驻地）保留现状云盘路消防站</a:t>
              </a:r>
              <a:r>
                <a:rPr lang="en-US" altLang="zh-CN" sz="1400" spc="35" dirty="0">
                  <a:solidFill>
                    <a:prstClr val="black"/>
                  </a:solidFill>
                  <a:latin typeface="+mn-ea"/>
                  <a:ea typeface="+mn-ea"/>
                </a:rPr>
                <a:t>1</a:t>
              </a:r>
              <a:r>
                <a:rPr lang="zh-CN" altLang="en-US" sz="1400" spc="35" dirty="0">
                  <a:solidFill>
                    <a:prstClr val="black"/>
                  </a:solidFill>
                  <a:latin typeface="+mn-ea"/>
                  <a:ea typeface="+mn-ea"/>
                </a:rPr>
                <a:t>座，新建城西普通消防站、城东商贸物流园小型消防站。</a:t>
              </a:r>
              <a:endParaRPr lang="zh-CN" altLang="en-US" sz="1400" spc="35" dirty="0">
                <a:solidFill>
                  <a:prstClr val="black"/>
                </a:solidFill>
                <a:latin typeface="+mn-ea"/>
                <a:ea typeface="+mn-ea"/>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631455" y="5014924"/>
            <a:ext cx="6501183" cy="5676889"/>
          </a:xfrm>
          <a:prstGeom prst="rect">
            <a:avLst/>
          </a:prstGeom>
        </p:spPr>
      </p:pic>
      <p:sp>
        <p:nvSpPr>
          <p:cNvPr id="17" name="标题 1"/>
          <p:cNvSpPr>
            <a:spLocks noGrp="1"/>
          </p:cNvSpPr>
          <p:nvPr/>
        </p:nvSpPr>
        <p:spPr>
          <a:xfrm>
            <a:off x="404813" y="649288"/>
            <a:ext cx="6727825" cy="614362"/>
          </a:xfrm>
          <a:prstGeom prst="rect">
            <a:avLst/>
          </a:prstGeom>
          <a:noFill/>
          <a:ln w="9525">
            <a:noFill/>
          </a:ln>
        </p:spPr>
        <p:txBody>
          <a:bodyPr vert="horz" wrap="square" lIns="91440" tIns="45720" rIns="91440" bIns="45720" anchor="b" anchorCtr="0">
            <a:scene3d>
              <a:camera prst="orthographicFront"/>
              <a:lightRig rig="threePt" dir="t"/>
            </a:scene3d>
          </a:bodyPr>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algn="l" eaLnBrk="1" hangingPunct="1">
              <a:spcBef>
                <a:spcPts val="400"/>
              </a:spcBef>
              <a:buClrTx/>
              <a:buSzTx/>
              <a:buFontTx/>
            </a:pPr>
            <a:r>
              <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rPr>
              <a:t>5.8 历史文化遗产保护</a:t>
            </a:r>
            <a:endParaRPr lang="en-US" altLang="zh-CN" sz="2000" dirty="0">
              <a:solidFill>
                <a:srgbClr val="6F2F9F"/>
              </a:solidFill>
              <a:effectLst>
                <a:outerShdw blurRad="38100" dist="25400" dir="5400000" algn="ctr" rotWithShape="0">
                  <a:srgbClr val="6E747A">
                    <a:alpha val="43000"/>
                  </a:srgbClr>
                </a:outerShdw>
              </a:effectLst>
              <a:latin typeface="+mn-ea"/>
              <a:ea typeface="+mn-ea"/>
              <a:cs typeface="+mn-ea"/>
              <a:sym typeface="+mn-ea"/>
            </a:endParaRPr>
          </a:p>
        </p:txBody>
      </p:sp>
      <p:sp>
        <p:nvSpPr>
          <p:cNvPr id="12" name="object 17"/>
          <p:cNvSpPr txBox="1"/>
          <p:nvPr/>
        </p:nvSpPr>
        <p:spPr>
          <a:xfrm>
            <a:off x="631455" y="5005496"/>
            <a:ext cx="3281799"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空间历史文化保护规划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sp>
        <p:nvSpPr>
          <p:cNvPr id="33" name="文本框 32"/>
          <p:cNvSpPr txBox="1"/>
          <p:nvPr/>
        </p:nvSpPr>
        <p:spPr>
          <a:xfrm>
            <a:off x="201705" y="1299309"/>
            <a:ext cx="7194177" cy="3460726"/>
          </a:xfrm>
          <a:prstGeom prst="rect">
            <a:avLst/>
          </a:prstGeom>
          <a:noFill/>
        </p:spPr>
        <p:txBody>
          <a:bodyPr wrap="square" rtlCol="0">
            <a:noAutofit/>
          </a:bodyPr>
          <a:lstStyle/>
          <a:p>
            <a:pPr marL="285750" lvl="0" indent="-285750">
              <a:lnSpc>
                <a:spcPct val="150000"/>
              </a:lnSpc>
              <a:buFont typeface="Wingdings" panose="05000000000000000000" pitchFamily="2" charset="2"/>
              <a:buChar char="l"/>
            </a:pPr>
            <a:r>
              <a:rPr lang="zh-CN" altLang="en-US" sz="1400" b="1" dirty="0" smtClean="0">
                <a:latin typeface="+mn-ea"/>
                <a:ea typeface="+mn-ea"/>
              </a:rPr>
              <a:t>落实历史街区保护</a:t>
            </a:r>
            <a:r>
              <a:rPr lang="en-US" altLang="zh-CN" sz="1400" b="1" dirty="0" smtClean="0">
                <a:latin typeface="+mn-ea"/>
                <a:ea typeface="+mn-ea"/>
              </a:rPr>
              <a:t>,</a:t>
            </a:r>
            <a:r>
              <a:rPr lang="zh-CN" altLang="en-US" sz="1400" b="1" dirty="0">
                <a:latin typeface="+mn-ea"/>
                <a:ea typeface="+mn-ea"/>
              </a:rPr>
              <a:t>划定万寿街核心保护范围</a:t>
            </a:r>
            <a:r>
              <a:rPr lang="en-US" altLang="zh-CN" sz="1400" b="1" dirty="0">
                <a:latin typeface="+mn-ea"/>
                <a:ea typeface="+mn-ea"/>
              </a:rPr>
              <a:t>2.70</a:t>
            </a:r>
            <a:r>
              <a:rPr lang="zh-CN" altLang="en-US" sz="1400" b="1" dirty="0">
                <a:latin typeface="+mn-ea"/>
                <a:ea typeface="+mn-ea"/>
              </a:rPr>
              <a:t>公顷，建筑控制范围</a:t>
            </a:r>
            <a:r>
              <a:rPr lang="en-US" altLang="zh-CN" sz="1400" b="1" dirty="0">
                <a:latin typeface="+mn-ea"/>
                <a:ea typeface="+mn-ea"/>
              </a:rPr>
              <a:t>7.59</a:t>
            </a:r>
            <a:r>
              <a:rPr lang="zh-CN" altLang="en-US" sz="1400" b="1" dirty="0">
                <a:latin typeface="+mn-ea"/>
                <a:ea typeface="+mn-ea"/>
              </a:rPr>
              <a:t>公顷；姚家巷子核心保护范围</a:t>
            </a:r>
            <a:r>
              <a:rPr lang="en-US" altLang="zh-CN" sz="1400" b="1" dirty="0">
                <a:latin typeface="+mn-ea"/>
                <a:ea typeface="+mn-ea"/>
              </a:rPr>
              <a:t>6.02</a:t>
            </a:r>
            <a:r>
              <a:rPr lang="zh-CN" altLang="en-US" sz="1400" b="1" dirty="0">
                <a:latin typeface="+mn-ea"/>
                <a:ea typeface="+mn-ea"/>
              </a:rPr>
              <a:t>公顷，建筑控制范围</a:t>
            </a:r>
            <a:r>
              <a:rPr lang="en-US" altLang="zh-CN" sz="1400" b="1" dirty="0">
                <a:latin typeface="+mn-ea"/>
                <a:ea typeface="+mn-ea"/>
              </a:rPr>
              <a:t>9.41</a:t>
            </a:r>
            <a:r>
              <a:rPr lang="zh-CN" altLang="en-US" sz="1400" b="1" dirty="0" smtClean="0">
                <a:latin typeface="+mn-ea"/>
                <a:ea typeface="+mn-ea"/>
              </a:rPr>
              <a:t>公顷</a:t>
            </a:r>
            <a:r>
              <a:rPr lang="zh-CN" altLang="en-US" sz="1400" dirty="0" smtClean="0">
                <a:latin typeface="+mn-ea"/>
                <a:ea typeface="+mn-ea"/>
              </a:rPr>
              <a:t>：</a:t>
            </a:r>
            <a:endParaRPr lang="en-US" altLang="zh-CN" sz="1400" dirty="0" smtClean="0">
              <a:latin typeface="+mn-ea"/>
              <a:ea typeface="+mn-ea"/>
            </a:endParaRPr>
          </a:p>
          <a:p>
            <a:pPr lvl="0">
              <a:lnSpc>
                <a:spcPct val="150000"/>
              </a:lnSpc>
            </a:pPr>
            <a:r>
              <a:rPr lang="en-US" altLang="zh-CN" sz="1400" dirty="0">
                <a:latin typeface="+mn-ea"/>
                <a:ea typeface="+mn-ea"/>
              </a:rPr>
              <a:t> </a:t>
            </a:r>
            <a:r>
              <a:rPr lang="en-US" altLang="zh-CN" sz="1400" dirty="0" smtClean="0">
                <a:latin typeface="+mn-ea"/>
                <a:ea typeface="+mn-ea"/>
              </a:rPr>
              <a:t>   </a:t>
            </a:r>
            <a:r>
              <a:rPr lang="zh-CN" altLang="en-US" sz="1400" dirty="0" smtClean="0">
                <a:latin typeface="+mn-ea"/>
                <a:ea typeface="+mn-ea"/>
              </a:rPr>
              <a:t>龙溪古镇保护区</a:t>
            </a:r>
            <a:r>
              <a:rPr lang="en-US" altLang="zh-CN" sz="1400" dirty="0" smtClean="0">
                <a:latin typeface="+mn-ea"/>
                <a:ea typeface="+mn-ea"/>
              </a:rPr>
              <a:t>—</a:t>
            </a:r>
            <a:r>
              <a:rPr lang="zh-CN" altLang="en-US" sz="1400" dirty="0" smtClean="0">
                <a:latin typeface="+mn-ea"/>
                <a:ea typeface="+mn-ea"/>
              </a:rPr>
              <a:t>以“烟火老城”为主题，保护水与城的空间关系，避免堤岸式滨水空间，总体构建合理的历史文化街区界面。</a:t>
            </a:r>
            <a:endParaRPr lang="en-US" altLang="zh-CN" sz="1400" dirty="0" smtClean="0">
              <a:latin typeface="+mn-ea"/>
              <a:ea typeface="+mn-ea"/>
            </a:endParaRPr>
          </a:p>
          <a:p>
            <a:pPr lvl="0">
              <a:lnSpc>
                <a:spcPct val="150000"/>
              </a:lnSpc>
            </a:pPr>
            <a:r>
              <a:rPr lang="zh-CN" altLang="en-US" sz="1400" dirty="0" smtClean="0">
                <a:latin typeface="+mn-ea"/>
                <a:ea typeface="+mn-ea"/>
              </a:rPr>
              <a:t>     汞</a:t>
            </a:r>
            <a:r>
              <a:rPr lang="zh-CN" altLang="en-US" sz="1400" dirty="0">
                <a:latin typeface="+mn-ea"/>
                <a:ea typeface="+mn-ea"/>
              </a:rPr>
              <a:t>矿遗址保护区</a:t>
            </a:r>
            <a:r>
              <a:rPr lang="en-US" altLang="zh-CN" sz="1400" dirty="0">
                <a:latin typeface="+mn-ea"/>
                <a:ea typeface="+mn-ea"/>
              </a:rPr>
              <a:t>—</a:t>
            </a:r>
            <a:r>
              <a:rPr lang="zh-CN" altLang="en-US" sz="1400" dirty="0">
                <a:latin typeface="+mn-ea"/>
                <a:ea typeface="+mn-ea"/>
              </a:rPr>
              <a:t>以“千年汞都活遗址公园”为主题，突出以酒店塘汞矿遗址为重点的工矿文化</a:t>
            </a:r>
            <a:r>
              <a:rPr lang="zh-CN" altLang="en-US" sz="1400" dirty="0" smtClean="0">
                <a:latin typeface="+mn-ea"/>
                <a:ea typeface="+mn-ea"/>
              </a:rPr>
              <a:t>。</a:t>
            </a:r>
            <a:endParaRPr lang="en-US" altLang="zh-CN" sz="1400" dirty="0" smtClean="0">
              <a:latin typeface="+mn-ea"/>
              <a:ea typeface="+mn-ea"/>
            </a:endParaRPr>
          </a:p>
          <a:p>
            <a:pPr lvl="0">
              <a:lnSpc>
                <a:spcPct val="150000"/>
              </a:lnSpc>
            </a:pPr>
            <a:r>
              <a:rPr lang="zh-CN" altLang="en-US" sz="1400" dirty="0" smtClean="0">
                <a:latin typeface="+mn-ea"/>
                <a:ea typeface="+mn-ea"/>
              </a:rPr>
              <a:t>     向家地</a:t>
            </a:r>
            <a:r>
              <a:rPr lang="zh-CN" altLang="en-US" sz="1400" dirty="0">
                <a:latin typeface="+mn-ea"/>
                <a:ea typeface="+mn-ea"/>
              </a:rPr>
              <a:t>历史文化保护区</a:t>
            </a:r>
            <a:r>
              <a:rPr lang="en-US" altLang="zh-CN" sz="1400" dirty="0">
                <a:latin typeface="+mn-ea"/>
                <a:ea typeface="+mn-ea"/>
              </a:rPr>
              <a:t>—</a:t>
            </a:r>
            <a:r>
              <a:rPr lang="zh-CN" altLang="en-US" sz="1400" dirty="0">
                <a:latin typeface="+mn-ea"/>
                <a:ea typeface="+mn-ea"/>
              </a:rPr>
              <a:t>突出以“朱木山遗址、古人居洞穴”、向家地悬棺等历史遗迹为重点的历史文化保护</a:t>
            </a:r>
            <a:r>
              <a:rPr lang="zh-CN" altLang="en-US" sz="1400" dirty="0" smtClean="0">
                <a:latin typeface="+mn-ea"/>
                <a:ea typeface="+mn-ea"/>
              </a:rPr>
              <a:t>。</a:t>
            </a:r>
            <a:endParaRPr lang="en-US" altLang="zh-CN" sz="1400" dirty="0" smtClean="0">
              <a:latin typeface="+mn-ea"/>
              <a:ea typeface="+mn-ea"/>
            </a:endParaRPr>
          </a:p>
          <a:p>
            <a:pPr marL="285750" lvl="0" indent="-285750">
              <a:lnSpc>
                <a:spcPct val="150000"/>
              </a:lnSpc>
              <a:buFont typeface="Wingdings" panose="05000000000000000000" pitchFamily="2" charset="2"/>
              <a:buChar char="l"/>
            </a:pPr>
            <a:r>
              <a:rPr lang="zh-CN" altLang="en-US" sz="1400" b="1" dirty="0" smtClean="0">
                <a:latin typeface="+mn-ea"/>
                <a:ea typeface="+mn-ea"/>
              </a:rPr>
              <a:t>中国传统村落</a:t>
            </a:r>
            <a:r>
              <a:rPr lang="en-US" altLang="zh-CN" sz="1400" dirty="0" smtClean="0">
                <a:latin typeface="+mn-ea"/>
                <a:ea typeface="+mn-ea"/>
              </a:rPr>
              <a:t>—</a:t>
            </a:r>
            <a:r>
              <a:rPr lang="zh-CN" altLang="en-US" sz="1400" dirty="0">
                <a:latin typeface="+mn-ea"/>
                <a:ea typeface="+mn-ea"/>
              </a:rPr>
              <a:t>水洞村、两河口村、向家地村</a:t>
            </a:r>
            <a:r>
              <a:rPr lang="zh-CN" altLang="en-US" sz="1400" dirty="0" smtClean="0">
                <a:latin typeface="+mn-ea"/>
                <a:ea typeface="+mn-ea"/>
              </a:rPr>
              <a:t>。</a:t>
            </a:r>
            <a:endParaRPr lang="en-US" altLang="zh-CN" sz="1400" dirty="0" smtClean="0">
              <a:latin typeface="+mn-ea"/>
              <a:ea typeface="+mn-ea"/>
            </a:endParaRPr>
          </a:p>
          <a:p>
            <a:pPr marL="285750" indent="-285750">
              <a:lnSpc>
                <a:spcPct val="150000"/>
              </a:lnSpc>
              <a:buFont typeface="Wingdings" panose="05000000000000000000" pitchFamily="2" charset="2"/>
              <a:buChar char="l"/>
            </a:pPr>
            <a:r>
              <a:rPr lang="zh-CN" altLang="zh-CN" sz="1400" dirty="0"/>
              <a:t>文物保护单位</a:t>
            </a:r>
            <a:r>
              <a:rPr lang="zh-CN" altLang="zh-CN" sz="1400" dirty="0" smtClean="0"/>
              <a:t>保护</a:t>
            </a:r>
            <a:r>
              <a:rPr lang="en-US" altLang="zh-CN" sz="1400" dirty="0" smtClean="0"/>
              <a:t>:</a:t>
            </a:r>
            <a:r>
              <a:rPr lang="zh-CN" altLang="en-US" sz="1400" dirty="0"/>
              <a:t>保护晃州镇文物保护单位</a:t>
            </a:r>
            <a:r>
              <a:rPr lang="en-US" altLang="zh-CN" sz="1400" dirty="0"/>
              <a:t>14</a:t>
            </a:r>
            <a:r>
              <a:rPr lang="zh-CN" altLang="en-US" sz="1400" dirty="0"/>
              <a:t>处。其中省级文物保护单位</a:t>
            </a:r>
            <a:r>
              <a:rPr lang="en-US" altLang="zh-CN" sz="1400" dirty="0"/>
              <a:t>2</a:t>
            </a:r>
            <a:r>
              <a:rPr lang="zh-CN" altLang="en-US" sz="1400" dirty="0" smtClean="0"/>
              <a:t>处；</a:t>
            </a:r>
            <a:r>
              <a:rPr lang="zh-CN" altLang="en-US" sz="1400" dirty="0"/>
              <a:t>市级文物保护单位</a:t>
            </a:r>
            <a:r>
              <a:rPr lang="en-US" altLang="zh-CN" sz="1400" dirty="0"/>
              <a:t>1</a:t>
            </a:r>
            <a:r>
              <a:rPr lang="zh-CN" altLang="en-US" sz="1400" dirty="0" smtClean="0"/>
              <a:t>处；</a:t>
            </a:r>
            <a:r>
              <a:rPr lang="zh-CN" altLang="en-US" sz="1400" dirty="0"/>
              <a:t>县级文物保护单位</a:t>
            </a:r>
            <a:r>
              <a:rPr lang="en-US" altLang="zh-CN" sz="1400" dirty="0"/>
              <a:t>11</a:t>
            </a:r>
            <a:r>
              <a:rPr lang="zh-CN" altLang="en-US" sz="1400" dirty="0" smtClean="0"/>
              <a:t>处</a:t>
            </a:r>
            <a:r>
              <a:rPr lang="zh-CN" altLang="en-US" sz="1400" dirty="0"/>
              <a:t>。</a:t>
            </a:r>
            <a:endParaRPr lang="zh-CN" altLang="zh-CN" sz="1400" dirty="0"/>
          </a:p>
          <a:p>
            <a:pPr marL="285750" lvl="0" indent="-285750">
              <a:lnSpc>
                <a:spcPct val="150000"/>
              </a:lnSpc>
              <a:buFont typeface="Wingdings" panose="05000000000000000000" pitchFamily="2" charset="2"/>
              <a:buChar char="l"/>
            </a:pPr>
            <a:endParaRPr lang="zh-CN" altLang="en-US" sz="1400" dirty="0">
              <a:latin typeface="+mn-ea"/>
              <a:ea typeface="+mn-ea"/>
            </a:endParaRPr>
          </a:p>
        </p:txBody>
      </p:sp>
      <p:pic>
        <p:nvPicPr>
          <p:cNvPr id="3" name="图片 2"/>
          <p:cNvPicPr>
            <a:picLocks noChangeAspect="1"/>
          </p:cNvPicPr>
          <p:nvPr/>
        </p:nvPicPr>
        <p:blipFill rotWithShape="1">
          <a:blip r:embed="rId2"/>
          <a:srcRect/>
          <a:stretch>
            <a:fillRect/>
          </a:stretch>
        </p:blipFill>
        <p:spPr>
          <a:xfrm>
            <a:off x="631455" y="8903354"/>
            <a:ext cx="900953" cy="17884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 y="826172"/>
            <a:ext cx="7559675" cy="4252317"/>
          </a:xfrm>
          <a:prstGeom prst="rect">
            <a:avLst/>
          </a:prstGeom>
        </p:spPr>
      </p:pic>
      <p:sp>
        <p:nvSpPr>
          <p:cNvPr id="5" name="矩形 4"/>
          <p:cNvSpPr/>
          <p:nvPr/>
        </p:nvSpPr>
        <p:spPr>
          <a:xfrm>
            <a:off x="0" y="0"/>
            <a:ext cx="7559675" cy="10691813"/>
          </a:xfrm>
          <a:prstGeom prst="rect">
            <a:avLst/>
          </a:prstGeom>
          <a:gradFill>
            <a:gsLst>
              <a:gs pos="0">
                <a:schemeClr val="accent1">
                  <a:lumMod val="5000"/>
                  <a:lumOff val="95000"/>
                  <a:alpha val="18000"/>
                </a:schemeClr>
              </a:gs>
              <a:gs pos="97000">
                <a:srgbClr val="60774D">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404927"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819F69"/>
                </a:solidFill>
                <a:latin typeface="Impact" panose="020B0806030902050204" pitchFamily="34" charset="0"/>
                <a:ea typeface="+mn-ea"/>
                <a:cs typeface="Arial" panose="020B0604020202020204" pitchFamily="34" charset="0"/>
              </a:rPr>
              <a:t>06</a:t>
            </a:r>
            <a:endParaRPr kumimoji="0" lang="zh-CN" altLang="en-US" sz="715" kern="1200" cap="none" spc="40" normalizeH="0" baseline="0" noProof="0" dirty="0">
              <a:solidFill>
                <a:srgbClr val="819F69"/>
              </a:solidFill>
              <a:latin typeface="Impact" panose="020B0806030902050204" pitchFamily="34" charset="0"/>
              <a:ea typeface="+mn-ea"/>
              <a:cs typeface="Arial" panose="020B0604020202020204" pitchFamily="34" charset="0"/>
            </a:endParaRPr>
          </a:p>
        </p:txBody>
      </p:sp>
      <p:sp>
        <p:nvSpPr>
          <p:cNvPr id="6" name="object 2"/>
          <p:cNvSpPr/>
          <p:nvPr/>
        </p:nvSpPr>
        <p:spPr>
          <a:xfrm>
            <a:off x="4000500" y="6422047"/>
            <a:ext cx="35591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819F69">
              <a:alpha val="50000"/>
            </a:srgbClr>
          </a:solidFill>
        </p:spPr>
        <p:txBody>
          <a:bodyPr wrap="square" lIns="0" tIns="0" rIns="0" bIns="0" rtlCol="0"/>
          <a:lstStyle/>
          <a:p/>
        </p:txBody>
      </p:sp>
      <p:sp>
        <p:nvSpPr>
          <p:cNvPr id="7" name="object 3"/>
          <p:cNvSpPr txBox="1"/>
          <p:nvPr/>
        </p:nvSpPr>
        <p:spPr>
          <a:xfrm>
            <a:off x="4588092" y="6114450"/>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60774D"/>
                </a:solidFill>
                <a:latin typeface="微软雅黑" panose="020B0503020204020204" pitchFamily="34" charset="-122"/>
                <a:cs typeface="微软雅黑" panose="020B0503020204020204" pitchFamily="34" charset="-122"/>
              </a:rPr>
              <a:t>第</a:t>
            </a:r>
            <a:r>
              <a:rPr lang="zh-CN" altLang="en-US" sz="1400" spc="-5" dirty="0">
                <a:solidFill>
                  <a:srgbClr val="60774D"/>
                </a:solidFill>
                <a:latin typeface="微软雅黑" panose="020B0503020204020204" pitchFamily="34" charset="-122"/>
                <a:cs typeface="微软雅黑" panose="020B0503020204020204" pitchFamily="34" charset="-122"/>
              </a:rPr>
              <a:t>六</a:t>
            </a:r>
            <a:r>
              <a:rPr sz="1400" spc="-5" dirty="0">
                <a:solidFill>
                  <a:srgbClr val="60774D"/>
                </a:solidFill>
                <a:latin typeface="微软雅黑" panose="020B0503020204020204" pitchFamily="34" charset="-122"/>
                <a:cs typeface="微软雅黑" panose="020B0503020204020204" pitchFamily="34" charset="-122"/>
              </a:rPr>
              <a:t>章</a:t>
            </a:r>
            <a:endParaRPr sz="1400" dirty="0">
              <a:solidFill>
                <a:srgbClr val="60774D"/>
              </a:solidFill>
              <a:latin typeface="微软雅黑" panose="020B0503020204020204" pitchFamily="34" charset="-122"/>
              <a:cs typeface="微软雅黑" panose="020B0503020204020204" pitchFamily="34" charset="-122"/>
            </a:endParaRPr>
          </a:p>
        </p:txBody>
      </p:sp>
      <p:sp>
        <p:nvSpPr>
          <p:cNvPr id="8" name="object 4"/>
          <p:cNvSpPr txBox="1"/>
          <p:nvPr/>
        </p:nvSpPr>
        <p:spPr>
          <a:xfrm>
            <a:off x="4588092" y="6445920"/>
            <a:ext cx="2971584" cy="382156"/>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镇村体系与村庄引导</a:t>
            </a:r>
            <a:endParaRPr lang="zh-CN" altLang="en-US" sz="2400" dirty="0">
              <a:solidFill>
                <a:srgbClr val="FFFFFF"/>
              </a:solidFill>
              <a:latin typeface="微软雅黑" panose="020B0503020204020204" pitchFamily="34" charset="-122"/>
              <a:cs typeface="微软雅黑" panose="020B0503020204020204" pitchFamily="34" charset="-122"/>
            </a:endParaRPr>
          </a:p>
        </p:txBody>
      </p:sp>
      <p:sp>
        <p:nvSpPr>
          <p:cNvPr id="11" name="文本框 9"/>
          <p:cNvSpPr txBox="1"/>
          <p:nvPr/>
        </p:nvSpPr>
        <p:spPr>
          <a:xfrm>
            <a:off x="4774690" y="7023102"/>
            <a:ext cx="2177199" cy="1526187"/>
          </a:xfrm>
          <a:prstGeom prst="rect">
            <a:avLst/>
          </a:prstGeom>
          <a:noFill/>
          <a:ln w="9525">
            <a:noFill/>
          </a:ln>
        </p:spPr>
        <p:txBody>
          <a:bodyPr wrap="none">
            <a:spAutoFit/>
          </a:bodyPr>
          <a:lstStyle/>
          <a:p>
            <a:pPr defTabSz="876300" eaLnBrk="1" fontAlgn="auto" hangingPunct="1">
              <a:lnSpc>
                <a:spcPct val="150000"/>
              </a:lnSpc>
              <a:spcBef>
                <a:spcPts val="0"/>
              </a:spcBef>
              <a:spcAft>
                <a:spcPts val="0"/>
              </a:spcAft>
              <a:defRPr/>
            </a:pPr>
            <a:r>
              <a:rPr lang="en-US" altLang="zh-CN" sz="1600" dirty="0">
                <a:latin typeface="+mn-ea"/>
              </a:rPr>
              <a:t>6.1 </a:t>
            </a:r>
            <a:r>
              <a:rPr lang="zh-CN" altLang="en-US" sz="1600" dirty="0">
                <a:latin typeface="+mn-ea"/>
              </a:rPr>
              <a:t>镇村体系规划</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6.2 </a:t>
            </a:r>
            <a:r>
              <a:rPr lang="zh-CN" altLang="en-US" sz="1600" dirty="0">
                <a:latin typeface="+mn-ea"/>
              </a:rPr>
              <a:t>村庄规划引导</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6.3 </a:t>
            </a:r>
            <a:r>
              <a:rPr lang="zh-CN" altLang="en-US" sz="1600" dirty="0">
                <a:latin typeface="+mn-ea"/>
              </a:rPr>
              <a:t>塑造城乡特色风貌</a:t>
            </a:r>
            <a:endParaRPr lang="zh-CN" altLang="en-US" sz="1600" dirty="0">
              <a:latin typeface="+mn-ea"/>
            </a:endParaRPr>
          </a:p>
          <a:p>
            <a:pPr defTabSz="876300" eaLnBrk="1" fontAlgn="auto" hangingPunct="1">
              <a:lnSpc>
                <a:spcPct val="150000"/>
              </a:lnSpc>
              <a:spcBef>
                <a:spcPts val="0"/>
              </a:spcBef>
              <a:spcAft>
                <a:spcPts val="0"/>
              </a:spcAft>
              <a:defRPr/>
            </a:pPr>
            <a:endParaRPr lang="en-US" altLang="zh-CN" sz="1600" dirty="0">
              <a:latin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623140" y="4678320"/>
            <a:ext cx="6199094" cy="6013493"/>
          </a:xfrm>
          <a:prstGeom prst="rect">
            <a:avLst/>
          </a:prstGeom>
        </p:spPr>
      </p:pic>
      <p:sp>
        <p:nvSpPr>
          <p:cNvPr id="4" name="标题 1"/>
          <p:cNvSpPr txBox="1">
            <a:spLocks noGrp="1"/>
          </p:cNvSpPr>
          <p:nvPr>
            <p:ph type="title" idx="4294967295"/>
          </p:nvPr>
        </p:nvSpPr>
        <p:spPr>
          <a:xfrm>
            <a:off x="404813" y="649606"/>
            <a:ext cx="6727825" cy="614362"/>
          </a:xfrm>
          <a:prstGeom prst="rect">
            <a:avLst/>
          </a:prstGeom>
          <a:noFill/>
          <a:ln w="9525">
            <a:noFill/>
          </a:ln>
        </p:spPr>
        <p:txBody>
          <a:bodyPr vert="horz" wrap="square" lIns="91440" tIns="45720" rIns="91440" bIns="45720" anchor="b" anchorCtr="0"/>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eaLnBrk="1" hangingPunct="1">
              <a:spcBef>
                <a:spcPts val="400"/>
              </a:spcBef>
            </a:pPr>
            <a:r>
              <a:rPr lang="en-US" altLang="zh-CN" sz="2000" dirty="0">
                <a:solidFill>
                  <a:srgbClr val="66A13D"/>
                </a:solidFill>
                <a:effectLst>
                  <a:outerShdw blurRad="38100" dist="25400" dir="5400000" algn="ctr" rotWithShape="0">
                    <a:srgbClr val="6E747A">
                      <a:alpha val="43000"/>
                    </a:srgbClr>
                  </a:outerShdw>
                </a:effectLst>
              </a:rPr>
              <a:t>6.1 </a:t>
            </a:r>
            <a:r>
              <a:rPr lang="zh-CN" altLang="en-US" sz="2000" dirty="0">
                <a:solidFill>
                  <a:srgbClr val="66A13D"/>
                </a:solidFill>
                <a:effectLst>
                  <a:outerShdw blurRad="38100" dist="25400" dir="5400000" algn="ctr" rotWithShape="0">
                    <a:srgbClr val="6E747A">
                      <a:alpha val="43000"/>
                    </a:srgbClr>
                  </a:outerShdw>
                </a:effectLst>
              </a:rPr>
              <a:t>镇村体系规划</a:t>
            </a:r>
            <a:endParaRPr lang="en-US" altLang="zh-CN" sz="2000" dirty="0">
              <a:solidFill>
                <a:srgbClr val="66A13D"/>
              </a:solidFill>
              <a:effectLst>
                <a:outerShdw blurRad="38100" dist="25400" dir="5400000" algn="ctr" rotWithShape="0">
                  <a:srgbClr val="6E747A">
                    <a:alpha val="43000"/>
                  </a:srgbClr>
                </a:outerShdw>
              </a:effectLst>
            </a:endParaRPr>
          </a:p>
        </p:txBody>
      </p:sp>
      <p:sp>
        <p:nvSpPr>
          <p:cNvPr id="6" name="内容占位符 2"/>
          <p:cNvSpPr txBox="1"/>
          <p:nvPr/>
        </p:nvSpPr>
        <p:spPr>
          <a:xfrm>
            <a:off x="358775" y="1289466"/>
            <a:ext cx="6942978" cy="2746329"/>
          </a:xfrm>
          <a:prstGeom prst="rect">
            <a:avLst/>
          </a:prstGeom>
        </p:spPr>
        <p:txBody>
          <a:bodyPr vert="horz" wrap="square" lIns="91440" tIns="45720" rIns="91440" bIns="45720" numCol="1" anchor="t" anchorCtr="0" compatLnSpc="1"/>
          <a:lstStyle>
            <a:lvl1pPr marL="90805" indent="-90805" algn="l" defTabSz="363855" rtl="0" eaLnBrk="0" fontAlgn="base" hangingPunct="0">
              <a:lnSpc>
                <a:spcPct val="90000"/>
              </a:lnSpc>
              <a:spcBef>
                <a:spcPts val="400"/>
              </a:spcBef>
              <a:spcAft>
                <a:spcPct val="0"/>
              </a:spcAft>
              <a:buFont typeface="Arial" panose="020B0604020202020204" pitchFamily="34" charset="0"/>
              <a:buChar char="•"/>
              <a:defRPr sz="700" kern="1200">
                <a:solidFill>
                  <a:schemeClr val="tx1"/>
                </a:solidFill>
                <a:latin typeface="+mn-lt"/>
                <a:ea typeface="+mn-ea"/>
                <a:cs typeface="+mn-cs"/>
              </a:defRPr>
            </a:lvl1pPr>
            <a:lvl2pPr marL="271780" indent="-90805" algn="l" defTabSz="363855" rtl="0" eaLnBrk="0" fontAlgn="base" hangingPunct="0">
              <a:lnSpc>
                <a:spcPct val="90000"/>
              </a:lnSpc>
              <a:spcBef>
                <a:spcPts val="200"/>
              </a:spcBef>
              <a:spcAft>
                <a:spcPct val="0"/>
              </a:spcAft>
              <a:buFont typeface="Arial" panose="020B0604020202020204" pitchFamily="34" charset="0"/>
              <a:buChar char="•"/>
              <a:defRPr sz="600" kern="1200">
                <a:solidFill>
                  <a:schemeClr val="tx1"/>
                </a:solidFill>
                <a:latin typeface="+mn-lt"/>
                <a:ea typeface="+mn-ea"/>
                <a:cs typeface="+mn-cs"/>
              </a:defRPr>
            </a:lvl2pPr>
            <a:lvl3pPr marL="454025" indent="-90805" algn="l" defTabSz="363855" rtl="0" eaLnBrk="0" fontAlgn="base" hangingPunct="0">
              <a:lnSpc>
                <a:spcPct val="90000"/>
              </a:lnSpc>
              <a:spcBef>
                <a:spcPts val="200"/>
              </a:spcBef>
              <a:spcAft>
                <a:spcPct val="0"/>
              </a:spcAft>
              <a:buFont typeface="Arial" panose="020B0604020202020204" pitchFamily="34" charset="0"/>
              <a:buChar char="•"/>
              <a:defRPr sz="500" kern="1200">
                <a:solidFill>
                  <a:schemeClr val="tx1"/>
                </a:solidFill>
                <a:latin typeface="+mn-lt"/>
                <a:ea typeface="+mn-ea"/>
                <a:cs typeface="+mn-cs"/>
              </a:defRPr>
            </a:lvl3pPr>
            <a:lvl4pPr marL="63500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4pPr>
            <a:lvl5pPr marL="81788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5pPr>
            <a:lvl6pPr marL="100012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6pPr>
            <a:lvl7pPr marL="118173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7pPr>
            <a:lvl8pPr marL="136398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8pPr>
            <a:lvl9pPr marL="154559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9pPr>
          </a:lstStyle>
          <a:p>
            <a:pPr indent="0">
              <a:lnSpc>
                <a:spcPct val="150000"/>
              </a:lnSpc>
              <a:buNone/>
              <a:defRPr/>
            </a:pPr>
            <a:r>
              <a:rPr lang="zh-CN" altLang="en-US" sz="1600" b="1" dirty="0">
                <a:latin typeface="+mn-ea"/>
              </a:rPr>
              <a:t>建立“中心城区（晃州镇）</a:t>
            </a:r>
            <a:r>
              <a:rPr lang="en-US" altLang="zh-CN" sz="1600" b="1" dirty="0">
                <a:latin typeface="+mn-ea"/>
              </a:rPr>
              <a:t>+</a:t>
            </a:r>
            <a:r>
              <a:rPr lang="zh-CN" altLang="en-US" sz="1600" b="1" dirty="0">
                <a:latin typeface="+mn-ea"/>
              </a:rPr>
              <a:t>中心村</a:t>
            </a:r>
            <a:r>
              <a:rPr lang="en-US" altLang="zh-CN" sz="1600" b="1" dirty="0">
                <a:latin typeface="+mn-ea"/>
              </a:rPr>
              <a:t>+</a:t>
            </a:r>
            <a:r>
              <a:rPr lang="zh-CN" altLang="en-US" sz="1600" b="1" dirty="0">
                <a:latin typeface="+mn-ea"/>
              </a:rPr>
              <a:t>一般村”三级镇村</a:t>
            </a:r>
            <a:r>
              <a:rPr lang="zh-CN" altLang="en-US" sz="1600" b="1" dirty="0" smtClean="0">
                <a:latin typeface="+mn-ea"/>
              </a:rPr>
              <a:t>体系</a:t>
            </a:r>
            <a:endParaRPr lang="en-US" altLang="zh-CN" sz="1600" b="1" dirty="0" smtClean="0">
              <a:latin typeface="+mn-ea"/>
            </a:endParaRPr>
          </a:p>
          <a:p>
            <a:pPr indent="0">
              <a:lnSpc>
                <a:spcPct val="150000"/>
              </a:lnSpc>
              <a:buNone/>
              <a:defRPr/>
            </a:pPr>
            <a:r>
              <a:rPr lang="zh-CN" altLang="en-US" sz="1500" dirty="0">
                <a:latin typeface="+mn-ea"/>
              </a:rPr>
              <a:t>涉中心城区的社区村共</a:t>
            </a:r>
            <a:r>
              <a:rPr lang="en-US" altLang="zh-CN" sz="1500" dirty="0">
                <a:latin typeface="+mn-ea"/>
              </a:rPr>
              <a:t>10</a:t>
            </a:r>
            <a:r>
              <a:rPr lang="zh-CN" altLang="en-US" sz="1500" dirty="0">
                <a:latin typeface="+mn-ea"/>
              </a:rPr>
              <a:t>个，晃州社区，晃州村，大洞坪村，杨家桥村，高铁新村，胡家坝村，大树湾村，长滩村，酒店塘工业园，石坞溪村</a:t>
            </a:r>
            <a:r>
              <a:rPr lang="zh-CN" altLang="en-US" sz="1500" dirty="0" smtClean="0">
                <a:latin typeface="+mn-ea"/>
              </a:rPr>
              <a:t>；</a:t>
            </a:r>
            <a:endParaRPr lang="en-US" altLang="zh-CN" sz="1500" dirty="0" smtClean="0">
              <a:latin typeface="+mn-ea"/>
            </a:endParaRPr>
          </a:p>
          <a:p>
            <a:pPr indent="0">
              <a:lnSpc>
                <a:spcPct val="150000"/>
              </a:lnSpc>
              <a:buNone/>
              <a:defRPr/>
            </a:pPr>
            <a:r>
              <a:rPr lang="zh-CN" altLang="en-US" sz="1500" dirty="0" smtClean="0">
                <a:latin typeface="+mn-ea"/>
              </a:rPr>
              <a:t>中心</a:t>
            </a:r>
            <a:r>
              <a:rPr lang="zh-CN" altLang="en-US" sz="1500" dirty="0">
                <a:latin typeface="+mn-ea"/>
              </a:rPr>
              <a:t>村</a:t>
            </a:r>
            <a:r>
              <a:rPr lang="en-US" altLang="zh-CN" sz="1500" dirty="0">
                <a:latin typeface="+mn-ea"/>
              </a:rPr>
              <a:t>4</a:t>
            </a:r>
            <a:r>
              <a:rPr lang="zh-CN" altLang="en-US" sz="1500" dirty="0">
                <a:latin typeface="+mn-ea"/>
              </a:rPr>
              <a:t>个，向家地村、洞坡村、长乐坪村、柏树林村</a:t>
            </a:r>
            <a:r>
              <a:rPr lang="zh-CN" altLang="en-US" sz="1500" dirty="0" smtClean="0">
                <a:latin typeface="+mn-ea"/>
              </a:rPr>
              <a:t>；</a:t>
            </a:r>
            <a:endParaRPr lang="en-US" altLang="zh-CN" sz="1500" dirty="0" smtClean="0">
              <a:latin typeface="+mn-ea"/>
            </a:endParaRPr>
          </a:p>
          <a:p>
            <a:pPr indent="0">
              <a:lnSpc>
                <a:spcPct val="150000"/>
              </a:lnSpc>
              <a:buNone/>
              <a:defRPr/>
            </a:pPr>
            <a:r>
              <a:rPr lang="zh-CN" altLang="en-US" sz="1500" dirty="0" smtClean="0">
                <a:latin typeface="+mn-ea"/>
              </a:rPr>
              <a:t>一般</a:t>
            </a:r>
            <a:r>
              <a:rPr lang="zh-CN" altLang="en-US" sz="1500" dirty="0">
                <a:latin typeface="+mn-ea"/>
              </a:rPr>
              <a:t>村</a:t>
            </a:r>
            <a:r>
              <a:rPr lang="en-US" altLang="zh-CN" sz="1500" dirty="0">
                <a:latin typeface="+mn-ea"/>
              </a:rPr>
              <a:t>16</a:t>
            </a:r>
            <a:r>
              <a:rPr lang="zh-CN" altLang="en-US" sz="1500" dirty="0">
                <a:latin typeface="+mn-ea"/>
              </a:rPr>
              <a:t>个，木铎溪村，高寨村，塘家坝村，水洞村，两河口村，新民村，大桥溪村，新村，胜利村，塘洞村，丁字坳村，民生村，沙湾村，凉水井村，石马溪村，禾排村。</a:t>
            </a:r>
            <a:endParaRPr lang="en-US" altLang="zh-CN" sz="1500" dirty="0">
              <a:latin typeface="+mn-ea"/>
            </a:endParaRPr>
          </a:p>
        </p:txBody>
      </p:sp>
      <p:sp>
        <p:nvSpPr>
          <p:cNvPr id="9" name="object 17"/>
          <p:cNvSpPr txBox="1"/>
          <p:nvPr/>
        </p:nvSpPr>
        <p:spPr>
          <a:xfrm>
            <a:off x="623140" y="4678320"/>
            <a:ext cx="3281799"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空间镇村体系规划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rotWithShape="1">
          <a:blip r:embed="rId2"/>
          <a:srcRect/>
          <a:stretch>
            <a:fillRect/>
          </a:stretch>
        </p:blipFill>
        <p:spPr>
          <a:xfrm>
            <a:off x="6096093" y="8727285"/>
            <a:ext cx="726141" cy="1949824"/>
          </a:xfrm>
          <a:prstGeom prst="rect">
            <a:avLst/>
          </a:prstGeom>
        </p:spPr>
      </p:pic>
    </p:spTree>
    <p:custDataLst>
      <p:tags r:id="rId3"/>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5858494"/>
            <a:ext cx="7559675" cy="2010253"/>
          </a:xfrm>
          <a:prstGeom prst="rect">
            <a:avLst/>
          </a:prstGeom>
          <a:gradFill>
            <a:gsLst>
              <a:gs pos="99000">
                <a:schemeClr val="bg1">
                  <a:lumMod val="100000"/>
                  <a:alpha val="11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875030" rtl="0" eaLnBrk="0" fontAlgn="base" latinLnBrk="0" hangingPunct="0">
              <a:lnSpc>
                <a:spcPct val="100000"/>
              </a:lnSpc>
              <a:spcBef>
                <a:spcPct val="0"/>
              </a:spcBef>
              <a:spcAft>
                <a:spcPct val="0"/>
              </a:spcAft>
              <a:buClrTx/>
              <a:buSzTx/>
              <a:buFontTx/>
              <a:buNone/>
              <a:defRPr/>
            </a:pPr>
            <a:endParaRPr kumimoji="0" lang="zh-CN" altLang="en-US" sz="1700" b="0" i="0" u="none" strike="noStrike" kern="1200" cap="none" spc="0" normalizeH="0" baseline="0" noProof="0">
              <a:ln>
                <a:noFill/>
              </a:ln>
              <a:solidFill>
                <a:schemeClr val="lt1"/>
              </a:solidFill>
              <a:effectLst/>
              <a:uLnTx/>
              <a:uFillTx/>
              <a:latin typeface="+mn-lt"/>
              <a:ea typeface="+mn-ea"/>
              <a:cs typeface="+mn-cs"/>
            </a:endParaRPr>
          </a:p>
        </p:txBody>
      </p:sp>
      <p:sp>
        <p:nvSpPr>
          <p:cNvPr id="9" name="标题 1"/>
          <p:cNvSpPr txBox="1"/>
          <p:nvPr/>
        </p:nvSpPr>
        <p:spPr>
          <a:xfrm>
            <a:off x="416196" y="687502"/>
            <a:ext cx="6727825" cy="614362"/>
          </a:xfrm>
          <a:prstGeom prst="rect">
            <a:avLst/>
          </a:prstGeom>
          <a:noFill/>
          <a:ln w="9525">
            <a:noFill/>
          </a:ln>
        </p:spPr>
        <p:txBody>
          <a:bodyPr vert="horz" wrap="square" lIns="91440" tIns="45720" rIns="91440" bIns="45720" anchor="b" anchorCtr="0"/>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eaLnBrk="1" hangingPunct="1">
              <a:spcBef>
                <a:spcPts val="400"/>
              </a:spcBef>
            </a:pPr>
            <a:r>
              <a:rPr lang="en-US" altLang="zh-CN" sz="2000" dirty="0">
                <a:solidFill>
                  <a:srgbClr val="66A13D"/>
                </a:solidFill>
                <a:effectLst>
                  <a:outerShdw blurRad="38100" dist="25400" dir="5400000" algn="ctr" rotWithShape="0">
                    <a:srgbClr val="6E747A">
                      <a:alpha val="43000"/>
                    </a:srgbClr>
                  </a:outerShdw>
                </a:effectLst>
              </a:rPr>
              <a:t>6.2 </a:t>
            </a:r>
            <a:r>
              <a:rPr lang="zh-CN" altLang="zh-CN" sz="2000" dirty="0">
                <a:solidFill>
                  <a:srgbClr val="66A13D"/>
                </a:solidFill>
                <a:effectLst>
                  <a:outerShdw blurRad="38100" dist="25400" dir="5400000" algn="ctr" rotWithShape="0">
                    <a:srgbClr val="6E747A">
                      <a:alpha val="43000"/>
                    </a:srgbClr>
                  </a:outerShdw>
                </a:effectLst>
              </a:rPr>
              <a:t>村庄规划引导</a:t>
            </a:r>
            <a:endParaRPr lang="zh-CN" altLang="zh-CN" sz="2000" dirty="0">
              <a:solidFill>
                <a:srgbClr val="66A13D"/>
              </a:solidFill>
              <a:effectLst>
                <a:outerShdw blurRad="38100" dist="25400" dir="5400000" algn="ctr" rotWithShape="0">
                  <a:srgbClr val="6E747A">
                    <a:alpha val="43000"/>
                  </a:srgbClr>
                </a:outerShdw>
              </a:effectLst>
            </a:endParaRPr>
          </a:p>
        </p:txBody>
      </p:sp>
      <p:sp>
        <p:nvSpPr>
          <p:cNvPr id="11" name="内容占位符 2"/>
          <p:cNvSpPr txBox="1"/>
          <p:nvPr/>
        </p:nvSpPr>
        <p:spPr>
          <a:xfrm>
            <a:off x="428444" y="1218109"/>
            <a:ext cx="6727825" cy="2477545"/>
          </a:xfrm>
          <a:prstGeom prst="rect">
            <a:avLst/>
          </a:prstGeom>
        </p:spPr>
        <p:txBody>
          <a:bodyPr vert="horz" wrap="square" lIns="91440" tIns="45720" rIns="91440" bIns="45720" numCol="1" anchor="t" anchorCtr="0" compatLnSpc="1"/>
          <a:lstStyle>
            <a:lvl1pPr marL="90805" indent="-90805" algn="l" defTabSz="363855" rtl="0" eaLnBrk="0" fontAlgn="base" hangingPunct="0">
              <a:lnSpc>
                <a:spcPct val="90000"/>
              </a:lnSpc>
              <a:spcBef>
                <a:spcPts val="400"/>
              </a:spcBef>
              <a:spcAft>
                <a:spcPct val="0"/>
              </a:spcAft>
              <a:buFont typeface="Arial" panose="020B0604020202020204" pitchFamily="34" charset="0"/>
              <a:buChar char="•"/>
              <a:defRPr sz="700" kern="1200">
                <a:solidFill>
                  <a:schemeClr val="tx1"/>
                </a:solidFill>
                <a:latin typeface="+mn-lt"/>
                <a:ea typeface="+mn-ea"/>
                <a:cs typeface="+mn-cs"/>
              </a:defRPr>
            </a:lvl1pPr>
            <a:lvl2pPr marL="271780" indent="-90805" algn="l" defTabSz="363855" rtl="0" eaLnBrk="0" fontAlgn="base" hangingPunct="0">
              <a:lnSpc>
                <a:spcPct val="90000"/>
              </a:lnSpc>
              <a:spcBef>
                <a:spcPts val="200"/>
              </a:spcBef>
              <a:spcAft>
                <a:spcPct val="0"/>
              </a:spcAft>
              <a:buFont typeface="Arial" panose="020B0604020202020204" pitchFamily="34" charset="0"/>
              <a:buChar char="•"/>
              <a:defRPr sz="600" kern="1200">
                <a:solidFill>
                  <a:schemeClr val="tx1"/>
                </a:solidFill>
                <a:latin typeface="+mn-lt"/>
                <a:ea typeface="+mn-ea"/>
                <a:cs typeface="+mn-cs"/>
              </a:defRPr>
            </a:lvl2pPr>
            <a:lvl3pPr marL="454025" indent="-90805" algn="l" defTabSz="363855" rtl="0" eaLnBrk="0" fontAlgn="base" hangingPunct="0">
              <a:lnSpc>
                <a:spcPct val="90000"/>
              </a:lnSpc>
              <a:spcBef>
                <a:spcPts val="200"/>
              </a:spcBef>
              <a:spcAft>
                <a:spcPct val="0"/>
              </a:spcAft>
              <a:buFont typeface="Arial" panose="020B0604020202020204" pitchFamily="34" charset="0"/>
              <a:buChar char="•"/>
              <a:defRPr sz="500" kern="1200">
                <a:solidFill>
                  <a:schemeClr val="tx1"/>
                </a:solidFill>
                <a:latin typeface="+mn-lt"/>
                <a:ea typeface="+mn-ea"/>
                <a:cs typeface="+mn-cs"/>
              </a:defRPr>
            </a:lvl3pPr>
            <a:lvl4pPr marL="63500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4pPr>
            <a:lvl5pPr marL="81788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5pPr>
            <a:lvl6pPr marL="100012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6pPr>
            <a:lvl7pPr marL="118173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7pPr>
            <a:lvl8pPr marL="136398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8pPr>
            <a:lvl9pPr marL="154559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9pPr>
          </a:lstStyle>
          <a:p>
            <a:pPr indent="0">
              <a:lnSpc>
                <a:spcPct val="150000"/>
              </a:lnSpc>
              <a:buNone/>
              <a:defRPr/>
            </a:pPr>
            <a:r>
              <a:rPr lang="zh-CN" altLang="en-US" sz="1600" dirty="0">
                <a:latin typeface="+mn-ea"/>
              </a:rPr>
              <a:t>重点落实上位规划强制性管控要素，明确村庄范围内耕地、永久基本农田、生态保护红线、历史文化保护控制线、灾害风险控制线、河湖水系及岸线保护、林地保护等重要管控要素，并明确管控要求。</a:t>
            </a:r>
            <a:endParaRPr lang="en-US" altLang="zh-CN" sz="1600" dirty="0">
              <a:latin typeface="+mn-ea"/>
            </a:endParaRPr>
          </a:p>
        </p:txBody>
      </p:sp>
      <p:sp>
        <p:nvSpPr>
          <p:cNvPr id="8" name="object 17"/>
          <p:cNvSpPr txBox="1"/>
          <p:nvPr/>
        </p:nvSpPr>
        <p:spPr>
          <a:xfrm>
            <a:off x="1966291" y="2571335"/>
            <a:ext cx="3281799" cy="290464"/>
          </a:xfrm>
          <a:prstGeom prst="rect">
            <a:avLst/>
          </a:prstGeom>
        </p:spPr>
        <p:txBody>
          <a:bodyPr vert="horz" wrap="square" lIns="0" tIns="13335" rIns="0" bIns="0" rtlCol="0">
            <a:spAutoFit/>
          </a:bodyPr>
          <a:lstStyle/>
          <a:p>
            <a:pPr marL="12700" algn="ctr">
              <a:spcBef>
                <a:spcPts val="105"/>
              </a:spcBef>
            </a:pPr>
            <a:r>
              <a:rPr lang="zh-CN" altLang="en-US" sz="1800" b="1" dirty="0" smtClean="0">
                <a:latin typeface="微软雅黑" panose="020B0503020204020204" pitchFamily="34" charset="-122"/>
                <a:cs typeface="微软雅黑" panose="020B0503020204020204" pitchFamily="34" charset="-122"/>
              </a:rPr>
              <a:t>晃州镇村庄</a:t>
            </a:r>
            <a:r>
              <a:rPr lang="zh-CN" altLang="en-US" sz="1800" b="1" dirty="0">
                <a:latin typeface="微软雅黑" panose="020B0503020204020204" pitchFamily="34" charset="-122"/>
                <a:cs typeface="微软雅黑" panose="020B0503020204020204" pitchFamily="34" charset="-122"/>
              </a:rPr>
              <a:t>建设引导一览表</a:t>
            </a:r>
            <a:endParaRPr sz="1800" b="1" dirty="0">
              <a:latin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nvGraphicFramePr>
        <p:xfrm>
          <a:off x="283135" y="2941284"/>
          <a:ext cx="6993404" cy="7619760"/>
        </p:xfrm>
        <a:graphic>
          <a:graphicData uri="http://schemas.openxmlformats.org/drawingml/2006/table">
            <a:tbl>
              <a:tblPr firstRow="1" firstCol="1" bandRow="1">
                <a:tableStyleId>{5940675A-B579-460E-94D1-54222C63F5DA}</a:tableStyleId>
              </a:tblPr>
              <a:tblGrid>
                <a:gridCol w="1095167"/>
                <a:gridCol w="1131533"/>
                <a:gridCol w="1503582"/>
                <a:gridCol w="1086775"/>
                <a:gridCol w="1090971"/>
                <a:gridCol w="1085376"/>
              </a:tblGrid>
              <a:tr h="234000">
                <a:tc>
                  <a:txBody>
                    <a:bodyPr/>
                    <a:lstStyle/>
                    <a:p>
                      <a:pPr algn="ctr">
                        <a:spcAft>
                          <a:spcPts val="0"/>
                        </a:spcAft>
                      </a:pPr>
                      <a:r>
                        <a:rPr lang="zh-CN" sz="1200" b="1" kern="100" dirty="0">
                          <a:effectLst/>
                          <a:latin typeface="Times New Roman" panose="02020603050405020304"/>
                          <a:ea typeface="仿宋_GB2312" panose="02010609030101010101" charset="-122"/>
                          <a:cs typeface="Times New Roman" panose="02020603050405020304"/>
                        </a:rPr>
                        <a:t>行政区域</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200" b="1" kern="100">
                          <a:effectLst/>
                          <a:latin typeface="Times New Roman" panose="02020603050405020304"/>
                          <a:ea typeface="仿宋_GB2312" panose="02010609030101010101" charset="-122"/>
                          <a:cs typeface="Times New Roman" panose="02020603050405020304"/>
                        </a:rPr>
                        <a:t>耕地保护目标</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200" b="1" kern="100">
                          <a:effectLst/>
                          <a:latin typeface="Times New Roman" panose="02020603050405020304"/>
                          <a:ea typeface="仿宋_GB2312" panose="02010609030101010101" charset="-122"/>
                          <a:cs typeface="Times New Roman" panose="02020603050405020304"/>
                        </a:rPr>
                        <a:t>永久基本农田保护面积</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200" b="1" kern="100">
                          <a:effectLst/>
                          <a:latin typeface="Times New Roman" panose="02020603050405020304"/>
                          <a:ea typeface="仿宋_GB2312" panose="02010609030101010101" charset="-122"/>
                          <a:cs typeface="Times New Roman" panose="02020603050405020304"/>
                        </a:rPr>
                        <a:t>城镇开发边界规模</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200" b="1" kern="100">
                          <a:effectLst/>
                          <a:latin typeface="Times New Roman" panose="02020603050405020304"/>
                          <a:ea typeface="仿宋_GB2312" panose="02010609030101010101" charset="-122"/>
                          <a:cs typeface="Times New Roman" panose="02020603050405020304"/>
                        </a:rPr>
                        <a:t>生态保护红线面积</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1200" b="1" kern="100" dirty="0">
                          <a:effectLst/>
                          <a:latin typeface="Times New Roman" panose="02020603050405020304"/>
                          <a:ea typeface="仿宋_GB2312" panose="02010609030101010101" charset="-122"/>
                          <a:cs typeface="Times New Roman" panose="02020603050405020304"/>
                        </a:rPr>
                        <a:t>村庄建设用地</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柏树林村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1542.95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750.09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90.57</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dirty="0">
                          <a:solidFill>
                            <a:schemeClr val="accent1">
                              <a:lumMod val="75000"/>
                            </a:schemeClr>
                          </a:solidFill>
                          <a:effectLst/>
                          <a:latin typeface="+mn-ea"/>
                          <a:ea typeface="+mn-ea"/>
                        </a:rPr>
                        <a:t>106.00</a:t>
                      </a:r>
                      <a:endParaRPr lang="zh-CN" sz="1050" kern="100" dirty="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46.93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dirty="0">
                          <a:solidFill>
                            <a:schemeClr val="accent1">
                              <a:lumMod val="75000"/>
                            </a:schemeClr>
                          </a:solidFill>
                          <a:effectLst/>
                          <a:latin typeface="+mn-ea"/>
                          <a:ea typeface="+mn-ea"/>
                        </a:rPr>
                        <a:t>大洞坪村</a:t>
                      </a:r>
                      <a:endParaRPr lang="zh-CN" sz="1050" kern="100" dirty="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1151.70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dirty="0">
                          <a:solidFill>
                            <a:schemeClr val="accent1">
                              <a:lumMod val="75000"/>
                            </a:schemeClr>
                          </a:solidFill>
                          <a:effectLst/>
                          <a:latin typeface="+mn-ea"/>
                          <a:ea typeface="+mn-ea"/>
                        </a:rPr>
                        <a:t>552.98</a:t>
                      </a:r>
                      <a:endParaRPr lang="zh-CN" sz="1050" kern="100" dirty="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54.04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45.73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大桥溪村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2811.21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2132.19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7.99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125.78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49.30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大树湾村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709.09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593.30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26.91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14.71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丁字坳村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1661.58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1217.44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24.33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40.12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洞坡村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5977.02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5735.00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63.15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高铁新村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1947.98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790.15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54.29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82.54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高寨村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840.81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713.93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182.41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12.33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禾排村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1244.41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1038.14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8.76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19.99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胡家坝村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1684.00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1106.52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1.96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43.66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晃州村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1096.86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15.53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225.88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124.37</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23.42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酒店塘工业园</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54.73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dirty="0">
                          <a:solidFill>
                            <a:schemeClr val="accent1">
                              <a:lumMod val="75000"/>
                            </a:schemeClr>
                          </a:solidFill>
                          <a:effectLst/>
                          <a:latin typeface="+mn-ea"/>
                          <a:ea typeface="+mn-ea"/>
                        </a:rPr>
                        <a:t>28.21</a:t>
                      </a:r>
                      <a:endParaRPr lang="zh-CN" sz="1050" kern="100" dirty="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0.91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凉水井村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3662.59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2957.98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276.23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41.29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两河口村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1703.14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1035.27</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367.63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26.85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民生村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864.83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659.50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3.88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19.08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木铎溪村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1627.27</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1384.72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16.51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沙湾村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304.05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217.00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55.27</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16.79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胜利村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1478.26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1257.90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34.52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4.27</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31.10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石马溪村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2135.31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1812.19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300.93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28.04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石坞溪村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1352.68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646.42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11.78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28.68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水洞村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1024.32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680.77</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24.48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342.50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22.96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塘洞村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2054.55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1806.01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20.42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405.14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38.10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塘家坝村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1079.51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874.33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35.31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17.54</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向家地村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982.90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671.93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40.19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33.31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新村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2210.99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2031.09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52.35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新民村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2283.35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2057.45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16.33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29.35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杨家桥村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831.91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194.60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69.36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53.05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长乐坪村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2043.76</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1807.58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35.41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0.83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42.99</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长滩村</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291.52</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63.78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9.21</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晃州社区</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129.25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0.00</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0.55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r>
              <a:tr h="234000">
                <a:tc>
                  <a:txBody>
                    <a:bodyPr/>
                    <a:lstStyle/>
                    <a:p>
                      <a:pPr algn="ctr">
                        <a:spcAft>
                          <a:spcPts val="0"/>
                        </a:spcAft>
                      </a:pPr>
                      <a:r>
                        <a:rPr lang="zh-CN" sz="1200" kern="100">
                          <a:solidFill>
                            <a:schemeClr val="accent1">
                              <a:lumMod val="75000"/>
                            </a:schemeClr>
                          </a:solidFill>
                          <a:effectLst/>
                          <a:latin typeface="+mn-ea"/>
                          <a:ea typeface="+mn-ea"/>
                        </a:rPr>
                        <a:t>合计</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46653.28</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34740.03</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978.65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a:solidFill>
                            <a:schemeClr val="accent1">
                              <a:lumMod val="75000"/>
                            </a:schemeClr>
                          </a:solidFill>
                          <a:effectLst/>
                          <a:latin typeface="+mn-ea"/>
                          <a:ea typeface="+mn-ea"/>
                        </a:rPr>
                        <a:t>2320.35</a:t>
                      </a:r>
                      <a:endParaRPr lang="zh-CN" sz="1050" kern="100">
                        <a:solidFill>
                          <a:schemeClr val="accent1">
                            <a:lumMod val="75000"/>
                          </a:schemeClr>
                        </a:solidFill>
                        <a:effectLst/>
                        <a:latin typeface="+mn-ea"/>
                        <a:ea typeface="+mn-ea"/>
                        <a:cs typeface="Times New Roman" panose="02020603050405020304"/>
                      </a:endParaRPr>
                    </a:p>
                  </a:txBody>
                  <a:tcPr marL="68580" marR="68580" marT="0" marB="0" anchor="ctr"/>
                </a:tc>
                <a:tc>
                  <a:txBody>
                    <a:bodyPr/>
                    <a:lstStyle/>
                    <a:p>
                      <a:pPr algn="ctr">
                        <a:spcAft>
                          <a:spcPts val="0"/>
                        </a:spcAft>
                      </a:pPr>
                      <a:r>
                        <a:rPr lang="en-US" sz="1200" kern="100" dirty="0">
                          <a:solidFill>
                            <a:schemeClr val="accent1">
                              <a:lumMod val="75000"/>
                            </a:schemeClr>
                          </a:solidFill>
                          <a:effectLst/>
                          <a:latin typeface="+mn-ea"/>
                          <a:ea typeface="+mn-ea"/>
                        </a:rPr>
                        <a:t>950.56</a:t>
                      </a:r>
                      <a:endParaRPr lang="zh-CN" sz="1050" kern="100" dirty="0">
                        <a:solidFill>
                          <a:schemeClr val="accent1">
                            <a:lumMod val="75000"/>
                          </a:schemeClr>
                        </a:solidFill>
                        <a:effectLst/>
                        <a:latin typeface="+mn-ea"/>
                        <a:ea typeface="+mn-ea"/>
                        <a:cs typeface="Times New Roman" panose="02020603050405020304"/>
                      </a:endParaRPr>
                    </a:p>
                  </a:txBody>
                  <a:tcPr marL="68580" marR="68580" marT="0" marB="0" anchor="ctr"/>
                </a:tc>
              </a:tr>
            </a:tbl>
          </a:graphicData>
        </a:graphic>
      </p:graphicFrame>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type="title" idx="4294967295"/>
          </p:nvPr>
        </p:nvSpPr>
        <p:spPr>
          <a:xfrm>
            <a:off x="404813" y="588101"/>
            <a:ext cx="6727825" cy="614362"/>
          </a:xfrm>
          <a:prstGeom prst="rect">
            <a:avLst/>
          </a:prstGeom>
          <a:noFill/>
          <a:ln w="9525">
            <a:noFill/>
          </a:ln>
        </p:spPr>
        <p:txBody>
          <a:bodyPr vert="horz" wrap="square" lIns="91440" tIns="45720" rIns="91440" bIns="45720" anchor="b" anchorCtr="0"/>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eaLnBrk="1" hangingPunct="1">
              <a:spcBef>
                <a:spcPts val="400"/>
              </a:spcBef>
            </a:pPr>
            <a:r>
              <a:rPr lang="en-US" altLang="zh-CN" sz="2000" dirty="0">
                <a:solidFill>
                  <a:srgbClr val="66A13D"/>
                </a:solidFill>
                <a:effectLst>
                  <a:outerShdw blurRad="38100" dist="25400" dir="5400000" algn="ctr" rotWithShape="0">
                    <a:srgbClr val="6E747A">
                      <a:alpha val="43000"/>
                    </a:srgbClr>
                  </a:outerShdw>
                </a:effectLst>
              </a:rPr>
              <a:t>6.3 </a:t>
            </a:r>
            <a:r>
              <a:rPr lang="zh-CN" altLang="zh-CN" sz="2000" dirty="0">
                <a:solidFill>
                  <a:srgbClr val="66A13D"/>
                </a:solidFill>
                <a:effectLst>
                  <a:outerShdw blurRad="38100" dist="25400" dir="5400000" algn="ctr" rotWithShape="0">
                    <a:srgbClr val="6E747A">
                      <a:alpha val="43000"/>
                    </a:srgbClr>
                  </a:outerShdw>
                </a:effectLst>
              </a:rPr>
              <a:t>塑造城乡特色风貌</a:t>
            </a:r>
            <a:endParaRPr lang="en-US" altLang="zh-CN" sz="2000" dirty="0">
              <a:solidFill>
                <a:srgbClr val="66A13D"/>
              </a:solidFill>
              <a:effectLst>
                <a:outerShdw blurRad="38100" dist="25400" dir="5400000" algn="ctr" rotWithShape="0">
                  <a:srgbClr val="6E747A">
                    <a:alpha val="43000"/>
                  </a:srgbClr>
                </a:outerShdw>
              </a:effectLst>
            </a:endParaRPr>
          </a:p>
        </p:txBody>
      </p:sp>
      <p:sp>
        <p:nvSpPr>
          <p:cNvPr id="33" name="内容占位符 2"/>
          <p:cNvSpPr txBox="1"/>
          <p:nvPr/>
        </p:nvSpPr>
        <p:spPr>
          <a:xfrm>
            <a:off x="188259" y="1289466"/>
            <a:ext cx="7221070" cy="4056440"/>
          </a:xfrm>
          <a:prstGeom prst="rect">
            <a:avLst/>
          </a:prstGeom>
        </p:spPr>
        <p:txBody>
          <a:bodyPr vert="horz" wrap="square" lIns="91440" tIns="45720" rIns="91440" bIns="45720" numCol="1" anchor="t" anchorCtr="0" compatLnSpc="1"/>
          <a:lstStyle>
            <a:lvl1pPr marL="90805" indent="-90805" algn="l" defTabSz="363855" rtl="0" eaLnBrk="0" fontAlgn="base" hangingPunct="0">
              <a:lnSpc>
                <a:spcPct val="90000"/>
              </a:lnSpc>
              <a:spcBef>
                <a:spcPts val="400"/>
              </a:spcBef>
              <a:spcAft>
                <a:spcPct val="0"/>
              </a:spcAft>
              <a:buFont typeface="Arial" panose="020B0604020202020204" pitchFamily="34" charset="0"/>
              <a:buChar char="•"/>
              <a:defRPr sz="700" kern="1200">
                <a:solidFill>
                  <a:schemeClr val="tx1"/>
                </a:solidFill>
                <a:latin typeface="+mn-lt"/>
                <a:ea typeface="+mn-ea"/>
                <a:cs typeface="+mn-cs"/>
              </a:defRPr>
            </a:lvl1pPr>
            <a:lvl2pPr marL="271780" indent="-90805" algn="l" defTabSz="363855" rtl="0" eaLnBrk="0" fontAlgn="base" hangingPunct="0">
              <a:lnSpc>
                <a:spcPct val="90000"/>
              </a:lnSpc>
              <a:spcBef>
                <a:spcPts val="200"/>
              </a:spcBef>
              <a:spcAft>
                <a:spcPct val="0"/>
              </a:spcAft>
              <a:buFont typeface="Arial" panose="020B0604020202020204" pitchFamily="34" charset="0"/>
              <a:buChar char="•"/>
              <a:defRPr sz="600" kern="1200">
                <a:solidFill>
                  <a:schemeClr val="tx1"/>
                </a:solidFill>
                <a:latin typeface="+mn-lt"/>
                <a:ea typeface="+mn-ea"/>
                <a:cs typeface="+mn-cs"/>
              </a:defRPr>
            </a:lvl2pPr>
            <a:lvl3pPr marL="454025" indent="-90805" algn="l" defTabSz="363855" rtl="0" eaLnBrk="0" fontAlgn="base" hangingPunct="0">
              <a:lnSpc>
                <a:spcPct val="90000"/>
              </a:lnSpc>
              <a:spcBef>
                <a:spcPts val="200"/>
              </a:spcBef>
              <a:spcAft>
                <a:spcPct val="0"/>
              </a:spcAft>
              <a:buFont typeface="Arial" panose="020B0604020202020204" pitchFamily="34" charset="0"/>
              <a:buChar char="•"/>
              <a:defRPr sz="500" kern="1200">
                <a:solidFill>
                  <a:schemeClr val="tx1"/>
                </a:solidFill>
                <a:latin typeface="+mn-lt"/>
                <a:ea typeface="+mn-ea"/>
                <a:cs typeface="+mn-cs"/>
              </a:defRPr>
            </a:lvl3pPr>
            <a:lvl4pPr marL="63500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4pPr>
            <a:lvl5pPr marL="817880" indent="-90805" algn="l" defTabSz="363855" rtl="0" eaLnBrk="0" fontAlgn="base" hangingPunct="0">
              <a:lnSpc>
                <a:spcPct val="90000"/>
              </a:lnSpc>
              <a:spcBef>
                <a:spcPts val="200"/>
              </a:spcBef>
              <a:spcAft>
                <a:spcPct val="0"/>
              </a:spcAft>
              <a:buFont typeface="Arial" panose="020B0604020202020204" pitchFamily="34" charset="0"/>
              <a:buChar char="•"/>
              <a:defRPr sz="400" kern="1200">
                <a:solidFill>
                  <a:schemeClr val="tx1"/>
                </a:solidFill>
                <a:latin typeface="+mn-lt"/>
                <a:ea typeface="+mn-ea"/>
                <a:cs typeface="+mn-cs"/>
              </a:defRPr>
            </a:lvl5pPr>
            <a:lvl6pPr marL="100012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6pPr>
            <a:lvl7pPr marL="1181735"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7pPr>
            <a:lvl8pPr marL="136398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8pPr>
            <a:lvl9pPr marL="1545590" indent="-90805" algn="l" defTabSz="363855" rtl="0" eaLnBrk="1" latinLnBrk="0" hangingPunct="1">
              <a:lnSpc>
                <a:spcPct val="90000"/>
              </a:lnSpc>
              <a:spcBef>
                <a:spcPts val="200"/>
              </a:spcBef>
              <a:buFont typeface="Arial" panose="020B0604020202020204" pitchFamily="34" charset="0"/>
              <a:buChar char="•"/>
              <a:defRPr sz="715" kern="1200">
                <a:solidFill>
                  <a:schemeClr val="tx1"/>
                </a:solidFill>
                <a:latin typeface="+mn-lt"/>
                <a:ea typeface="+mn-ea"/>
                <a:cs typeface="+mn-cs"/>
              </a:defRPr>
            </a:lvl9pPr>
          </a:lstStyle>
          <a:p>
            <a:pPr indent="396240">
              <a:lnSpc>
                <a:spcPct val="150000"/>
              </a:lnSpc>
              <a:buNone/>
              <a:defRPr/>
            </a:pPr>
            <a:r>
              <a:rPr lang="zh-CN" altLang="en-US" sz="1800" dirty="0">
                <a:latin typeface="+mn-ea"/>
              </a:rPr>
              <a:t>以“看得见山、望得见水”为导向，环山塑肌、浅山观景、谷坳为用。塑造晃州镇风貌特色，彰显 </a:t>
            </a:r>
            <a:r>
              <a:rPr lang="zh-CN" altLang="en-US" sz="1800" b="1" dirty="0">
                <a:latin typeface="+mn-ea"/>
              </a:rPr>
              <a:t>“自在晃州、人文侗乡”</a:t>
            </a:r>
            <a:r>
              <a:rPr lang="zh-CN" altLang="en-US" sz="1800" dirty="0">
                <a:latin typeface="+mn-ea"/>
              </a:rPr>
              <a:t>的特色形象</a:t>
            </a:r>
            <a:r>
              <a:rPr lang="zh-CN" altLang="en-US" sz="1800" dirty="0" smtClean="0">
                <a:latin typeface="+mn-ea"/>
              </a:rPr>
              <a:t>。</a:t>
            </a:r>
            <a:endParaRPr lang="en-US" altLang="zh-CN" sz="1800" dirty="0" smtClean="0">
              <a:latin typeface="+mn-ea"/>
            </a:endParaRPr>
          </a:p>
          <a:p>
            <a:pPr indent="396240">
              <a:lnSpc>
                <a:spcPct val="150000"/>
              </a:lnSpc>
              <a:buNone/>
              <a:defRPr/>
            </a:pPr>
            <a:r>
              <a:rPr lang="zh-CN" altLang="en-US" sz="1600" dirty="0">
                <a:latin typeface="+mn-ea"/>
              </a:rPr>
              <a:t>划定六大类特色风貌分区：</a:t>
            </a:r>
            <a:endParaRPr lang="zh-CN" altLang="en-US" sz="1600" dirty="0">
              <a:latin typeface="+mn-ea"/>
            </a:endParaRPr>
          </a:p>
          <a:p>
            <a:pPr indent="396240">
              <a:lnSpc>
                <a:spcPct val="150000"/>
              </a:lnSpc>
              <a:buNone/>
              <a:defRPr/>
            </a:pPr>
            <a:r>
              <a:rPr lang="en-US" altLang="zh-CN" sz="1600" b="1" dirty="0">
                <a:latin typeface="+mn-ea"/>
              </a:rPr>
              <a:t>——</a:t>
            </a:r>
            <a:r>
              <a:rPr lang="zh-CN" altLang="en-US" sz="1600" b="1" dirty="0">
                <a:latin typeface="+mn-ea"/>
              </a:rPr>
              <a:t>历史古城风貌区</a:t>
            </a:r>
            <a:r>
              <a:rPr lang="zh-CN" altLang="en-US" sz="1600" dirty="0">
                <a:latin typeface="+mn-ea"/>
              </a:rPr>
              <a:t>：高度协调现有文保单位等历史遗产的历史风貌，突出龙溪古镇历史印记与时代特征。</a:t>
            </a:r>
            <a:endParaRPr lang="zh-CN" altLang="en-US" sz="1600" dirty="0">
              <a:latin typeface="+mn-ea"/>
            </a:endParaRPr>
          </a:p>
          <a:p>
            <a:pPr indent="396240">
              <a:lnSpc>
                <a:spcPct val="150000"/>
              </a:lnSpc>
              <a:buNone/>
              <a:defRPr/>
            </a:pPr>
            <a:r>
              <a:rPr lang="en-US" altLang="zh-CN" sz="1600" b="1" dirty="0">
                <a:latin typeface="+mn-ea"/>
              </a:rPr>
              <a:t>——</a:t>
            </a:r>
            <a:r>
              <a:rPr lang="zh-CN" altLang="en-US" sz="1600" b="1" dirty="0">
                <a:latin typeface="+mn-ea"/>
              </a:rPr>
              <a:t>城市更新风貌区</a:t>
            </a:r>
            <a:r>
              <a:rPr lang="zh-CN" altLang="en-US" sz="1600" dirty="0">
                <a:latin typeface="+mn-ea"/>
              </a:rPr>
              <a:t>：在延续传统建筑风格的基础上，通过“针灸式”城市更新，提升城南组团、龙溪古镇、柏树林㵲水河沿岸功能品质。</a:t>
            </a:r>
            <a:endParaRPr lang="zh-CN" altLang="en-US" sz="1600" dirty="0">
              <a:latin typeface="+mn-ea"/>
            </a:endParaRPr>
          </a:p>
          <a:p>
            <a:pPr indent="396240">
              <a:lnSpc>
                <a:spcPct val="150000"/>
              </a:lnSpc>
              <a:buNone/>
              <a:defRPr/>
            </a:pPr>
            <a:r>
              <a:rPr lang="en-US" altLang="zh-CN" sz="1600" b="1" dirty="0">
                <a:latin typeface="+mn-ea"/>
              </a:rPr>
              <a:t>——</a:t>
            </a:r>
            <a:r>
              <a:rPr lang="zh-CN" altLang="en-US" sz="1600" b="1" dirty="0">
                <a:latin typeface="+mn-ea"/>
              </a:rPr>
              <a:t>新城风貌区</a:t>
            </a:r>
            <a:r>
              <a:rPr lang="zh-CN" altLang="en-US" sz="1600" dirty="0">
                <a:latin typeface="+mn-ea"/>
              </a:rPr>
              <a:t>：主要为城西组团、流量经济组团，以居住、公服、商业等建筑功能为主，满足新晃人民高品质住区生活需求。</a:t>
            </a:r>
            <a:endParaRPr lang="zh-CN" altLang="en-US" sz="1600" dirty="0">
              <a:latin typeface="+mn-ea"/>
            </a:endParaRPr>
          </a:p>
          <a:p>
            <a:pPr indent="396240">
              <a:lnSpc>
                <a:spcPct val="150000"/>
              </a:lnSpc>
              <a:buNone/>
              <a:defRPr/>
            </a:pPr>
            <a:r>
              <a:rPr lang="en-US" altLang="zh-CN" sz="1600" b="1" dirty="0">
                <a:latin typeface="+mn-ea"/>
              </a:rPr>
              <a:t>——</a:t>
            </a:r>
            <a:r>
              <a:rPr lang="zh-CN" altLang="en-US" sz="1600" b="1" dirty="0">
                <a:latin typeface="+mn-ea"/>
              </a:rPr>
              <a:t>工业风貌区</a:t>
            </a:r>
            <a:r>
              <a:rPr lang="zh-CN" altLang="en-US" sz="1600" dirty="0">
                <a:latin typeface="+mn-ea"/>
              </a:rPr>
              <a:t>：酒店塘整体统筹传统工业建筑风格的协调性，展现汞矿工矿风貌、突出绿色集约的建筑风貌。</a:t>
            </a:r>
            <a:endParaRPr lang="zh-CN" altLang="en-US" sz="1600" dirty="0">
              <a:latin typeface="+mn-ea"/>
            </a:endParaRPr>
          </a:p>
          <a:p>
            <a:pPr indent="396240">
              <a:lnSpc>
                <a:spcPct val="150000"/>
              </a:lnSpc>
              <a:buNone/>
              <a:defRPr/>
            </a:pPr>
            <a:r>
              <a:rPr lang="en-US" altLang="zh-CN" sz="1600" b="1" dirty="0">
                <a:latin typeface="+mn-ea"/>
              </a:rPr>
              <a:t>——</a:t>
            </a:r>
            <a:r>
              <a:rPr lang="zh-CN" altLang="en-US" sz="1600" b="1" dirty="0">
                <a:latin typeface="+mn-ea"/>
              </a:rPr>
              <a:t>城东特色主题风貌区</a:t>
            </a:r>
            <a:r>
              <a:rPr lang="zh-CN" altLang="en-US" sz="1600" dirty="0">
                <a:latin typeface="+mn-ea"/>
              </a:rPr>
              <a:t>：在资源特色风貌的基础上，沿河重点突出山水自然风貌，鼓励乡村田园风格，柏树林园区鼓励现代简约风格，城东物流园为侗乡民族风格及新中式的建筑。</a:t>
            </a:r>
            <a:endParaRPr lang="zh-CN" altLang="en-US" sz="1600" dirty="0">
              <a:latin typeface="+mn-ea"/>
            </a:endParaRPr>
          </a:p>
          <a:p>
            <a:pPr indent="396240">
              <a:lnSpc>
                <a:spcPct val="150000"/>
              </a:lnSpc>
              <a:buNone/>
              <a:defRPr/>
            </a:pPr>
            <a:r>
              <a:rPr lang="en-US" altLang="zh-CN" sz="1600" b="1" dirty="0">
                <a:latin typeface="+mn-ea"/>
              </a:rPr>
              <a:t>——</a:t>
            </a:r>
            <a:r>
              <a:rPr lang="zh-CN" altLang="en-US" sz="1600" b="1" dirty="0">
                <a:latin typeface="+mn-ea"/>
              </a:rPr>
              <a:t>生态公园风貌区</a:t>
            </a:r>
            <a:r>
              <a:rPr lang="zh-CN" altLang="en-US" sz="1600" dirty="0">
                <a:latin typeface="+mn-ea"/>
              </a:rPr>
              <a:t>：整体展现低碳、创新、多元、简约现代、智慧生态的新城风貌。</a:t>
            </a:r>
            <a:endParaRPr lang="zh-CN" altLang="en-US" sz="1600" dirty="0">
              <a:latin typeface="+mn-ea"/>
            </a:endParaRPr>
          </a:p>
          <a:p>
            <a:pPr indent="396240">
              <a:lnSpc>
                <a:spcPct val="150000"/>
              </a:lnSpc>
              <a:buNone/>
              <a:defRPr/>
            </a:pPr>
            <a:endParaRPr lang="en-US" altLang="zh-CN" sz="1600" dirty="0">
              <a:latin typeface="+mn-ea"/>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 y="866512"/>
            <a:ext cx="7559675" cy="4252317"/>
          </a:xfrm>
          <a:prstGeom prst="rect">
            <a:avLst/>
          </a:prstGeom>
        </p:spPr>
      </p:pic>
      <p:sp>
        <p:nvSpPr>
          <p:cNvPr id="5" name="矩形 4"/>
          <p:cNvSpPr/>
          <p:nvPr/>
        </p:nvSpPr>
        <p:spPr>
          <a:xfrm>
            <a:off x="0" y="0"/>
            <a:ext cx="7559675" cy="10691813"/>
          </a:xfrm>
          <a:prstGeom prst="rect">
            <a:avLst/>
          </a:prstGeom>
          <a:gradFill>
            <a:gsLst>
              <a:gs pos="0">
                <a:schemeClr val="accent1">
                  <a:lumMod val="5000"/>
                  <a:lumOff val="95000"/>
                  <a:alpha val="18000"/>
                </a:schemeClr>
              </a:gs>
              <a:gs pos="97000">
                <a:srgbClr val="C55A11">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3404927"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D19E76"/>
                </a:solidFill>
                <a:latin typeface="Impact" panose="020B0806030902050204" pitchFamily="34" charset="0"/>
                <a:ea typeface="+mn-ea"/>
                <a:cs typeface="Arial" panose="020B0604020202020204" pitchFamily="34" charset="0"/>
              </a:rPr>
              <a:t>07</a:t>
            </a:r>
            <a:endParaRPr kumimoji="0" lang="zh-CN" altLang="en-US" sz="715" kern="1200" cap="none" spc="40" normalizeH="0" baseline="0" noProof="0" dirty="0">
              <a:solidFill>
                <a:srgbClr val="D19E76"/>
              </a:solidFill>
              <a:latin typeface="Impact" panose="020B0806030902050204" pitchFamily="34" charset="0"/>
              <a:ea typeface="+mn-ea"/>
              <a:cs typeface="Arial" panose="020B0604020202020204" pitchFamily="34" charset="0"/>
            </a:endParaRPr>
          </a:p>
        </p:txBody>
      </p:sp>
      <p:sp>
        <p:nvSpPr>
          <p:cNvPr id="6" name="object 2"/>
          <p:cNvSpPr/>
          <p:nvPr/>
        </p:nvSpPr>
        <p:spPr>
          <a:xfrm>
            <a:off x="4000500" y="6422047"/>
            <a:ext cx="35591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C55A11">
              <a:alpha val="50000"/>
            </a:srgbClr>
          </a:solidFill>
        </p:spPr>
        <p:txBody>
          <a:bodyPr wrap="square" lIns="0" tIns="0" rIns="0" bIns="0" rtlCol="0"/>
          <a:lstStyle/>
          <a:p/>
        </p:txBody>
      </p:sp>
      <p:sp>
        <p:nvSpPr>
          <p:cNvPr id="8" name="object 4"/>
          <p:cNvSpPr txBox="1"/>
          <p:nvPr/>
        </p:nvSpPr>
        <p:spPr>
          <a:xfrm>
            <a:off x="4588092" y="6445920"/>
            <a:ext cx="2971584" cy="382156"/>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国土综合整治修复</a:t>
            </a:r>
            <a:endParaRPr lang="zh-CN" altLang="en-US" sz="2400" dirty="0">
              <a:solidFill>
                <a:srgbClr val="FFFFFF"/>
              </a:solidFill>
              <a:latin typeface="微软雅黑" panose="020B0503020204020204" pitchFamily="34" charset="-122"/>
              <a:cs typeface="微软雅黑" panose="020B0503020204020204" pitchFamily="34" charset="-122"/>
            </a:endParaRPr>
          </a:p>
        </p:txBody>
      </p:sp>
      <p:sp>
        <p:nvSpPr>
          <p:cNvPr id="11" name="文本框 9"/>
          <p:cNvSpPr txBox="1"/>
          <p:nvPr/>
        </p:nvSpPr>
        <p:spPr>
          <a:xfrm>
            <a:off x="4774690" y="7023102"/>
            <a:ext cx="1766830" cy="787523"/>
          </a:xfrm>
          <a:prstGeom prst="rect">
            <a:avLst/>
          </a:prstGeom>
          <a:noFill/>
          <a:ln w="9525">
            <a:noFill/>
          </a:ln>
        </p:spPr>
        <p:txBody>
          <a:bodyPr wrap="none">
            <a:spAutoFit/>
          </a:bodyPr>
          <a:lstStyle/>
          <a:p>
            <a:pPr defTabSz="876300" eaLnBrk="1" fontAlgn="auto" hangingPunct="1">
              <a:lnSpc>
                <a:spcPct val="150000"/>
              </a:lnSpc>
              <a:spcBef>
                <a:spcPts val="0"/>
              </a:spcBef>
              <a:spcAft>
                <a:spcPts val="0"/>
              </a:spcAft>
              <a:defRPr/>
            </a:pPr>
            <a:r>
              <a:rPr lang="en-US" altLang="zh-CN" sz="1600" dirty="0">
                <a:latin typeface="+mn-ea"/>
              </a:rPr>
              <a:t>7.1 </a:t>
            </a:r>
            <a:r>
              <a:rPr lang="zh-CN" altLang="en-US" sz="1600" dirty="0">
                <a:latin typeface="+mn-ea"/>
              </a:rPr>
              <a:t>国土综合整治</a:t>
            </a:r>
            <a:endParaRPr lang="zh-CN" altLang="en-US" sz="1600" dirty="0">
              <a:latin typeface="+mn-ea"/>
            </a:endParaRPr>
          </a:p>
          <a:p>
            <a:pPr defTabSz="876300" eaLnBrk="1" fontAlgn="auto" hangingPunct="1">
              <a:lnSpc>
                <a:spcPct val="150000"/>
              </a:lnSpc>
              <a:spcBef>
                <a:spcPts val="0"/>
              </a:spcBef>
              <a:spcAft>
                <a:spcPts val="0"/>
              </a:spcAft>
              <a:defRPr/>
            </a:pPr>
            <a:r>
              <a:rPr lang="en-US" altLang="zh-CN" sz="1600" dirty="0">
                <a:latin typeface="+mn-ea"/>
              </a:rPr>
              <a:t>7.2 </a:t>
            </a:r>
            <a:r>
              <a:rPr lang="zh-CN" altLang="en-US" sz="1600" dirty="0">
                <a:latin typeface="+mn-ea"/>
              </a:rPr>
              <a:t>生态系统修复</a:t>
            </a:r>
            <a:endParaRPr lang="zh-CN" altLang="en-US" sz="1600" dirty="0">
              <a:latin typeface="+mn-ea"/>
            </a:endParaRPr>
          </a:p>
        </p:txBody>
      </p:sp>
      <p:sp>
        <p:nvSpPr>
          <p:cNvPr id="14" name="object 3"/>
          <p:cNvSpPr txBox="1"/>
          <p:nvPr/>
        </p:nvSpPr>
        <p:spPr>
          <a:xfrm>
            <a:off x="4740492" y="6166058"/>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C55A11"/>
                </a:solidFill>
                <a:latin typeface="微软雅黑" panose="020B0503020204020204" pitchFamily="34" charset="-122"/>
                <a:cs typeface="微软雅黑" panose="020B0503020204020204" pitchFamily="34" charset="-122"/>
              </a:rPr>
              <a:t>第</a:t>
            </a:r>
            <a:r>
              <a:rPr lang="zh-CN" altLang="en-US" sz="1400" spc="-5" dirty="0">
                <a:solidFill>
                  <a:srgbClr val="C55A11"/>
                </a:solidFill>
                <a:latin typeface="微软雅黑" panose="020B0503020204020204" pitchFamily="34" charset="-122"/>
                <a:cs typeface="微软雅黑" panose="020B0503020204020204" pitchFamily="34" charset="-122"/>
              </a:rPr>
              <a:t>七</a:t>
            </a:r>
            <a:r>
              <a:rPr sz="1400" spc="-5" dirty="0">
                <a:solidFill>
                  <a:srgbClr val="C55A11"/>
                </a:solidFill>
                <a:latin typeface="微软雅黑" panose="020B0503020204020204" pitchFamily="34" charset="-122"/>
                <a:cs typeface="微软雅黑" panose="020B0503020204020204" pitchFamily="34" charset="-122"/>
              </a:rPr>
              <a:t>章</a:t>
            </a:r>
            <a:endParaRPr sz="1400" dirty="0">
              <a:solidFill>
                <a:srgbClr val="C55A11"/>
              </a:solidFill>
              <a:latin typeface="微软雅黑" panose="020B0503020204020204" pitchFamily="34" charset="-122"/>
              <a:cs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2"/>
          <p:cNvSpPr/>
          <p:nvPr/>
        </p:nvSpPr>
        <p:spPr>
          <a:xfrm>
            <a:off x="0" y="781049"/>
            <a:ext cx="7557134" cy="9910763"/>
          </a:xfrm>
          <a:custGeom>
            <a:avLst/>
            <a:gdLst/>
            <a:ahLst/>
            <a:cxnLst/>
            <a:rect l="l" t="t" r="r" b="b"/>
            <a:pathLst>
              <a:path w="7557134" h="10692130">
                <a:moveTo>
                  <a:pt x="0" y="10691622"/>
                </a:moveTo>
                <a:lnTo>
                  <a:pt x="7556754" y="10691622"/>
                </a:lnTo>
                <a:lnTo>
                  <a:pt x="7556754" y="0"/>
                </a:lnTo>
                <a:lnTo>
                  <a:pt x="0" y="0"/>
                </a:lnTo>
                <a:lnTo>
                  <a:pt x="0" y="10691622"/>
                </a:lnTo>
                <a:close/>
              </a:path>
            </a:pathLst>
          </a:custGeom>
          <a:gradFill>
            <a:gsLst>
              <a:gs pos="0">
                <a:schemeClr val="accent1">
                  <a:lumMod val="5000"/>
                  <a:lumOff val="95000"/>
                  <a:alpha val="18000"/>
                </a:schemeClr>
              </a:gs>
              <a:gs pos="100000">
                <a:srgbClr val="30849B">
                  <a:alpha val="45000"/>
                </a:srgbClr>
              </a:gs>
            </a:gsLst>
            <a:lin ang="5400000" scaled="1"/>
          </a:gradFill>
        </p:spPr>
        <p:txBody>
          <a:bodyPr wrap="square" lIns="0" tIns="0" rIns="0" bIns="0" rtlCol="0"/>
          <a:lstStyle/>
          <a:p>
            <a:endParaRPr dirty="0"/>
          </a:p>
        </p:txBody>
      </p:sp>
      <p:cxnSp>
        <p:nvCxnSpPr>
          <p:cNvPr id="11" name="直接连接符 10"/>
          <p:cNvCxnSpPr/>
          <p:nvPr/>
        </p:nvCxnSpPr>
        <p:spPr>
          <a:xfrm>
            <a:off x="414338" y="781050"/>
            <a:ext cx="6729413" cy="25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268" name="文本框 13"/>
          <p:cNvSpPr txBox="1"/>
          <p:nvPr/>
        </p:nvSpPr>
        <p:spPr>
          <a:xfrm>
            <a:off x="414338" y="219075"/>
            <a:ext cx="1778000" cy="646113"/>
          </a:xfrm>
          <a:prstGeom prst="rect">
            <a:avLst/>
          </a:prstGeom>
          <a:noFill/>
          <a:ln w="9525">
            <a:noFill/>
          </a:ln>
        </p:spPr>
        <p:txBody>
          <a:bodyPr>
            <a:spAutoFit/>
          </a:bodyPr>
          <a:lstStyle/>
          <a:p>
            <a:pPr eaLnBrk="1" hangingPunct="1">
              <a:buNone/>
            </a:pPr>
            <a:r>
              <a:rPr lang="zh-CN" altLang="en-US" sz="3600" dirty="0">
                <a:solidFill>
                  <a:srgbClr val="71C3B9"/>
                </a:solidFill>
                <a:latin typeface="华文琥珀" panose="02010800040101010101" pitchFamily="2" charset="-122"/>
                <a:ea typeface="华文琥珀" panose="02010800040101010101" pitchFamily="2" charset="-122"/>
              </a:rPr>
              <a:t>目</a:t>
            </a:r>
            <a:r>
              <a:rPr lang="zh-CN" altLang="en-US" sz="2800" dirty="0">
                <a:solidFill>
                  <a:srgbClr val="71C3B9"/>
                </a:solidFill>
                <a:latin typeface="华文琥珀" panose="02010800040101010101" pitchFamily="2" charset="-122"/>
                <a:ea typeface="华文琥珀" panose="02010800040101010101" pitchFamily="2" charset="-122"/>
              </a:rPr>
              <a:t>录</a:t>
            </a:r>
            <a:endParaRPr lang="zh-CN" altLang="en-US" sz="2800" dirty="0">
              <a:solidFill>
                <a:srgbClr val="71C3B9"/>
              </a:solidFill>
              <a:latin typeface="华文琥珀" panose="02010800040101010101" pitchFamily="2" charset="-122"/>
              <a:ea typeface="华文琥珀" panose="02010800040101010101" pitchFamily="2" charset="-122"/>
            </a:endParaRPr>
          </a:p>
        </p:txBody>
      </p:sp>
      <p:sp>
        <p:nvSpPr>
          <p:cNvPr id="44" name="文本框 4"/>
          <p:cNvSpPr txBox="1"/>
          <p:nvPr/>
        </p:nvSpPr>
        <p:spPr>
          <a:xfrm>
            <a:off x="755659" y="792159"/>
            <a:ext cx="778941" cy="566223"/>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a:spcBef>
                <a:spcPts val="100"/>
              </a:spcBef>
            </a:pPr>
            <a:r>
              <a:rPr lang="en-US" altLang="zh-CN" sz="3200" b="1" spc="-5" dirty="0">
                <a:solidFill>
                  <a:srgbClr val="0166B3"/>
                </a:solidFill>
                <a:latin typeface="Agency FB" panose="020B0503020202020204"/>
                <a:cs typeface="Agency FB" panose="020B0503020202020204"/>
              </a:rPr>
              <a:t>0</a:t>
            </a:r>
            <a:r>
              <a:rPr lang="en-US" altLang="zh-CN" sz="3200" b="1" dirty="0">
                <a:solidFill>
                  <a:srgbClr val="0166B3"/>
                </a:solidFill>
                <a:latin typeface="Agency FB" panose="020B0503020202020204"/>
                <a:cs typeface="Agency FB" panose="020B0503020202020204"/>
              </a:rPr>
              <a:t>1</a:t>
            </a:r>
            <a:endParaRPr lang="zh-CN" altLang="en-US" sz="3200" dirty="0">
              <a:latin typeface="Agency FB" panose="020B0503020202020204"/>
              <a:cs typeface="Agency FB" panose="020B0503020202020204"/>
            </a:endParaRPr>
          </a:p>
        </p:txBody>
      </p:sp>
      <p:sp>
        <p:nvSpPr>
          <p:cNvPr id="48" name="文本框 22"/>
          <p:cNvSpPr txBox="1"/>
          <p:nvPr/>
        </p:nvSpPr>
        <p:spPr>
          <a:xfrm>
            <a:off x="4087831" y="792159"/>
            <a:ext cx="778941" cy="566223"/>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eaLnBrk="1" hangingPunct="1"/>
            <a:r>
              <a:rPr lang="en-US" altLang="zh-CN" sz="3200" b="1" spc="-5" dirty="0">
                <a:solidFill>
                  <a:srgbClr val="6F2F9F"/>
                </a:solidFill>
                <a:latin typeface="Agency FB" panose="020B0503020202020204"/>
                <a:cs typeface="Agency FB" panose="020B0503020202020204"/>
              </a:rPr>
              <a:t>05</a:t>
            </a:r>
            <a:endParaRPr lang="zh-CN" altLang="en-US" sz="3200" dirty="0">
              <a:solidFill>
                <a:srgbClr val="6F2F9F"/>
              </a:solidFill>
              <a:latin typeface="Agency FB" panose="020B0503020202020204"/>
              <a:cs typeface="Agency FB" panose="020B0503020202020204"/>
            </a:endParaRPr>
          </a:p>
        </p:txBody>
      </p:sp>
      <p:grpSp>
        <p:nvGrpSpPr>
          <p:cNvPr id="2" name="组合 1"/>
          <p:cNvGrpSpPr/>
          <p:nvPr/>
        </p:nvGrpSpPr>
        <p:grpSpPr>
          <a:xfrm>
            <a:off x="755659" y="857474"/>
            <a:ext cx="7215813" cy="6299517"/>
            <a:chOff x="755659" y="857474"/>
            <a:chExt cx="7215813" cy="6299517"/>
          </a:xfrm>
        </p:grpSpPr>
        <p:sp>
          <p:nvSpPr>
            <p:cNvPr id="35" name="文本框 3"/>
            <p:cNvSpPr txBox="1"/>
            <p:nvPr/>
          </p:nvSpPr>
          <p:spPr>
            <a:xfrm>
              <a:off x="1313275" y="2260581"/>
              <a:ext cx="2164068" cy="1069738"/>
            </a:xfrm>
            <a:prstGeom prst="rect">
              <a:avLst/>
            </a:prstGeom>
            <a:noFill/>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a:lnSpc>
                  <a:spcPct val="150000"/>
                </a:lnSpc>
                <a:spcBef>
                  <a:spcPts val="0"/>
                </a:spcBef>
                <a:defRPr/>
              </a:pPr>
              <a:r>
                <a:rPr lang="zh-CN" altLang="en-US" sz="1600" b="1" dirty="0">
                  <a:solidFill>
                    <a:srgbClr val="C00000"/>
                  </a:solidFill>
                  <a:latin typeface="微软雅黑" panose="020B0503020204020204" pitchFamily="34" charset="-122"/>
                </a:rPr>
                <a:t>发展战略目标</a:t>
              </a:r>
              <a:endParaRPr lang="en-US" altLang="zh-CN" sz="1600" b="1" dirty="0">
                <a:solidFill>
                  <a:srgbClr val="C00000"/>
                </a:solidFill>
                <a:latin typeface="微软雅黑" panose="020B0503020204020204" pitchFamily="34" charset="-122"/>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2.1 </a:t>
              </a:r>
              <a:r>
                <a:rPr kumimoji="0" lang="zh-CN" altLang="en-US" sz="1400" kern="1200" cap="none" spc="0" normalizeH="0" baseline="0" noProof="0" dirty="0">
                  <a:latin typeface="+mn-ea"/>
                  <a:ea typeface="+mn-ea"/>
                  <a:cs typeface="+mn-cs"/>
                </a:rPr>
                <a:t>发展定位</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2.2 </a:t>
              </a:r>
              <a:r>
                <a:rPr kumimoji="0" lang="zh-CN" altLang="en-US" sz="1400" kern="1200" cap="none" spc="0" normalizeH="0" baseline="0" noProof="0" dirty="0">
                  <a:latin typeface="+mn-ea"/>
                  <a:ea typeface="+mn-ea"/>
                  <a:cs typeface="+mn-cs"/>
                </a:rPr>
                <a:t>发展目标</a:t>
              </a:r>
              <a:endParaRPr kumimoji="0" lang="en-US" altLang="zh-CN" sz="1400" kern="1200" cap="none" spc="0" normalizeH="0" baseline="0" noProof="0" dirty="0">
                <a:latin typeface="+mn-ea"/>
                <a:ea typeface="+mn-ea"/>
                <a:cs typeface="+mn-cs"/>
              </a:endParaRPr>
            </a:p>
          </p:txBody>
        </p:sp>
        <p:sp>
          <p:nvSpPr>
            <p:cNvPr id="36" name="文本框 9"/>
            <p:cNvSpPr txBox="1"/>
            <p:nvPr/>
          </p:nvSpPr>
          <p:spPr>
            <a:xfrm>
              <a:off x="1313275" y="870537"/>
              <a:ext cx="2164068" cy="1035924"/>
            </a:xfrm>
            <a:prstGeom prst="rect">
              <a:avLst/>
            </a:prstGeom>
            <a:noFill/>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marR="0">
                <a:lnSpc>
                  <a:spcPct val="150000"/>
                </a:lnSpc>
                <a:spcBef>
                  <a:spcPts val="0"/>
                </a:spcBef>
                <a:buClrTx/>
                <a:buSzTx/>
                <a:defRPr/>
              </a:pPr>
              <a:r>
                <a:rPr lang="zh-CN" altLang="en-US" sz="1600" b="1" dirty="0">
                  <a:solidFill>
                    <a:srgbClr val="0166B3"/>
                  </a:solidFill>
                  <a:latin typeface="微软雅黑" panose="020B0503020204020204" pitchFamily="34" charset="-122"/>
                </a:rPr>
                <a:t>规划总则</a:t>
              </a:r>
              <a:endParaRPr lang="en-US" altLang="zh-CN" sz="1600" b="1" dirty="0">
                <a:solidFill>
                  <a:srgbClr val="0166B3"/>
                </a:solidFill>
                <a:latin typeface="微软雅黑" panose="020B0503020204020204" pitchFamily="34" charset="-122"/>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1.1 </a:t>
              </a:r>
              <a:r>
                <a:rPr kumimoji="0" lang="zh-CN" altLang="en-US" sz="1400" kern="1200" cap="none" spc="0" normalizeH="0" baseline="0" noProof="0" dirty="0">
                  <a:latin typeface="+mn-ea"/>
                  <a:ea typeface="+mn-ea"/>
                  <a:cs typeface="+mn-cs"/>
                </a:rPr>
                <a:t>规划原则</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1.2 </a:t>
              </a:r>
              <a:r>
                <a:rPr kumimoji="0" lang="zh-CN" altLang="en-US" sz="1400" kern="1200" cap="none" spc="0" normalizeH="0" baseline="0" noProof="0" dirty="0">
                  <a:latin typeface="+mn-ea"/>
                  <a:ea typeface="+mn-ea"/>
                  <a:cs typeface="+mn-cs"/>
                </a:rPr>
                <a:t>规划范围和期限</a:t>
              </a:r>
              <a:endParaRPr kumimoji="0" lang="zh-CN" altLang="en-US" sz="1400" kern="1200" cap="none" spc="0" normalizeH="0" baseline="0" noProof="0" dirty="0">
                <a:latin typeface="+mn-ea"/>
                <a:ea typeface="+mn-ea"/>
                <a:cs typeface="+mn-cs"/>
              </a:endParaRPr>
            </a:p>
          </p:txBody>
        </p:sp>
        <p:sp>
          <p:nvSpPr>
            <p:cNvPr id="37" name="文本框 11"/>
            <p:cNvSpPr txBox="1"/>
            <p:nvPr/>
          </p:nvSpPr>
          <p:spPr>
            <a:xfrm>
              <a:off x="1313275" y="3681980"/>
              <a:ext cx="3312499" cy="1386356"/>
            </a:xfrm>
            <a:prstGeom prst="rect">
              <a:avLst/>
            </a:prstGeom>
            <a:noFill/>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R="0" defTabSz="876300" eaLnBrk="1" fontAlgn="auto" hangingPunct="1">
                <a:lnSpc>
                  <a:spcPct val="150000"/>
                </a:lnSpc>
                <a:spcBef>
                  <a:spcPts val="0"/>
                </a:spcBef>
                <a:spcAft>
                  <a:spcPts val="0"/>
                </a:spcAft>
                <a:buClrTx/>
                <a:buSzTx/>
                <a:buFontTx/>
                <a:buNone/>
                <a:defRPr/>
              </a:pPr>
              <a:r>
                <a:rPr kumimoji="0" lang="zh-CN" altLang="en-US" sz="1600" b="1" kern="1200" cap="none" spc="0" normalizeH="0" baseline="0" noProof="0" dirty="0">
                  <a:solidFill>
                    <a:srgbClr val="2F5597"/>
                  </a:solidFill>
                  <a:latin typeface="+mn-ea"/>
                  <a:ea typeface="+mn-ea"/>
                  <a:cs typeface="+mn-cs"/>
                </a:rPr>
                <a:t>国土空间格局</a:t>
              </a:r>
              <a:endParaRPr kumimoji="0" lang="en-US" altLang="zh-CN" sz="1600" b="1" kern="1200" cap="none" spc="0" normalizeH="0" baseline="0" noProof="0" dirty="0">
                <a:solidFill>
                  <a:srgbClr val="2F5597"/>
                </a:solidFill>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微软雅黑" panose="020B0503020204020204" pitchFamily="34" charset="-122"/>
                  <a:cs typeface="+mn-cs"/>
                </a:rPr>
                <a:t>3.1 </a:t>
              </a:r>
              <a:r>
                <a:rPr kumimoji="0" lang="zh-CN" altLang="en-US" sz="1400" kern="1200" cap="none" spc="0" normalizeH="0" baseline="0" noProof="0" dirty="0">
                  <a:latin typeface="+mn-ea"/>
                  <a:ea typeface="微软雅黑" panose="020B0503020204020204" pitchFamily="34" charset="-122"/>
                  <a:cs typeface="+mn-cs"/>
                </a:rPr>
                <a:t>划定落实“三条控制线”</a:t>
              </a:r>
              <a:endParaRPr kumimoji="0" lang="en-US" altLang="zh-CN" sz="1400" kern="1200" cap="none" spc="0" normalizeH="0" baseline="0" noProof="0" dirty="0">
                <a:latin typeface="+mn-ea"/>
                <a:ea typeface="微软雅黑" panose="020B0503020204020204" pitchFamily="34" charset="-122"/>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3.2 </a:t>
              </a:r>
              <a:r>
                <a:rPr kumimoji="0" lang="zh-CN" altLang="en-US" sz="1400" kern="1200" cap="none" spc="0" normalizeH="0" baseline="0" noProof="0" dirty="0">
                  <a:latin typeface="+mn-ea"/>
                  <a:ea typeface="+mn-ea"/>
                  <a:cs typeface="+mn-cs"/>
                </a:rPr>
                <a:t>统筹国土空间总体格局</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3.3 </a:t>
              </a:r>
              <a:r>
                <a:rPr kumimoji="0" lang="zh-CN" altLang="en-US" sz="1400" kern="1200" cap="none" spc="0" normalizeH="0" baseline="0" noProof="0" dirty="0">
                  <a:latin typeface="+mn-ea"/>
                  <a:ea typeface="+mn-ea"/>
                  <a:cs typeface="+mn-cs"/>
                </a:rPr>
                <a:t>优化镇区空间格局</a:t>
              </a:r>
              <a:endParaRPr kumimoji="0" lang="en-US" altLang="zh-CN" sz="1400" kern="1200" cap="none" spc="0" normalizeH="0" baseline="0" noProof="0" dirty="0">
                <a:latin typeface="+mn-ea"/>
                <a:ea typeface="+mn-ea"/>
                <a:cs typeface="+mn-cs"/>
              </a:endParaRPr>
            </a:p>
          </p:txBody>
        </p:sp>
        <p:sp>
          <p:nvSpPr>
            <p:cNvPr id="38" name="文本框 12"/>
            <p:cNvSpPr txBox="1"/>
            <p:nvPr/>
          </p:nvSpPr>
          <p:spPr>
            <a:xfrm>
              <a:off x="1345859" y="5209738"/>
              <a:ext cx="3312499" cy="1069908"/>
            </a:xfrm>
            <a:prstGeom prst="rect">
              <a:avLst/>
            </a:prstGeom>
            <a:noFill/>
            <a:ln>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R="0" defTabSz="876300" eaLnBrk="1" fontAlgn="auto" hangingPunct="1">
                <a:lnSpc>
                  <a:spcPct val="150000"/>
                </a:lnSpc>
                <a:spcBef>
                  <a:spcPts val="0"/>
                </a:spcBef>
                <a:spcAft>
                  <a:spcPts val="0"/>
                </a:spcAft>
                <a:buClrTx/>
                <a:buSzTx/>
                <a:buFontTx/>
                <a:buNone/>
                <a:defRPr/>
              </a:pPr>
              <a:r>
                <a:rPr kumimoji="0" lang="zh-CN" altLang="en-US" sz="1600" b="1" kern="1200" cap="none" spc="0" normalizeH="0" baseline="0" noProof="0" dirty="0">
                  <a:solidFill>
                    <a:srgbClr val="E36C09"/>
                  </a:solidFill>
                  <a:latin typeface="+mn-ea"/>
                  <a:ea typeface="+mn-ea"/>
                  <a:cs typeface="+mn-cs"/>
                </a:rPr>
                <a:t>自然资源保护与利用</a:t>
              </a:r>
              <a:endParaRPr kumimoji="0" lang="en-US" altLang="zh-CN" sz="1600" b="1" kern="1200" cap="none" spc="0" normalizeH="0" baseline="0" noProof="0" dirty="0">
                <a:solidFill>
                  <a:srgbClr val="E36C09"/>
                </a:solidFill>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4.1 </a:t>
              </a:r>
              <a:r>
                <a:rPr kumimoji="0" lang="zh-CN" altLang="en-US" sz="1400" kern="1200" cap="none" spc="0" normalizeH="0" baseline="0" noProof="0" dirty="0">
                  <a:latin typeface="+mn-ea"/>
                  <a:ea typeface="+mn-ea"/>
                  <a:cs typeface="+mn-cs"/>
                </a:rPr>
                <a:t>严守耕地保护红线</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4.2 </a:t>
              </a:r>
              <a:r>
                <a:rPr kumimoji="0" lang="zh-CN" altLang="en-US" sz="1400" kern="1200" cap="none" spc="0" normalizeH="0" baseline="0" noProof="0" dirty="0">
                  <a:latin typeface="+mn-ea"/>
                  <a:ea typeface="+mn-ea"/>
                  <a:cs typeface="+mn-cs"/>
                </a:rPr>
                <a:t>生态环境保护</a:t>
              </a:r>
              <a:endParaRPr kumimoji="0" lang="en-US" altLang="zh-CN" sz="1400" kern="1200" cap="none" spc="0" normalizeH="0" baseline="0" noProof="0" dirty="0">
                <a:latin typeface="+mn-ea"/>
                <a:ea typeface="+mn-ea"/>
                <a:cs typeface="+mn-cs"/>
              </a:endParaRPr>
            </a:p>
          </p:txBody>
        </p:sp>
        <p:sp>
          <p:nvSpPr>
            <p:cNvPr id="40" name="文本框 15"/>
            <p:cNvSpPr txBox="1"/>
            <p:nvPr/>
          </p:nvSpPr>
          <p:spPr>
            <a:xfrm>
              <a:off x="4657743" y="857474"/>
              <a:ext cx="3313729" cy="3008901"/>
            </a:xfrm>
            <a:prstGeom prst="rect">
              <a:avLst/>
            </a:prstGeom>
            <a:noFill/>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R="0" defTabSz="876300" eaLnBrk="1" fontAlgn="auto" hangingPunct="1">
                <a:lnSpc>
                  <a:spcPct val="150000"/>
                </a:lnSpc>
                <a:spcBef>
                  <a:spcPts val="0"/>
                </a:spcBef>
                <a:spcAft>
                  <a:spcPts val="0"/>
                </a:spcAft>
                <a:buClrTx/>
                <a:buSzTx/>
                <a:buFontTx/>
                <a:buNone/>
                <a:defRPr/>
              </a:pPr>
              <a:r>
                <a:rPr kumimoji="0" lang="zh-CN" altLang="en-US" sz="1600" b="1" kern="1200" cap="none" spc="0" normalizeH="0" baseline="0" noProof="0" dirty="0">
                  <a:solidFill>
                    <a:srgbClr val="6F2F9F"/>
                  </a:solidFill>
                  <a:latin typeface="+mn-ea"/>
                  <a:ea typeface="+mn-ea"/>
                  <a:cs typeface="+mn-cs"/>
                </a:rPr>
                <a:t>国土空间开发</a:t>
              </a:r>
              <a:endParaRPr kumimoji="0" lang="en-US" altLang="zh-CN" sz="1600" b="1" kern="1200" cap="none" spc="0" normalizeH="0" baseline="0" noProof="0" dirty="0">
                <a:solidFill>
                  <a:srgbClr val="6F2F9F"/>
                </a:solidFill>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5.1 </a:t>
              </a:r>
              <a:r>
                <a:rPr kumimoji="0" lang="zh-CN" altLang="en-US" sz="1400" kern="1200" cap="none" spc="0" normalizeH="0" baseline="0" noProof="0" dirty="0">
                  <a:latin typeface="+mn-ea"/>
                  <a:ea typeface="+mn-ea"/>
                  <a:cs typeface="+mn-cs"/>
                </a:rPr>
                <a:t>城乡建设用地布局</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lang="en-US" altLang="zh-CN" sz="1400" dirty="0">
                  <a:latin typeface="+mn-ea"/>
                  <a:ea typeface="+mn-ea"/>
                </a:rPr>
                <a:t>5.2 </a:t>
              </a:r>
              <a:r>
                <a:rPr lang="zh-CN" altLang="en-US" sz="1400" dirty="0">
                  <a:latin typeface="+mn-ea"/>
                  <a:ea typeface="+mn-ea"/>
                </a:rPr>
                <a:t>镇政府驻地用地布局</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5.3 </a:t>
              </a:r>
              <a:r>
                <a:rPr kumimoji="0" lang="zh-CN" altLang="en-US" sz="1400" kern="1200" cap="none" spc="0" normalizeH="0" baseline="0" noProof="0" dirty="0">
                  <a:latin typeface="+mn-ea"/>
                  <a:ea typeface="+mn-ea"/>
                  <a:cs typeface="+mn-cs"/>
                </a:rPr>
                <a:t>产业布局规划</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5.4 </a:t>
              </a:r>
              <a:r>
                <a:rPr kumimoji="0" lang="zh-CN" altLang="en-US" sz="1400" kern="1200" cap="none" spc="0" normalizeH="0" baseline="0" noProof="0" dirty="0">
                  <a:latin typeface="+mn-ea"/>
                  <a:ea typeface="+mn-ea"/>
                  <a:cs typeface="+mn-cs"/>
                </a:rPr>
                <a:t>综合交通网络布局</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5.5 </a:t>
              </a:r>
              <a:r>
                <a:rPr kumimoji="0" lang="zh-CN" altLang="en-US" sz="1400" kern="1200" cap="none" spc="0" normalizeH="0" baseline="0" noProof="0" dirty="0">
                  <a:latin typeface="+mn-ea"/>
                  <a:ea typeface="+mn-ea"/>
                  <a:cs typeface="+mn-cs"/>
                </a:rPr>
                <a:t>市政基础设施完善</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5.6 </a:t>
              </a:r>
              <a:r>
                <a:rPr kumimoji="0" lang="zh-CN" altLang="en-US" sz="1400" kern="1200" cap="none" spc="0" normalizeH="0" baseline="0" noProof="0" dirty="0">
                  <a:latin typeface="+mn-ea"/>
                  <a:ea typeface="+mn-ea"/>
                  <a:cs typeface="+mn-cs"/>
                </a:rPr>
                <a:t>公共服务设施提升</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5.7 </a:t>
              </a:r>
              <a:r>
                <a:rPr kumimoji="0" lang="zh-CN" altLang="en-US" sz="1400" kern="1200" cap="none" spc="0" normalizeH="0" baseline="0" noProof="0" dirty="0">
                  <a:latin typeface="+mn-ea"/>
                  <a:ea typeface="+mn-ea"/>
                  <a:cs typeface="+mn-cs"/>
                </a:rPr>
                <a:t>公共安全设施配套</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5.8 </a:t>
              </a:r>
              <a:r>
                <a:rPr kumimoji="0" lang="zh-CN" altLang="en-US" sz="1400" kern="1200" cap="none" spc="0" normalizeH="0" baseline="0" noProof="0" dirty="0">
                  <a:latin typeface="+mn-ea"/>
                  <a:ea typeface="+mn-ea"/>
                  <a:cs typeface="+mn-cs"/>
                </a:rPr>
                <a:t>历史文化遗产保护</a:t>
              </a:r>
              <a:endParaRPr kumimoji="0" lang="en-US" altLang="zh-CN" sz="1400" kern="1200" cap="none" spc="0" normalizeH="0" baseline="0" noProof="0" dirty="0">
                <a:latin typeface="+mn-ea"/>
                <a:ea typeface="+mn-ea"/>
                <a:cs typeface="+mn-cs"/>
              </a:endParaRPr>
            </a:p>
          </p:txBody>
        </p:sp>
        <p:sp>
          <p:nvSpPr>
            <p:cNvPr id="41" name="文本框 16"/>
            <p:cNvSpPr txBox="1"/>
            <p:nvPr/>
          </p:nvSpPr>
          <p:spPr>
            <a:xfrm>
              <a:off x="4657743" y="3828040"/>
              <a:ext cx="3313729" cy="1385126"/>
            </a:xfrm>
            <a:prstGeom prst="rect">
              <a:avLst/>
            </a:prstGeom>
            <a:noFill/>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R="0" defTabSz="876300" eaLnBrk="1" fontAlgn="auto" hangingPunct="1">
                <a:lnSpc>
                  <a:spcPct val="150000"/>
                </a:lnSpc>
                <a:spcBef>
                  <a:spcPts val="0"/>
                </a:spcBef>
                <a:spcAft>
                  <a:spcPts val="0"/>
                </a:spcAft>
                <a:buClrTx/>
                <a:buSzTx/>
                <a:buFontTx/>
                <a:buNone/>
                <a:defRPr/>
              </a:pPr>
              <a:r>
                <a:rPr kumimoji="0" lang="zh-CN" altLang="en-US" sz="1600" b="1" kern="1200" cap="none" spc="0" normalizeH="0" baseline="0" noProof="0" dirty="0">
                  <a:solidFill>
                    <a:srgbClr val="66A13D"/>
                  </a:solidFill>
                  <a:latin typeface="+mn-ea"/>
                  <a:ea typeface="+mn-ea"/>
                  <a:cs typeface="+mn-cs"/>
                </a:rPr>
                <a:t>镇村体系与村庄引导</a:t>
              </a:r>
              <a:endParaRPr kumimoji="0" lang="en-US" altLang="zh-CN" sz="1600" b="1" kern="1200" cap="none" spc="0" normalizeH="0" baseline="0" noProof="0" dirty="0">
                <a:solidFill>
                  <a:srgbClr val="66A13D"/>
                </a:solidFill>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6.1 </a:t>
              </a:r>
              <a:r>
                <a:rPr kumimoji="0" lang="zh-CN" altLang="en-US" sz="1400" kern="1200" cap="none" spc="0" normalizeH="0" baseline="0" noProof="0" dirty="0">
                  <a:latin typeface="+mn-ea"/>
                  <a:ea typeface="+mn-ea"/>
                  <a:cs typeface="+mn-cs"/>
                </a:rPr>
                <a:t>镇村体系规划</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6.2 </a:t>
              </a:r>
              <a:r>
                <a:rPr kumimoji="0" lang="zh-CN" altLang="en-US" sz="1400" kern="1200" cap="none" spc="0" normalizeH="0" baseline="0" noProof="0" dirty="0">
                  <a:latin typeface="+mn-ea"/>
                  <a:ea typeface="+mn-ea"/>
                  <a:cs typeface="+mn-cs"/>
                </a:rPr>
                <a:t>村庄规划引导</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6.3 </a:t>
              </a:r>
              <a:r>
                <a:rPr kumimoji="0" lang="zh-CN" altLang="en-US" sz="1400" kern="1200" cap="none" spc="0" normalizeH="0" baseline="0" noProof="0" dirty="0">
                  <a:latin typeface="+mn-ea"/>
                  <a:ea typeface="+mn-ea"/>
                  <a:cs typeface="+mn-cs"/>
                </a:rPr>
                <a:t>塑造城乡特色风貌</a:t>
              </a:r>
              <a:endParaRPr kumimoji="0" lang="en-US" altLang="zh-CN" sz="1400" kern="1200" cap="none" spc="0" normalizeH="0" baseline="0" noProof="0" dirty="0">
                <a:latin typeface="+mn-ea"/>
                <a:ea typeface="+mn-ea"/>
                <a:cs typeface="+mn-cs"/>
              </a:endParaRPr>
            </a:p>
          </p:txBody>
        </p:sp>
        <p:sp>
          <p:nvSpPr>
            <p:cNvPr id="42" name="文本框 17"/>
            <p:cNvSpPr txBox="1"/>
            <p:nvPr/>
          </p:nvSpPr>
          <p:spPr>
            <a:xfrm>
              <a:off x="4657743" y="5355798"/>
              <a:ext cx="3313729" cy="1072812"/>
            </a:xfrm>
            <a:prstGeom prst="rect">
              <a:avLst/>
            </a:prstGeom>
            <a:noFill/>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R="0" defTabSz="876300" eaLnBrk="1" fontAlgn="auto" hangingPunct="1">
                <a:lnSpc>
                  <a:spcPct val="150000"/>
                </a:lnSpc>
                <a:spcBef>
                  <a:spcPts val="0"/>
                </a:spcBef>
                <a:spcAft>
                  <a:spcPts val="0"/>
                </a:spcAft>
                <a:buClrTx/>
                <a:buSzTx/>
                <a:buFontTx/>
                <a:buNone/>
                <a:defRPr/>
              </a:pPr>
              <a:r>
                <a:rPr kumimoji="0" lang="zh-CN" altLang="en-US" sz="1600" b="1" kern="1200" cap="none" spc="0" normalizeH="0" baseline="0" noProof="0" dirty="0">
                  <a:solidFill>
                    <a:srgbClr val="C55A11"/>
                  </a:solidFill>
                  <a:latin typeface="+mn-ea"/>
                  <a:ea typeface="+mn-ea"/>
                  <a:cs typeface="+mn-cs"/>
                </a:rPr>
                <a:t>国土综合整治修复</a:t>
              </a:r>
              <a:endParaRPr kumimoji="0" lang="en-US" altLang="zh-CN" sz="1600" b="1" kern="1200" cap="none" spc="0" normalizeH="0" baseline="0" noProof="0" dirty="0">
                <a:solidFill>
                  <a:srgbClr val="C55A11"/>
                </a:solidFill>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7.1 </a:t>
              </a:r>
              <a:r>
                <a:rPr kumimoji="0" lang="zh-CN" altLang="en-US" sz="1400" kern="1200" cap="none" spc="0" normalizeH="0" baseline="0" noProof="0" dirty="0">
                  <a:latin typeface="+mn-ea"/>
                  <a:ea typeface="+mn-ea"/>
                  <a:cs typeface="+mn-cs"/>
                </a:rPr>
                <a:t>国土综合整治</a:t>
              </a:r>
              <a:endParaRPr kumimoji="0" lang="en-US" altLang="zh-CN" sz="1400" kern="1200" cap="none" spc="0" normalizeH="0" baseline="0" noProof="0" dirty="0">
                <a:latin typeface="+mn-ea"/>
                <a:ea typeface="+mn-ea"/>
                <a:cs typeface="+mn-cs"/>
              </a:endParaRPr>
            </a:p>
            <a:p>
              <a:pPr marR="0" defTabSz="876300" eaLnBrk="1" fontAlgn="auto" hangingPunct="1">
                <a:lnSpc>
                  <a:spcPct val="150000"/>
                </a:lnSpc>
                <a:spcBef>
                  <a:spcPts val="0"/>
                </a:spcBef>
                <a:spcAft>
                  <a:spcPts val="0"/>
                </a:spcAft>
                <a:buClrTx/>
                <a:buSzTx/>
                <a:buFontTx/>
                <a:buNone/>
                <a:defRPr/>
              </a:pPr>
              <a:r>
                <a:rPr kumimoji="0" lang="en-US" altLang="zh-CN" sz="1400" kern="1200" cap="none" spc="0" normalizeH="0" baseline="0" noProof="0" dirty="0">
                  <a:latin typeface="+mn-ea"/>
                  <a:ea typeface="+mn-ea"/>
                  <a:cs typeface="+mn-cs"/>
                </a:rPr>
                <a:t>7.2 </a:t>
              </a:r>
              <a:r>
                <a:rPr kumimoji="0" lang="zh-CN" altLang="en-US" sz="1400" kern="1200" cap="none" spc="0" normalizeH="0" baseline="0" noProof="0" dirty="0">
                  <a:latin typeface="+mn-ea"/>
                  <a:ea typeface="+mn-ea"/>
                  <a:cs typeface="+mn-cs"/>
                </a:rPr>
                <a:t>生态系统修复</a:t>
              </a:r>
              <a:endParaRPr kumimoji="0" lang="en-US" altLang="zh-CN" sz="1400" kern="1200" cap="none" spc="0" normalizeH="0" baseline="0" noProof="0" dirty="0">
                <a:latin typeface="+mn-ea"/>
                <a:ea typeface="+mn-ea"/>
                <a:cs typeface="+mn-cs"/>
              </a:endParaRPr>
            </a:p>
          </p:txBody>
        </p:sp>
        <p:sp>
          <p:nvSpPr>
            <p:cNvPr id="43" name="文本框 18"/>
            <p:cNvSpPr txBox="1"/>
            <p:nvPr/>
          </p:nvSpPr>
          <p:spPr>
            <a:xfrm>
              <a:off x="4657743" y="6723710"/>
              <a:ext cx="3313729" cy="404533"/>
            </a:xfrm>
            <a:prstGeom prst="rect">
              <a:avLst/>
            </a:prstGeom>
            <a:noFill/>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R="0" defTabSz="876300" eaLnBrk="1" fontAlgn="auto" hangingPunct="1">
                <a:lnSpc>
                  <a:spcPct val="150000"/>
                </a:lnSpc>
                <a:spcBef>
                  <a:spcPts val="0"/>
                </a:spcBef>
                <a:spcAft>
                  <a:spcPts val="0"/>
                </a:spcAft>
                <a:buClrTx/>
                <a:buSzTx/>
                <a:buFontTx/>
                <a:buNone/>
                <a:defRPr/>
              </a:pPr>
              <a:r>
                <a:rPr kumimoji="0" lang="zh-CN" altLang="en-US" sz="1600" b="1" kern="1200" cap="none" spc="0" normalizeH="0" baseline="0" noProof="0" dirty="0">
                  <a:solidFill>
                    <a:srgbClr val="002060"/>
                  </a:solidFill>
                  <a:latin typeface="+mn-ea"/>
                  <a:ea typeface="+mn-ea"/>
                  <a:cs typeface="+mn-cs"/>
                </a:rPr>
                <a:t>切实保障规划实施</a:t>
              </a:r>
              <a:endParaRPr kumimoji="0" lang="en-US" altLang="zh-CN" sz="1600" b="1" kern="1200" cap="none" spc="0" normalizeH="0" baseline="0" noProof="0" dirty="0">
                <a:solidFill>
                  <a:srgbClr val="002060"/>
                </a:solidFill>
                <a:latin typeface="+mn-ea"/>
                <a:ea typeface="+mn-ea"/>
                <a:cs typeface="+mn-cs"/>
              </a:endParaRPr>
            </a:p>
          </p:txBody>
        </p:sp>
        <p:sp>
          <p:nvSpPr>
            <p:cNvPr id="45" name="文本框 19"/>
            <p:cNvSpPr txBox="1"/>
            <p:nvPr/>
          </p:nvSpPr>
          <p:spPr>
            <a:xfrm>
              <a:off x="755659" y="2182203"/>
              <a:ext cx="778941" cy="584667"/>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a:spcBef>
                  <a:spcPts val="100"/>
                </a:spcBef>
              </a:pPr>
              <a:r>
                <a:rPr lang="en-US" altLang="zh-CN" sz="3200" b="1" spc="-5" dirty="0">
                  <a:solidFill>
                    <a:srgbClr val="C00000"/>
                  </a:solidFill>
                  <a:latin typeface="Agency FB" panose="020B0503020202020204"/>
                  <a:cs typeface="Agency FB" panose="020B0503020202020204"/>
                </a:rPr>
                <a:t>02</a:t>
              </a:r>
              <a:endParaRPr lang="zh-CN" altLang="en-US" sz="3200" dirty="0">
                <a:solidFill>
                  <a:srgbClr val="C00000"/>
                </a:solidFill>
                <a:latin typeface="Agency FB" panose="020B0503020202020204"/>
                <a:cs typeface="Agency FB" panose="020B0503020202020204"/>
              </a:endParaRPr>
            </a:p>
          </p:txBody>
        </p:sp>
        <p:sp>
          <p:nvSpPr>
            <p:cNvPr id="46" name="文本框 20"/>
            <p:cNvSpPr txBox="1"/>
            <p:nvPr/>
          </p:nvSpPr>
          <p:spPr>
            <a:xfrm>
              <a:off x="755659" y="3603602"/>
              <a:ext cx="778941" cy="566223"/>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a:spcBef>
                  <a:spcPts val="100"/>
                </a:spcBef>
              </a:pPr>
              <a:r>
                <a:rPr lang="en-US" altLang="zh-CN" sz="3200" b="1" spc="-5" dirty="0">
                  <a:solidFill>
                    <a:schemeClr val="accent1">
                      <a:lumMod val="75000"/>
                    </a:schemeClr>
                  </a:solidFill>
                  <a:latin typeface="Agency FB" panose="020B0503020202020204"/>
                  <a:cs typeface="Agency FB" panose="020B0503020202020204"/>
                </a:rPr>
                <a:t>03</a:t>
              </a:r>
              <a:endParaRPr lang="zh-CN" altLang="en-US" sz="3200" dirty="0">
                <a:solidFill>
                  <a:schemeClr val="accent1">
                    <a:lumMod val="75000"/>
                  </a:schemeClr>
                </a:solidFill>
                <a:latin typeface="Agency FB" panose="020B0503020202020204"/>
                <a:cs typeface="Agency FB" panose="020B0503020202020204"/>
              </a:endParaRPr>
            </a:p>
          </p:txBody>
        </p:sp>
        <p:sp>
          <p:nvSpPr>
            <p:cNvPr id="47" name="文本框 21"/>
            <p:cNvSpPr txBox="1"/>
            <p:nvPr/>
          </p:nvSpPr>
          <p:spPr>
            <a:xfrm>
              <a:off x="787628" y="5131360"/>
              <a:ext cx="779556" cy="566223"/>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eaLnBrk="1" hangingPunct="1"/>
              <a:r>
                <a:rPr lang="en-US" altLang="zh-CN" sz="3200" b="1" spc="-5" dirty="0">
                  <a:solidFill>
                    <a:srgbClr val="E36C09"/>
                  </a:solidFill>
                  <a:latin typeface="Agency FB" panose="020B0503020202020204"/>
                  <a:cs typeface="Agency FB" panose="020B0503020202020204"/>
                </a:rPr>
                <a:t>04</a:t>
              </a:r>
              <a:endParaRPr lang="zh-CN" altLang="en-US" sz="3200" dirty="0">
                <a:solidFill>
                  <a:srgbClr val="E36C09"/>
                </a:solidFill>
                <a:latin typeface="Agency FB" panose="020B0503020202020204"/>
                <a:cs typeface="Agency FB" panose="020B0503020202020204"/>
              </a:endParaRPr>
            </a:p>
          </p:txBody>
        </p:sp>
        <p:sp>
          <p:nvSpPr>
            <p:cNvPr id="49" name="文本框 23"/>
            <p:cNvSpPr txBox="1"/>
            <p:nvPr/>
          </p:nvSpPr>
          <p:spPr>
            <a:xfrm>
              <a:off x="4087831" y="3762725"/>
              <a:ext cx="778941" cy="584667"/>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a:spcBef>
                  <a:spcPts val="100"/>
                </a:spcBef>
              </a:pPr>
              <a:r>
                <a:rPr lang="en-US" altLang="zh-CN" sz="3200" b="1" spc="-5" dirty="0">
                  <a:solidFill>
                    <a:srgbClr val="66A13D"/>
                  </a:solidFill>
                  <a:latin typeface="Agency FB" panose="020B0503020202020204"/>
                  <a:cs typeface="Agency FB" panose="020B0503020202020204"/>
                </a:rPr>
                <a:t>06</a:t>
              </a:r>
              <a:endParaRPr lang="zh-CN" altLang="en-US" sz="3200" dirty="0">
                <a:solidFill>
                  <a:srgbClr val="66A13D"/>
                </a:solidFill>
                <a:latin typeface="Agency FB" panose="020B0503020202020204"/>
                <a:cs typeface="Agency FB" panose="020B0503020202020204"/>
              </a:endParaRPr>
            </a:p>
          </p:txBody>
        </p:sp>
        <p:sp>
          <p:nvSpPr>
            <p:cNvPr id="50" name="文本框 24"/>
            <p:cNvSpPr txBox="1"/>
            <p:nvPr/>
          </p:nvSpPr>
          <p:spPr>
            <a:xfrm>
              <a:off x="4087831" y="5307083"/>
              <a:ext cx="778941" cy="566223"/>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a:spcBef>
                  <a:spcPts val="100"/>
                </a:spcBef>
              </a:pPr>
              <a:r>
                <a:rPr lang="en-US" altLang="zh-CN" sz="3200" b="1" spc="-5" dirty="0">
                  <a:solidFill>
                    <a:schemeClr val="accent2">
                      <a:lumMod val="75000"/>
                    </a:schemeClr>
                  </a:solidFill>
                  <a:latin typeface="Agency FB" panose="020B0503020202020204"/>
                  <a:cs typeface="Agency FB" panose="020B0503020202020204"/>
                </a:rPr>
                <a:t>07</a:t>
              </a:r>
              <a:endParaRPr lang="zh-CN" altLang="en-US" sz="3200" dirty="0">
                <a:solidFill>
                  <a:schemeClr val="accent2">
                    <a:lumMod val="75000"/>
                  </a:schemeClr>
                </a:solidFill>
                <a:latin typeface="Agency FB" panose="020B0503020202020204"/>
                <a:cs typeface="Agency FB" panose="020B0503020202020204"/>
              </a:endParaRPr>
            </a:p>
          </p:txBody>
        </p:sp>
        <p:sp>
          <p:nvSpPr>
            <p:cNvPr id="51" name="文本框 25"/>
            <p:cNvSpPr txBox="1"/>
            <p:nvPr/>
          </p:nvSpPr>
          <p:spPr>
            <a:xfrm>
              <a:off x="4087831" y="6590768"/>
              <a:ext cx="778941" cy="566223"/>
            </a:xfrm>
            <a:prstGeom prst="rect">
              <a:avLst/>
            </a:prstGeom>
            <a:noFill/>
            <a:ln w="9525">
              <a:noFill/>
            </a:ln>
          </p:spPr>
          <p:txBody>
            <a:bodyPr>
              <a:spAutoFit/>
            </a:bodyPr>
            <a:lstStyle>
              <a:defPPr>
                <a:defRPr lang="zh-CN"/>
              </a:defPPr>
              <a:lvl1pPr marL="0" lvl="0" indent="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1pPr>
              <a:lvl2pPr marL="436880" lvl="1" indent="203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2pPr>
              <a:lvl3pPr marL="875030" lvl="2" indent="393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3pPr>
              <a:lvl4pPr marL="1313180" lvl="3" indent="5842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4pPr>
              <a:lvl5pPr marL="1751330" lvl="4"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77470" algn="l" defTabSz="875030" rtl="0" eaLnBrk="0" fontAlgn="base" latinLnBrk="0" hangingPunct="0">
                <a:lnSpc>
                  <a:spcPct val="100000"/>
                </a:lnSpc>
                <a:spcBef>
                  <a:spcPct val="0"/>
                </a:spcBef>
                <a:spcAft>
                  <a:spcPct val="0"/>
                </a:spcAft>
                <a:buNone/>
                <a:defRPr sz="1700" b="0" i="0" u="none" kern="1200" baseline="0">
                  <a:solidFill>
                    <a:schemeClr val="tx1"/>
                  </a:solidFill>
                  <a:latin typeface="Arial" panose="020B0604020202020204" pitchFamily="34" charset="0"/>
                  <a:ea typeface="微软雅黑" panose="020B0503020204020204" pitchFamily="34" charset="-122"/>
                  <a:cs typeface="+mn-cs"/>
                </a:defRPr>
              </a:lvl9pPr>
            </a:lstStyle>
            <a:p>
              <a:pPr marL="12700">
                <a:spcBef>
                  <a:spcPts val="100"/>
                </a:spcBef>
              </a:pPr>
              <a:r>
                <a:rPr lang="en-US" altLang="zh-CN" sz="3200" b="1" spc="-5" dirty="0">
                  <a:solidFill>
                    <a:srgbClr val="002060"/>
                  </a:solidFill>
                  <a:latin typeface="Agency FB" panose="020B0503020202020204"/>
                  <a:cs typeface="Agency FB" panose="020B0503020202020204"/>
                </a:rPr>
                <a:t>08</a:t>
              </a:r>
              <a:endParaRPr lang="zh-CN" altLang="en-US" sz="3200" dirty="0">
                <a:solidFill>
                  <a:srgbClr val="002060"/>
                </a:solidFill>
                <a:latin typeface="Agency FB" panose="020B0503020202020204"/>
                <a:cs typeface="Agency FB" panose="020B0503020202020204"/>
              </a:endParaRPr>
            </a:p>
          </p:txBody>
        </p:sp>
      </p:gr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a:stretch>
            <a:fillRect/>
          </a:stretch>
        </p:blipFill>
        <p:spPr>
          <a:xfrm>
            <a:off x="685800" y="5054180"/>
            <a:ext cx="6015972" cy="5637633"/>
          </a:xfrm>
          <a:prstGeom prst="rect">
            <a:avLst/>
          </a:prstGeom>
        </p:spPr>
      </p:pic>
      <p:sp>
        <p:nvSpPr>
          <p:cNvPr id="5" name="圆角矩形 3"/>
          <p:cNvSpPr/>
          <p:nvPr/>
        </p:nvSpPr>
        <p:spPr>
          <a:xfrm>
            <a:off x="292991" y="1937356"/>
            <a:ext cx="6891111" cy="204637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gn="just">
              <a:lnSpc>
                <a:spcPct val="130000"/>
              </a:lnSpc>
              <a:buFont typeface="Wingdings" panose="05000000000000000000" pitchFamily="2" charset="2"/>
              <a:buChar char="l"/>
            </a:pPr>
            <a:r>
              <a:rPr lang="zh-CN" altLang="en-US" sz="1300" dirty="0">
                <a:latin typeface="+mj-ea"/>
                <a:ea typeface="+mj-ea"/>
                <a:cs typeface="宋体" panose="02010600030101010101" pitchFamily="2" charset="-122"/>
              </a:rPr>
              <a:t>建设高标准农田，提高耕地利用率</a:t>
            </a:r>
            <a:r>
              <a:rPr lang="zh-CN" altLang="zh-CN" sz="1300" dirty="0" smtClean="0">
                <a:effectLst/>
                <a:latin typeface="+mj-ea"/>
                <a:ea typeface="+mj-ea"/>
                <a:cs typeface="宋体" panose="02010600030101010101" pitchFamily="2" charset="-122"/>
              </a:rPr>
              <a:t>。</a:t>
            </a:r>
            <a:r>
              <a:rPr lang="zh-CN" altLang="en-US" sz="1300" dirty="0">
                <a:latin typeface="+mj-ea"/>
                <a:ea typeface="+mj-ea"/>
                <a:cs typeface="宋体" panose="02010600030101010101" pitchFamily="2" charset="-122"/>
              </a:rPr>
              <a:t>至</a:t>
            </a:r>
            <a:r>
              <a:rPr lang="en-US" altLang="zh-CN" sz="1300" dirty="0">
                <a:latin typeface="+mj-ea"/>
                <a:ea typeface="+mj-ea"/>
                <a:cs typeface="宋体" panose="02010600030101010101" pitchFamily="2" charset="-122"/>
              </a:rPr>
              <a:t>2035</a:t>
            </a:r>
            <a:r>
              <a:rPr lang="zh-CN" altLang="en-US" sz="1300" dirty="0">
                <a:latin typeface="+mj-ea"/>
                <a:ea typeface="+mj-ea"/>
                <a:cs typeface="宋体" panose="02010600030101010101" pitchFamily="2" charset="-122"/>
              </a:rPr>
              <a:t>年，全镇建成旱涝保收高标准农田不低于</a:t>
            </a:r>
            <a:r>
              <a:rPr lang="en-US" altLang="zh-CN" sz="1300" dirty="0">
                <a:latin typeface="+mj-ea"/>
                <a:ea typeface="+mj-ea"/>
                <a:cs typeface="宋体" panose="02010600030101010101" pitchFamily="2" charset="-122"/>
              </a:rPr>
              <a:t>34740.03</a:t>
            </a:r>
            <a:r>
              <a:rPr lang="zh-CN" altLang="en-US" sz="1300" dirty="0">
                <a:latin typeface="+mj-ea"/>
                <a:ea typeface="+mj-ea"/>
                <a:cs typeface="宋体" panose="02010600030101010101" pitchFamily="2" charset="-122"/>
              </a:rPr>
              <a:t>亩。</a:t>
            </a:r>
            <a:endParaRPr lang="en-US" altLang="zh-CN" sz="1300" dirty="0">
              <a:latin typeface="+mj-ea"/>
              <a:ea typeface="+mj-ea"/>
              <a:cs typeface="宋体" panose="02010600030101010101" pitchFamily="2" charset="-122"/>
            </a:endParaRPr>
          </a:p>
          <a:p>
            <a:pPr marL="171450" indent="-171450" algn="just">
              <a:lnSpc>
                <a:spcPct val="130000"/>
              </a:lnSpc>
              <a:buFont typeface="Wingdings" panose="05000000000000000000" pitchFamily="2" charset="2"/>
              <a:buChar char="l"/>
            </a:pPr>
            <a:r>
              <a:rPr lang="zh-CN" altLang="en-US" sz="1300" dirty="0">
                <a:latin typeface="+mj-ea"/>
                <a:ea typeface="+mj-ea"/>
                <a:cs typeface="宋体" panose="02010600030101010101" pitchFamily="2" charset="-122"/>
              </a:rPr>
              <a:t>合理安排旱地改水田</a:t>
            </a:r>
            <a:r>
              <a:rPr lang="zh-CN" altLang="en-US" sz="1300" dirty="0" smtClean="0">
                <a:latin typeface="+mj-ea"/>
                <a:ea typeface="+mj-ea"/>
                <a:cs typeface="宋体" panose="02010600030101010101" pitchFamily="2" charset="-122"/>
              </a:rPr>
              <a:t>工程，至</a:t>
            </a:r>
            <a:r>
              <a:rPr lang="en-US" altLang="zh-CN" sz="1300" dirty="0">
                <a:latin typeface="+mj-ea"/>
                <a:ea typeface="+mj-ea"/>
                <a:cs typeface="宋体" panose="02010600030101010101" pitchFamily="2" charset="-122"/>
              </a:rPr>
              <a:t>2035</a:t>
            </a:r>
            <a:r>
              <a:rPr lang="zh-CN" altLang="en-US" sz="1300" dirty="0">
                <a:latin typeface="+mj-ea"/>
                <a:ea typeface="+mj-ea"/>
                <a:cs typeface="宋体" panose="02010600030101010101" pitchFamily="2" charset="-122"/>
              </a:rPr>
              <a:t>年，将镇域范围</a:t>
            </a:r>
            <a:r>
              <a:rPr lang="en-US" altLang="zh-CN" sz="1300" dirty="0">
                <a:latin typeface="+mj-ea"/>
                <a:ea typeface="+mj-ea"/>
                <a:cs typeface="宋体" panose="02010600030101010101" pitchFamily="2" charset="-122"/>
              </a:rPr>
              <a:t>677.97</a:t>
            </a:r>
            <a:r>
              <a:rPr lang="zh-CN" altLang="en-US" sz="1300" dirty="0">
                <a:latin typeface="+mj-ea"/>
                <a:ea typeface="+mj-ea"/>
                <a:cs typeface="宋体" panose="02010600030101010101" pitchFamily="2" charset="-122"/>
              </a:rPr>
              <a:t>亩旱改水潜力地块通过工程措施改造为水田，主要分布在大桥溪村、新村等村</a:t>
            </a:r>
            <a:r>
              <a:rPr lang="zh-CN" altLang="en-US" sz="1300" dirty="0" smtClean="0">
                <a:latin typeface="+mj-ea"/>
                <a:ea typeface="+mj-ea"/>
                <a:cs typeface="宋体" panose="02010600030101010101" pitchFamily="2" charset="-122"/>
              </a:rPr>
              <a:t>。在</a:t>
            </a:r>
            <a:r>
              <a:rPr lang="zh-CN" altLang="en-US" sz="1300" dirty="0">
                <a:latin typeface="+mj-ea"/>
                <a:ea typeface="+mj-ea"/>
                <a:cs typeface="宋体" panose="02010600030101010101" pitchFamily="2" charset="-122"/>
              </a:rPr>
              <a:t>确保耕地数量有增加、质量有提升、生态有改善的前提下，完善农田基础设施条件，提高耕地质量和连片度，优化耕地和永久基本农田布局。</a:t>
            </a:r>
            <a:endParaRPr lang="en-US" altLang="zh-CN" sz="1300" dirty="0" smtClean="0">
              <a:latin typeface="+mj-ea"/>
              <a:ea typeface="+mj-ea"/>
              <a:cs typeface="宋体" panose="02010600030101010101" pitchFamily="2" charset="-122"/>
            </a:endParaRPr>
          </a:p>
          <a:p>
            <a:pPr marL="171450" indent="-171450" algn="just">
              <a:lnSpc>
                <a:spcPct val="130000"/>
              </a:lnSpc>
              <a:buFont typeface="Wingdings" panose="05000000000000000000" pitchFamily="2" charset="2"/>
              <a:buChar char="l"/>
            </a:pPr>
            <a:r>
              <a:rPr lang="zh-CN" altLang="zh-CN" sz="1300" dirty="0" smtClean="0">
                <a:latin typeface="+mj-ea"/>
                <a:ea typeface="+mj-ea"/>
              </a:rPr>
              <a:t>提高耕地数量。</a:t>
            </a:r>
            <a:r>
              <a:rPr lang="zh-CN" altLang="en-US" sz="1300" dirty="0">
                <a:latin typeface="+mj-ea"/>
                <a:ea typeface="+mj-ea"/>
              </a:rPr>
              <a:t>规划至</a:t>
            </a:r>
            <a:r>
              <a:rPr lang="en-US" altLang="zh-CN" sz="1300" dirty="0">
                <a:latin typeface="+mj-ea"/>
                <a:ea typeface="+mj-ea"/>
              </a:rPr>
              <a:t>2035</a:t>
            </a:r>
            <a:r>
              <a:rPr lang="zh-CN" altLang="en-US" sz="1300" dirty="0">
                <a:latin typeface="+mj-ea"/>
                <a:ea typeface="+mj-ea"/>
              </a:rPr>
              <a:t>年，补充耕地</a:t>
            </a:r>
            <a:r>
              <a:rPr lang="en-US" altLang="zh-CN" sz="1300" dirty="0">
                <a:latin typeface="+mj-ea"/>
                <a:ea typeface="+mj-ea"/>
              </a:rPr>
              <a:t>260.15</a:t>
            </a:r>
            <a:r>
              <a:rPr lang="zh-CN" altLang="en-US" sz="1300" dirty="0">
                <a:latin typeface="+mj-ea"/>
                <a:ea typeface="+mj-ea"/>
              </a:rPr>
              <a:t>亩。根据自然地理条件、群众意愿、种植作物、市场状况等，稳妥有序推进恢复耕地任务。至</a:t>
            </a:r>
            <a:r>
              <a:rPr lang="en-US" altLang="zh-CN" sz="1300" dirty="0">
                <a:latin typeface="+mj-ea"/>
                <a:ea typeface="+mj-ea"/>
              </a:rPr>
              <a:t>2035</a:t>
            </a:r>
            <a:r>
              <a:rPr lang="zh-CN" altLang="en-US" sz="1300" dirty="0">
                <a:latin typeface="+mj-ea"/>
                <a:ea typeface="+mj-ea"/>
              </a:rPr>
              <a:t>年，落实新晃县下达恢复耕地任务</a:t>
            </a:r>
            <a:r>
              <a:rPr lang="en-US" altLang="zh-CN" sz="1300" dirty="0">
                <a:latin typeface="+mj-ea"/>
                <a:ea typeface="+mj-ea"/>
              </a:rPr>
              <a:t>599.02</a:t>
            </a:r>
            <a:r>
              <a:rPr lang="zh-CN" altLang="en-US" sz="1300" dirty="0">
                <a:latin typeface="+mj-ea"/>
                <a:ea typeface="+mj-ea"/>
              </a:rPr>
              <a:t>亩，开展耕地后备资源</a:t>
            </a:r>
            <a:r>
              <a:rPr lang="zh-CN" altLang="en-US" sz="1300" dirty="0" smtClean="0">
                <a:latin typeface="+mj-ea"/>
                <a:ea typeface="+mj-ea"/>
              </a:rPr>
              <a:t>开发利用。</a:t>
            </a:r>
            <a:endParaRPr lang="en-US" altLang="zh-CN" sz="1300" dirty="0" smtClean="0">
              <a:effectLst/>
              <a:latin typeface="+mj-ea"/>
              <a:ea typeface="+mj-ea"/>
              <a:cs typeface="宋体" panose="02010600030101010101" pitchFamily="2" charset="-122"/>
            </a:endParaRPr>
          </a:p>
          <a:p>
            <a:pPr indent="306070" algn="just">
              <a:lnSpc>
                <a:spcPct val="130000"/>
              </a:lnSpc>
            </a:pPr>
            <a:endParaRPr lang="zh-CN" altLang="zh-CN" sz="1300" dirty="0">
              <a:effectLst/>
              <a:latin typeface="+mn-ea"/>
              <a:cs typeface="宋体" panose="02010600030101010101" pitchFamily="2" charset="-122"/>
            </a:endParaRPr>
          </a:p>
        </p:txBody>
      </p:sp>
      <p:sp>
        <p:nvSpPr>
          <p:cNvPr id="13" name="圆角矩形 3"/>
          <p:cNvSpPr/>
          <p:nvPr/>
        </p:nvSpPr>
        <p:spPr>
          <a:xfrm>
            <a:off x="292991" y="4340314"/>
            <a:ext cx="6891111" cy="73674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indent="306070" algn="just">
              <a:lnSpc>
                <a:spcPct val="130000"/>
              </a:lnSpc>
            </a:pPr>
            <a:r>
              <a:rPr lang="zh-CN" altLang="en-US" sz="1300" dirty="0" smtClean="0">
                <a:latin typeface="+mn-ea"/>
                <a:cs typeface="宋体" panose="02010600030101010101" pitchFamily="2" charset="-122"/>
              </a:rPr>
              <a:t>划定生态修复区域：</a:t>
            </a:r>
            <a:r>
              <a:rPr lang="zh-CN" altLang="zh-CN" sz="1300" dirty="0"/>
              <a:t>城市功能核心区生态修复</a:t>
            </a:r>
            <a:r>
              <a:rPr lang="zh-CN" altLang="zh-CN" sz="1300" dirty="0" smtClean="0"/>
              <a:t>区</a:t>
            </a:r>
            <a:r>
              <a:rPr lang="zh-CN" altLang="en-US" sz="1300" dirty="0" smtClean="0"/>
              <a:t>，</a:t>
            </a:r>
            <a:r>
              <a:rPr lang="zh-CN" altLang="zh-CN" sz="1300" dirty="0"/>
              <a:t>城市山系生态修复重点</a:t>
            </a:r>
            <a:r>
              <a:rPr lang="zh-CN" altLang="zh-CN" sz="1300" dirty="0" smtClean="0"/>
              <a:t>项目</a:t>
            </a:r>
            <a:r>
              <a:rPr lang="zh-CN" altLang="en-US" sz="1300" dirty="0" smtClean="0"/>
              <a:t>，</a:t>
            </a:r>
            <a:r>
              <a:rPr lang="zh-CN" altLang="zh-CN" sz="1300" dirty="0"/>
              <a:t>城市水系生态修复重点</a:t>
            </a:r>
            <a:r>
              <a:rPr lang="zh-CN" altLang="zh-CN" sz="1300" dirty="0" smtClean="0"/>
              <a:t>项目</a:t>
            </a:r>
            <a:r>
              <a:rPr lang="zh-CN" altLang="en-US" sz="1300" dirty="0" smtClean="0"/>
              <a:t>，</a:t>
            </a:r>
            <a:r>
              <a:rPr lang="zh-CN" altLang="zh-CN" sz="1300" dirty="0"/>
              <a:t>城市绿系生态修复重点项目</a:t>
            </a:r>
            <a:endParaRPr lang="en-US" altLang="zh-CN" sz="1300" dirty="0">
              <a:latin typeface="+mn-ea"/>
              <a:cs typeface="宋体" panose="02010600030101010101" pitchFamily="2" charset="-122"/>
            </a:endParaRPr>
          </a:p>
        </p:txBody>
      </p:sp>
      <p:sp>
        <p:nvSpPr>
          <p:cNvPr id="23555" name="内容占位符 2"/>
          <p:cNvSpPr>
            <a:spLocks noGrp="1"/>
          </p:cNvSpPr>
          <p:nvPr>
            <p:ph sz="quarter" idx="1"/>
          </p:nvPr>
        </p:nvSpPr>
        <p:spPr>
          <a:xfrm>
            <a:off x="532038" y="3776383"/>
            <a:ext cx="6600600" cy="6579198"/>
          </a:xfrm>
        </p:spPr>
        <p:txBody>
          <a:bodyPr vert="horz" wrap="square" lIns="91440" tIns="45720" rIns="91440" bIns="45720" anchor="t" anchorCtr="0"/>
          <a:lstStyle>
            <a:lvl1pPr lvl="0">
              <a:buClrTx/>
              <a:buSzTx/>
              <a:buFont typeface="Arial" panose="020B0604020202020204" pitchFamily="34" charset="0"/>
              <a:defRPr sz="600"/>
            </a:lvl1pPr>
            <a:lvl2pPr lvl="1">
              <a:buClrTx/>
              <a:buSzTx/>
              <a:buFont typeface="Arial" panose="020B0604020202020204" pitchFamily="34" charset="0"/>
              <a:defRPr sz="500"/>
            </a:lvl2pPr>
            <a:lvl3pPr lvl="2">
              <a:buClrTx/>
              <a:buSzTx/>
              <a:buFont typeface="Arial" panose="020B0604020202020204" pitchFamily="34" charset="0"/>
              <a:defRPr sz="400"/>
            </a:lvl3pPr>
            <a:lvl4pPr lvl="3">
              <a:buClrTx/>
              <a:buSzTx/>
              <a:buFont typeface="Arial" panose="020B0604020202020204" pitchFamily="34" charset="0"/>
              <a:defRPr sz="300"/>
            </a:lvl4pPr>
            <a:lvl5pPr lvl="4">
              <a:buClrTx/>
              <a:buSzTx/>
              <a:buFont typeface="Arial" panose="020B0604020202020204" pitchFamily="34" charset="0"/>
              <a:defRPr sz="300"/>
            </a:lvl5pPr>
          </a:lstStyle>
          <a:p>
            <a:pPr lvl="0" indent="0" eaLnBrk="1" latinLnBrk="0" hangingPunct="1">
              <a:buNone/>
            </a:pPr>
            <a:r>
              <a:rPr lang="en-US" altLang="zh-CN" sz="1600" dirty="0"/>
              <a:t>   </a:t>
            </a:r>
            <a:endParaRPr lang="zh-CN" altLang="en-US" sz="1600" dirty="0"/>
          </a:p>
        </p:txBody>
      </p:sp>
      <p:sp>
        <p:nvSpPr>
          <p:cNvPr id="4" name="标题 1"/>
          <p:cNvSpPr txBox="1">
            <a:spLocks noGrp="1"/>
          </p:cNvSpPr>
          <p:nvPr>
            <p:ph type="title" idx="4294967295"/>
          </p:nvPr>
        </p:nvSpPr>
        <p:spPr>
          <a:xfrm>
            <a:off x="404813" y="546370"/>
            <a:ext cx="6727825" cy="614362"/>
          </a:xfrm>
          <a:prstGeom prst="rect">
            <a:avLst/>
          </a:prstGeom>
          <a:noFill/>
          <a:ln w="9525">
            <a:noFill/>
          </a:ln>
        </p:spPr>
        <p:txBody>
          <a:bodyPr vert="horz" wrap="square" lIns="91440" tIns="45720" rIns="91440" bIns="45720" anchor="b" anchorCtr="0"/>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eaLnBrk="1" hangingPunct="1">
              <a:spcBef>
                <a:spcPts val="400"/>
              </a:spcBef>
            </a:pPr>
            <a:r>
              <a:rPr lang="en-US" altLang="zh-CN" sz="2000" dirty="0">
                <a:solidFill>
                  <a:srgbClr val="C55A11"/>
                </a:solidFill>
                <a:effectLst>
                  <a:outerShdw blurRad="38100" dist="25400" dir="5400000" algn="ctr" rotWithShape="0">
                    <a:srgbClr val="6E747A">
                      <a:alpha val="43000"/>
                    </a:srgbClr>
                  </a:outerShdw>
                </a:effectLst>
              </a:rPr>
              <a:t>7.1 </a:t>
            </a:r>
            <a:r>
              <a:rPr lang="zh-CN" altLang="en-US" sz="2000" dirty="0">
                <a:solidFill>
                  <a:srgbClr val="C55A11"/>
                </a:solidFill>
                <a:effectLst>
                  <a:outerShdw blurRad="38100" dist="25400" dir="5400000" algn="ctr" rotWithShape="0">
                    <a:srgbClr val="6E747A">
                      <a:alpha val="43000"/>
                    </a:srgbClr>
                  </a:outerShdw>
                </a:effectLst>
              </a:rPr>
              <a:t>国土综合整治</a:t>
            </a:r>
            <a:endParaRPr lang="en-US" altLang="zh-CN" sz="2000" dirty="0">
              <a:solidFill>
                <a:srgbClr val="C55A11"/>
              </a:solidFill>
              <a:effectLst>
                <a:outerShdw blurRad="38100" dist="25400" dir="5400000" algn="ctr" rotWithShape="0">
                  <a:srgbClr val="6E747A">
                    <a:alpha val="43000"/>
                  </a:srgbClr>
                </a:outerShdw>
              </a:effectLst>
            </a:endParaRPr>
          </a:p>
        </p:txBody>
      </p:sp>
      <p:sp>
        <p:nvSpPr>
          <p:cNvPr id="7" name="圆角矩形 6"/>
          <p:cNvSpPr/>
          <p:nvPr/>
        </p:nvSpPr>
        <p:spPr>
          <a:xfrm>
            <a:off x="532038" y="1203820"/>
            <a:ext cx="1688645" cy="327932"/>
          </a:xfrm>
          <a:prstGeom prst="roundRect">
            <a:avLst/>
          </a:prstGeom>
          <a:solidFill>
            <a:srgbClr val="C55A1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5030" rtl="0" eaLnBrk="0" fontAlgn="base" latinLnBrk="0" hangingPunct="0">
              <a:lnSpc>
                <a:spcPct val="100000"/>
              </a:lnSpc>
              <a:spcBef>
                <a:spcPct val="0"/>
              </a:spcBef>
              <a:spcAft>
                <a:spcPct val="0"/>
              </a:spcAft>
              <a:buClrTx/>
              <a:buSzTx/>
              <a:buFontTx/>
              <a:buNone/>
              <a:defRPr/>
            </a:pPr>
            <a:r>
              <a:rPr lang="zh-CN" altLang="zh-CN" b="1" dirty="0">
                <a:effectLst/>
                <a:latin typeface="+mn-ea"/>
                <a:cs typeface="宋体" panose="02010600030101010101" pitchFamily="2" charset="-122"/>
              </a:rPr>
              <a:t>农用地整理</a:t>
            </a:r>
            <a:endParaRPr kumimoji="0" lang="zh-CN" altLang="en-US" b="1" i="0" u="none" strike="noStrike" kern="1200" cap="none" spc="0" normalizeH="0" baseline="0" noProof="0" dirty="0">
              <a:ln>
                <a:noFill/>
              </a:ln>
              <a:solidFill>
                <a:schemeClr val="lt1"/>
              </a:solidFill>
              <a:effectLst/>
              <a:uLnTx/>
              <a:uFillTx/>
              <a:latin typeface="+mn-lt"/>
              <a:ea typeface="+mn-ea"/>
              <a:cs typeface="+mn-cs"/>
            </a:endParaRPr>
          </a:p>
        </p:txBody>
      </p:sp>
      <p:sp>
        <p:nvSpPr>
          <p:cNvPr id="8" name="圆角矩形 6"/>
          <p:cNvSpPr/>
          <p:nvPr/>
        </p:nvSpPr>
        <p:spPr>
          <a:xfrm>
            <a:off x="532037" y="4114181"/>
            <a:ext cx="2240191" cy="334800"/>
          </a:xfrm>
          <a:prstGeom prst="roundRect">
            <a:avLst/>
          </a:prstGeom>
          <a:solidFill>
            <a:srgbClr val="C55A1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b="1" dirty="0">
                <a:latin typeface="+mn-ea"/>
                <a:cs typeface="宋体" panose="02010600030101010101" pitchFamily="2" charset="-122"/>
              </a:rPr>
              <a:t>生态保护修复</a:t>
            </a:r>
            <a:endParaRPr kumimoji="0" lang="zh-CN" altLang="en-US" b="1" i="0" u="none" strike="noStrike" kern="1200" cap="none" spc="0" normalizeH="0" baseline="0" noProof="0" dirty="0">
              <a:ln>
                <a:noFill/>
              </a:ln>
              <a:solidFill>
                <a:schemeClr val="lt1"/>
              </a:solidFill>
              <a:effectLst/>
              <a:uLnTx/>
              <a:uFillTx/>
              <a:latin typeface="+mn-lt"/>
              <a:ea typeface="+mn-ea"/>
              <a:cs typeface="+mn-cs"/>
            </a:endParaRPr>
          </a:p>
        </p:txBody>
      </p:sp>
      <p:sp>
        <p:nvSpPr>
          <p:cNvPr id="17" name="object 17"/>
          <p:cNvSpPr txBox="1"/>
          <p:nvPr/>
        </p:nvSpPr>
        <p:spPr>
          <a:xfrm>
            <a:off x="685800" y="5054180"/>
            <a:ext cx="3459404"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空间生态修复与综合整治规划</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rotWithShape="1">
          <a:blip r:embed="rId2"/>
          <a:srcRect/>
          <a:stretch>
            <a:fillRect/>
          </a:stretch>
        </p:blipFill>
        <p:spPr>
          <a:xfrm>
            <a:off x="5773925" y="9104440"/>
            <a:ext cx="927847" cy="1587373"/>
          </a:xfrm>
          <a:prstGeom prst="rect">
            <a:avLst/>
          </a:prstGeom>
        </p:spPr>
      </p:pic>
    </p:spTree>
    <p:custDataLst>
      <p:tags r:id="rId3"/>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24531" y="5359507"/>
            <a:ext cx="6727825" cy="1357752"/>
            <a:chOff x="372155" y="4271885"/>
            <a:chExt cx="6727825" cy="1357752"/>
          </a:xfrm>
        </p:grpSpPr>
        <p:sp>
          <p:nvSpPr>
            <p:cNvPr id="11" name="圆角矩形 13"/>
            <p:cNvSpPr/>
            <p:nvPr/>
          </p:nvSpPr>
          <p:spPr>
            <a:xfrm>
              <a:off x="482601" y="4290380"/>
              <a:ext cx="2832099" cy="32226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0225" y="4271885"/>
              <a:ext cx="2613025" cy="352425"/>
            </a:xfrm>
            <a:prstGeom prst="rect">
              <a:avLst/>
            </a:prstGeom>
            <a:noFill/>
          </p:spPr>
          <p:txBody>
            <a:bodyPr wrap="square" rtlCol="0">
              <a:spAutoFit/>
            </a:bodyPr>
            <a:lstStyle/>
            <a:p>
              <a:pPr algn="l"/>
              <a:r>
                <a:rPr lang="zh-CN" altLang="zh-CN" b="1" dirty="0">
                  <a:solidFill>
                    <a:schemeClr val="bg1"/>
                  </a:solidFill>
                </a:rPr>
                <a:t>加强矿山生态环境修复</a:t>
              </a:r>
              <a:endParaRPr lang="zh-CN" altLang="en-US" b="1" dirty="0">
                <a:solidFill>
                  <a:schemeClr val="bg1"/>
                </a:solidFill>
              </a:endParaRPr>
            </a:p>
          </p:txBody>
        </p:sp>
        <p:cxnSp>
          <p:nvCxnSpPr>
            <p:cNvPr id="22" name="直接连接符 21"/>
            <p:cNvCxnSpPr/>
            <p:nvPr/>
          </p:nvCxnSpPr>
          <p:spPr>
            <a:xfrm>
              <a:off x="2736260" y="4445539"/>
              <a:ext cx="4363720" cy="0"/>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sp>
          <p:nvSpPr>
            <p:cNvPr id="13" name="圆角矩形 3"/>
            <p:cNvSpPr/>
            <p:nvPr/>
          </p:nvSpPr>
          <p:spPr>
            <a:xfrm>
              <a:off x="372155" y="4837819"/>
              <a:ext cx="6727825" cy="79181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457200" algn="just">
                <a:lnSpc>
                  <a:spcPct val="150000"/>
                </a:lnSpc>
              </a:pPr>
              <a:r>
                <a:rPr lang="zh-CN" altLang="en-US" sz="1400" dirty="0">
                  <a:latin typeface="+mn-ea"/>
                </a:rPr>
                <a:t>规划至</a:t>
              </a:r>
              <a:r>
                <a:rPr lang="en-US" altLang="zh-CN" sz="1400" dirty="0">
                  <a:latin typeface="+mn-ea"/>
                </a:rPr>
                <a:t>2035</a:t>
              </a:r>
              <a:r>
                <a:rPr lang="zh-CN" altLang="en-US" sz="1400" dirty="0">
                  <a:latin typeface="+mn-ea"/>
                </a:rPr>
                <a:t>年，对晃州镇镇域范围内晃州镇洞坡道塘建筑用白云岩矿、晃州镇塘家坝建筑石料用灰岩矿、晃州镇水洞建筑石料用灰岩矿、新晃范家山汞矿</a:t>
              </a:r>
              <a:r>
                <a:rPr lang="en-US" altLang="zh-CN" sz="1400" dirty="0">
                  <a:latin typeface="+mn-ea"/>
                </a:rPr>
                <a:t>4</a:t>
              </a:r>
              <a:r>
                <a:rPr lang="zh-CN" altLang="en-US" sz="1400" dirty="0">
                  <a:latin typeface="+mn-ea"/>
                </a:rPr>
                <a:t>处采矿用地建设为生态矿山，面积为</a:t>
              </a:r>
              <a:r>
                <a:rPr lang="en-US" altLang="zh-CN" sz="1400" dirty="0">
                  <a:latin typeface="+mn-ea"/>
                </a:rPr>
                <a:t>131.18</a:t>
              </a:r>
              <a:r>
                <a:rPr lang="zh-CN" altLang="en-US" sz="1400" dirty="0">
                  <a:latin typeface="+mn-ea"/>
                </a:rPr>
                <a:t>公顷。</a:t>
              </a:r>
              <a:endParaRPr lang="zh-CN" altLang="zh-CN" sz="1400" dirty="0">
                <a:latin typeface="+mn-ea"/>
              </a:endParaRPr>
            </a:p>
          </p:txBody>
        </p:sp>
      </p:grpSp>
      <p:sp>
        <p:nvSpPr>
          <p:cNvPr id="4" name="标题 1"/>
          <p:cNvSpPr txBox="1">
            <a:spLocks noGrp="1"/>
          </p:cNvSpPr>
          <p:nvPr>
            <p:ph type="title" idx="4294967295"/>
          </p:nvPr>
        </p:nvSpPr>
        <p:spPr>
          <a:xfrm>
            <a:off x="404813" y="567961"/>
            <a:ext cx="6727825" cy="614362"/>
          </a:xfrm>
          <a:prstGeom prst="rect">
            <a:avLst/>
          </a:prstGeom>
          <a:noFill/>
          <a:ln w="9525">
            <a:noFill/>
          </a:ln>
        </p:spPr>
        <p:txBody>
          <a:bodyPr vert="horz" wrap="square" lIns="91440" tIns="45720" rIns="91440" bIns="45720" anchor="b" anchorCtr="0"/>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indent="-90805" eaLnBrk="1" hangingPunct="1">
              <a:spcBef>
                <a:spcPts val="400"/>
              </a:spcBef>
            </a:pPr>
            <a:r>
              <a:rPr lang="en-US" altLang="zh-CN" sz="2000" dirty="0">
                <a:solidFill>
                  <a:srgbClr val="C55A11"/>
                </a:solidFill>
                <a:effectLst>
                  <a:outerShdw blurRad="38100" dist="25400" dir="5400000" algn="ctr" rotWithShape="0">
                    <a:srgbClr val="6E747A">
                      <a:alpha val="43000"/>
                    </a:srgbClr>
                  </a:outerShdw>
                </a:effectLst>
              </a:rPr>
              <a:t>7.2 </a:t>
            </a:r>
            <a:r>
              <a:rPr lang="zh-CN" altLang="en-US" sz="2000" dirty="0">
                <a:solidFill>
                  <a:srgbClr val="C55A11"/>
                </a:solidFill>
                <a:effectLst>
                  <a:outerShdw blurRad="38100" dist="25400" dir="5400000" algn="ctr" rotWithShape="0">
                    <a:srgbClr val="6E747A">
                      <a:alpha val="43000"/>
                    </a:srgbClr>
                  </a:outerShdw>
                </a:effectLst>
              </a:rPr>
              <a:t>生态系统修复</a:t>
            </a:r>
            <a:endParaRPr lang="en-US" altLang="zh-CN" sz="2000" dirty="0">
              <a:solidFill>
                <a:srgbClr val="C55A11"/>
              </a:solidFill>
              <a:effectLst>
                <a:outerShdw blurRad="38100" dist="25400" dir="5400000" algn="ctr" rotWithShape="0">
                  <a:srgbClr val="6E747A">
                    <a:alpha val="43000"/>
                  </a:srgbClr>
                </a:outerShdw>
              </a:effectLst>
            </a:endParaRPr>
          </a:p>
        </p:txBody>
      </p:sp>
      <p:grpSp>
        <p:nvGrpSpPr>
          <p:cNvPr id="2" name="组合 1"/>
          <p:cNvGrpSpPr/>
          <p:nvPr/>
        </p:nvGrpSpPr>
        <p:grpSpPr>
          <a:xfrm>
            <a:off x="349249" y="9003214"/>
            <a:ext cx="6750731" cy="1467097"/>
            <a:chOff x="349249" y="8656755"/>
            <a:chExt cx="6750731" cy="1467097"/>
          </a:xfrm>
        </p:grpSpPr>
        <p:sp>
          <p:nvSpPr>
            <p:cNvPr id="17" name="圆角矩形 13"/>
            <p:cNvSpPr/>
            <p:nvPr/>
          </p:nvSpPr>
          <p:spPr>
            <a:xfrm>
              <a:off x="482601" y="8675250"/>
              <a:ext cx="2832099" cy="32226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530225" y="8656755"/>
              <a:ext cx="2613025" cy="353943"/>
            </a:xfrm>
            <a:prstGeom prst="rect">
              <a:avLst/>
            </a:prstGeom>
            <a:noFill/>
          </p:spPr>
          <p:txBody>
            <a:bodyPr wrap="square" rtlCol="0">
              <a:spAutoFit/>
            </a:bodyPr>
            <a:lstStyle/>
            <a:p>
              <a:pPr algn="l"/>
              <a:r>
                <a:rPr lang="zh-CN" altLang="zh-CN" b="1" dirty="0">
                  <a:solidFill>
                    <a:schemeClr val="bg1"/>
                  </a:solidFill>
                </a:rPr>
                <a:t>统筹确定造林绿化空间</a:t>
              </a:r>
              <a:endParaRPr lang="zh-CN" altLang="en-US" b="1" dirty="0">
                <a:solidFill>
                  <a:schemeClr val="bg1"/>
                </a:solidFill>
              </a:endParaRPr>
            </a:p>
          </p:txBody>
        </p:sp>
        <p:cxnSp>
          <p:nvCxnSpPr>
            <p:cNvPr id="21" name="直接连接符 20"/>
            <p:cNvCxnSpPr/>
            <p:nvPr/>
          </p:nvCxnSpPr>
          <p:spPr>
            <a:xfrm>
              <a:off x="2736260" y="8850813"/>
              <a:ext cx="4363720" cy="0"/>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sp>
          <p:nvSpPr>
            <p:cNvPr id="19" name="圆角矩形 3"/>
            <p:cNvSpPr/>
            <p:nvPr/>
          </p:nvSpPr>
          <p:spPr>
            <a:xfrm>
              <a:off x="349249" y="8766802"/>
              <a:ext cx="6727825" cy="135705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306070" algn="just">
                <a:lnSpc>
                  <a:spcPct val="130000"/>
                </a:lnSpc>
              </a:pPr>
              <a:r>
                <a:rPr lang="zh-CN" altLang="en-US" sz="1400" dirty="0">
                  <a:latin typeface="+mn-ea"/>
                </a:rPr>
                <a:t>坚持保护优先、自然恢复为主，人工修复自然恢复相结合，遵循生态系统内在规律开展国土绿化，统筹确定造林绿化空间，不断增加生态资源总量。晃州镇规划造林绿化空间面积</a:t>
              </a:r>
              <a:r>
                <a:rPr lang="en-US" altLang="zh-CN" sz="1400" dirty="0">
                  <a:latin typeface="+mn-ea"/>
                </a:rPr>
                <a:t>378.41</a:t>
              </a:r>
              <a:r>
                <a:rPr lang="zh-CN" altLang="en-US" sz="1400" dirty="0">
                  <a:latin typeface="+mn-ea"/>
                </a:rPr>
                <a:t>公顷，主要分布在凉水井村、两河口村等区域。</a:t>
              </a:r>
              <a:endParaRPr lang="zh-CN" altLang="zh-CN" sz="1400" dirty="0">
                <a:latin typeface="+mn-ea"/>
              </a:endParaRPr>
            </a:p>
          </p:txBody>
        </p:sp>
      </p:grpSp>
      <p:grpSp>
        <p:nvGrpSpPr>
          <p:cNvPr id="25" name="组合 24"/>
          <p:cNvGrpSpPr/>
          <p:nvPr/>
        </p:nvGrpSpPr>
        <p:grpSpPr>
          <a:xfrm>
            <a:off x="428625" y="7118264"/>
            <a:ext cx="6727825" cy="1710748"/>
            <a:chOff x="428625" y="7068857"/>
            <a:chExt cx="6727825" cy="1710748"/>
          </a:xfrm>
        </p:grpSpPr>
        <p:sp>
          <p:nvSpPr>
            <p:cNvPr id="14" name="圆角矩形 13"/>
            <p:cNvSpPr/>
            <p:nvPr/>
          </p:nvSpPr>
          <p:spPr>
            <a:xfrm>
              <a:off x="482601" y="7087352"/>
              <a:ext cx="2832099" cy="32226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30225" y="7068857"/>
              <a:ext cx="2613025" cy="615553"/>
            </a:xfrm>
            <a:prstGeom prst="rect">
              <a:avLst/>
            </a:prstGeom>
            <a:noFill/>
          </p:spPr>
          <p:txBody>
            <a:bodyPr wrap="square" rtlCol="0">
              <a:spAutoFit/>
            </a:bodyPr>
            <a:lstStyle/>
            <a:p>
              <a:r>
                <a:rPr lang="zh-CN" altLang="zh-CN" b="1" dirty="0">
                  <a:solidFill>
                    <a:schemeClr val="bg1"/>
                  </a:solidFill>
                </a:rPr>
                <a:t>加强加强生物多样性保护</a:t>
              </a:r>
              <a:endParaRPr lang="zh-CN" altLang="zh-CN" b="1" dirty="0">
                <a:solidFill>
                  <a:schemeClr val="bg1"/>
                </a:solidFill>
              </a:endParaRPr>
            </a:p>
            <a:p>
              <a:pPr algn="l"/>
              <a:endParaRPr lang="zh-CN" altLang="en-US" b="1" dirty="0">
                <a:solidFill>
                  <a:schemeClr val="bg1"/>
                </a:solidFill>
              </a:endParaRPr>
            </a:p>
          </p:txBody>
        </p:sp>
        <p:sp>
          <p:nvSpPr>
            <p:cNvPr id="16" name="圆角矩形 3"/>
            <p:cNvSpPr/>
            <p:nvPr/>
          </p:nvSpPr>
          <p:spPr>
            <a:xfrm>
              <a:off x="428625" y="7422555"/>
              <a:ext cx="6727825" cy="135705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306070" algn="just">
                <a:lnSpc>
                  <a:spcPct val="130000"/>
                </a:lnSpc>
              </a:pPr>
              <a:r>
                <a:rPr lang="zh-CN" altLang="en-US" sz="1400" dirty="0">
                  <a:latin typeface="+mn-ea"/>
                </a:rPr>
                <a:t>开展氽岩省级地质自然公园重点区域生物物种资源调查，完善野生动植物资源监测体系，推进濒危物种拯救救护基础设施建设，加强野生动物疫源疫病防治和监测，建立完善野生动物疫源疫病监测防控体系。</a:t>
              </a:r>
              <a:endParaRPr lang="zh-CN" altLang="zh-CN" sz="1400" dirty="0">
                <a:latin typeface="+mn-ea"/>
              </a:endParaRPr>
            </a:p>
          </p:txBody>
        </p:sp>
        <p:cxnSp>
          <p:nvCxnSpPr>
            <p:cNvPr id="20" name="直接连接符 19"/>
            <p:cNvCxnSpPr/>
            <p:nvPr/>
          </p:nvCxnSpPr>
          <p:spPr>
            <a:xfrm>
              <a:off x="2732405" y="7245170"/>
              <a:ext cx="4363720" cy="0"/>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95288" y="3831689"/>
            <a:ext cx="6727825" cy="1376217"/>
            <a:chOff x="395288" y="2911488"/>
            <a:chExt cx="6727825" cy="1376217"/>
          </a:xfrm>
        </p:grpSpPr>
        <p:sp>
          <p:nvSpPr>
            <p:cNvPr id="10" name="圆角矩形 13"/>
            <p:cNvSpPr/>
            <p:nvPr/>
          </p:nvSpPr>
          <p:spPr>
            <a:xfrm>
              <a:off x="482601" y="2929983"/>
              <a:ext cx="2832099" cy="32226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0225" y="2911488"/>
              <a:ext cx="2613025" cy="353943"/>
            </a:xfrm>
            <a:prstGeom prst="rect">
              <a:avLst/>
            </a:prstGeom>
            <a:noFill/>
          </p:spPr>
          <p:txBody>
            <a:bodyPr wrap="square" rtlCol="0">
              <a:spAutoFit/>
            </a:bodyPr>
            <a:lstStyle/>
            <a:p>
              <a:pPr algn="l"/>
              <a:r>
                <a:rPr lang="zh-CN" altLang="zh-CN" b="1" dirty="0">
                  <a:solidFill>
                    <a:schemeClr val="bg1"/>
                  </a:solidFill>
                </a:rPr>
                <a:t>加强林地生态修复</a:t>
              </a:r>
              <a:endParaRPr lang="zh-CN" altLang="en-US" b="1" dirty="0">
                <a:solidFill>
                  <a:schemeClr val="bg1"/>
                </a:solidFill>
              </a:endParaRPr>
            </a:p>
          </p:txBody>
        </p:sp>
        <p:sp>
          <p:nvSpPr>
            <p:cNvPr id="9" name="圆角矩形 3"/>
            <p:cNvSpPr/>
            <p:nvPr/>
          </p:nvSpPr>
          <p:spPr>
            <a:xfrm>
              <a:off x="395288" y="3225488"/>
              <a:ext cx="6727825" cy="106221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306070" algn="just">
                <a:lnSpc>
                  <a:spcPct val="130000"/>
                </a:lnSpc>
              </a:pPr>
              <a:r>
                <a:rPr lang="zh-CN" altLang="en-US" sz="1400" dirty="0">
                  <a:latin typeface="+mn-ea"/>
                </a:rPr>
                <a:t>以生态保护红线、自然保护地为主体，保护和恢复重要物种栖息地。科学开展森林经营，因林施策推进低产低效林改造，精准提高森林质量与效益，不断强化森林资源保护，充分发挥森林多种功能，进一步巩固森林系统碳汇能力。</a:t>
              </a:r>
              <a:endParaRPr lang="zh-CN" altLang="zh-CN" sz="1400" dirty="0">
                <a:latin typeface="+mn-ea"/>
              </a:endParaRPr>
            </a:p>
          </p:txBody>
        </p:sp>
        <p:cxnSp>
          <p:nvCxnSpPr>
            <p:cNvPr id="23" name="直接连接符 22"/>
            <p:cNvCxnSpPr/>
            <p:nvPr/>
          </p:nvCxnSpPr>
          <p:spPr>
            <a:xfrm>
              <a:off x="2736260" y="3071493"/>
              <a:ext cx="4363720" cy="0"/>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2658" y="1129585"/>
            <a:ext cx="7099980" cy="2232093"/>
            <a:chOff x="0" y="1171193"/>
            <a:chExt cx="7099980" cy="2232093"/>
          </a:xfrm>
        </p:grpSpPr>
        <p:sp>
          <p:nvSpPr>
            <p:cNvPr id="5" name="圆角矩形 13"/>
            <p:cNvSpPr/>
            <p:nvPr/>
          </p:nvSpPr>
          <p:spPr>
            <a:xfrm>
              <a:off x="482601" y="1245599"/>
              <a:ext cx="2832099" cy="322262"/>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0" y="1171193"/>
              <a:ext cx="2613025" cy="440505"/>
            </a:xfrm>
            <a:prstGeom prst="rect">
              <a:avLst/>
            </a:prstGeom>
            <a:noFill/>
          </p:spPr>
          <p:txBody>
            <a:bodyPr wrap="square" rtlCol="0">
              <a:spAutoFit/>
            </a:bodyPr>
            <a:lstStyle/>
            <a:p>
              <a:pPr indent="457200" algn="l">
                <a:lnSpc>
                  <a:spcPts val="3000"/>
                </a:lnSpc>
              </a:pPr>
              <a:r>
                <a:rPr lang="zh-CN" altLang="zh-CN" b="1" dirty="0">
                  <a:solidFill>
                    <a:schemeClr val="bg1"/>
                  </a:solidFill>
                </a:rPr>
                <a:t>推进湿地生态修复</a:t>
              </a:r>
              <a:endParaRPr lang="zh-CN" altLang="zh-CN" b="1" dirty="0">
                <a:solidFill>
                  <a:schemeClr val="bg1"/>
                </a:solidFill>
              </a:endParaRPr>
            </a:p>
          </p:txBody>
        </p:sp>
        <p:sp>
          <p:nvSpPr>
            <p:cNvPr id="7" name="圆角矩形 3"/>
            <p:cNvSpPr/>
            <p:nvPr/>
          </p:nvSpPr>
          <p:spPr>
            <a:xfrm>
              <a:off x="334963" y="1860236"/>
              <a:ext cx="6727825" cy="154305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457200" algn="just">
                <a:lnSpc>
                  <a:spcPct val="150000"/>
                </a:lnSpc>
              </a:pPr>
              <a:r>
                <a:rPr lang="zh-CN" altLang="en-US" sz="1400" dirty="0">
                  <a:latin typeface="+mn-ea"/>
                </a:rPr>
                <a:t>加强㵲水、龙溪。平溪等流域水生态环境修复工程以及黑臭水体的治理，增加污水基础设施建设；增强水库检查与观测制度，及时安排做好自溪塘水库、青草坪水库、乌木溪水库、郭家垅水库的蓄、泄计划、除险加固、防汛抢险治理工程以及山塘清淤、加固防护、溪流淤塞萎缩、岸坡整治治理工程</a:t>
              </a:r>
              <a:endParaRPr lang="zh-CN" altLang="zh-CN" sz="1400" dirty="0">
                <a:latin typeface="+mn-ea"/>
              </a:endParaRPr>
            </a:p>
          </p:txBody>
        </p:sp>
        <p:cxnSp>
          <p:nvCxnSpPr>
            <p:cNvPr id="24" name="直接连接符 23"/>
            <p:cNvCxnSpPr/>
            <p:nvPr/>
          </p:nvCxnSpPr>
          <p:spPr>
            <a:xfrm>
              <a:off x="2736260" y="1408928"/>
              <a:ext cx="4363720" cy="0"/>
            </a:xfrm>
            <a:prstGeom prst="line">
              <a:avLst/>
            </a:prstGeom>
            <a:ln>
              <a:solidFill>
                <a:srgbClr val="C55A1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 y="785830"/>
            <a:ext cx="7559675" cy="4252317"/>
          </a:xfrm>
          <a:prstGeom prst="rect">
            <a:avLst/>
          </a:prstGeom>
        </p:spPr>
      </p:pic>
      <p:sp>
        <p:nvSpPr>
          <p:cNvPr id="5" name="矩形 4"/>
          <p:cNvSpPr/>
          <p:nvPr/>
        </p:nvSpPr>
        <p:spPr>
          <a:xfrm>
            <a:off x="-1" y="-1"/>
            <a:ext cx="7559675" cy="10691813"/>
          </a:xfrm>
          <a:prstGeom prst="rect">
            <a:avLst/>
          </a:prstGeom>
          <a:gradFill>
            <a:gsLst>
              <a:gs pos="0">
                <a:schemeClr val="accent1">
                  <a:lumMod val="5000"/>
                  <a:lumOff val="95000"/>
                  <a:alpha val="18000"/>
                </a:schemeClr>
              </a:gs>
              <a:gs pos="97000">
                <a:srgbClr val="3A5282">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404927"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6582BB"/>
                </a:solidFill>
                <a:latin typeface="Impact" panose="020B0806030902050204" pitchFamily="34" charset="0"/>
                <a:ea typeface="+mn-ea"/>
                <a:cs typeface="Arial" panose="020B0604020202020204" pitchFamily="34" charset="0"/>
              </a:rPr>
              <a:t>08</a:t>
            </a:r>
            <a:endParaRPr kumimoji="0" lang="zh-CN" altLang="en-US" sz="715" kern="1200" cap="none" spc="40" normalizeH="0" baseline="0" noProof="0" dirty="0">
              <a:solidFill>
                <a:srgbClr val="6582BB"/>
              </a:solidFill>
              <a:latin typeface="Impact" panose="020B0806030902050204" pitchFamily="34" charset="0"/>
              <a:ea typeface="+mn-ea"/>
              <a:cs typeface="Arial" panose="020B0604020202020204" pitchFamily="34" charset="0"/>
            </a:endParaRPr>
          </a:p>
        </p:txBody>
      </p:sp>
      <p:sp>
        <p:nvSpPr>
          <p:cNvPr id="6" name="object 2"/>
          <p:cNvSpPr/>
          <p:nvPr/>
        </p:nvSpPr>
        <p:spPr>
          <a:xfrm>
            <a:off x="4000500" y="6422047"/>
            <a:ext cx="35591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6582BB"/>
          </a:solidFill>
        </p:spPr>
        <p:txBody>
          <a:bodyPr wrap="square" lIns="0" tIns="0" rIns="0" bIns="0" rtlCol="0"/>
          <a:lstStyle/>
          <a:p/>
        </p:txBody>
      </p:sp>
      <p:sp>
        <p:nvSpPr>
          <p:cNvPr id="8" name="object 4"/>
          <p:cNvSpPr txBox="1"/>
          <p:nvPr/>
        </p:nvSpPr>
        <p:spPr>
          <a:xfrm>
            <a:off x="4588092" y="6445920"/>
            <a:ext cx="2971584" cy="382156"/>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切实保障规划实施</a:t>
            </a:r>
            <a:endParaRPr lang="zh-CN" altLang="en-US" sz="2400" dirty="0">
              <a:solidFill>
                <a:srgbClr val="FFFFFF"/>
              </a:solidFill>
              <a:latin typeface="微软雅黑" panose="020B0503020204020204" pitchFamily="34" charset="-122"/>
              <a:cs typeface="微软雅黑" panose="020B0503020204020204" pitchFamily="34" charset="-122"/>
            </a:endParaRPr>
          </a:p>
        </p:txBody>
      </p:sp>
      <p:sp>
        <p:nvSpPr>
          <p:cNvPr id="10" name="object 3"/>
          <p:cNvSpPr txBox="1"/>
          <p:nvPr/>
        </p:nvSpPr>
        <p:spPr>
          <a:xfrm>
            <a:off x="4740492" y="6166058"/>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3A5282"/>
                </a:solidFill>
                <a:latin typeface="微软雅黑" panose="020B0503020204020204" pitchFamily="34" charset="-122"/>
                <a:cs typeface="微软雅黑" panose="020B0503020204020204" pitchFamily="34" charset="-122"/>
              </a:rPr>
              <a:t>第</a:t>
            </a:r>
            <a:r>
              <a:rPr lang="zh-CN" altLang="en-US" sz="1400" spc="-5" dirty="0">
                <a:solidFill>
                  <a:srgbClr val="3A5282"/>
                </a:solidFill>
                <a:latin typeface="微软雅黑" panose="020B0503020204020204" pitchFamily="34" charset="-122"/>
                <a:cs typeface="微软雅黑" panose="020B0503020204020204" pitchFamily="34" charset="-122"/>
              </a:rPr>
              <a:t>八</a:t>
            </a:r>
            <a:r>
              <a:rPr sz="1400" spc="-5" dirty="0">
                <a:solidFill>
                  <a:srgbClr val="3A5282"/>
                </a:solidFill>
                <a:latin typeface="微软雅黑" panose="020B0503020204020204" pitchFamily="34" charset="-122"/>
                <a:cs typeface="微软雅黑" panose="020B0503020204020204" pitchFamily="34" charset="-122"/>
              </a:rPr>
              <a:t>章</a:t>
            </a:r>
            <a:endParaRPr sz="1400" dirty="0">
              <a:solidFill>
                <a:srgbClr val="3A5282"/>
              </a:solidFill>
              <a:latin typeface="微软雅黑" panose="020B0503020204020204" pitchFamily="34" charset="-122"/>
              <a:cs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idx="4294967295"/>
          </p:nvPr>
        </p:nvSpPr>
        <p:spPr>
          <a:xfrm>
            <a:off x="404813" y="649606"/>
            <a:ext cx="6727825" cy="614362"/>
          </a:xfrm>
        </p:spPr>
        <p:txBody>
          <a:bodyPr vert="horz" wrap="square" lIns="91440" tIns="45720" rIns="91440" bIns="45720" anchor="b" anchorCtr="0"/>
          <a:lstStyle/>
          <a:p>
            <a:pPr eaLnBrk="1" hangingPunct="1"/>
            <a:r>
              <a:rPr lang="en-US" altLang="zh-CN" sz="2000" dirty="0">
                <a:solidFill>
                  <a:schemeClr val="accent1"/>
                </a:solidFill>
                <a:effectLst>
                  <a:outerShdw blurRad="38100" dist="25400" dir="5400000" algn="ctr" rotWithShape="0">
                    <a:srgbClr val="6E747A">
                      <a:alpha val="43000"/>
                    </a:srgbClr>
                  </a:outerShdw>
                </a:effectLst>
              </a:rPr>
              <a:t>8.0 </a:t>
            </a:r>
            <a:r>
              <a:rPr lang="zh-CN" altLang="zh-CN" sz="2000" dirty="0">
                <a:solidFill>
                  <a:schemeClr val="accent1"/>
                </a:solidFill>
                <a:effectLst>
                  <a:outerShdw blurRad="38100" dist="25400" dir="5400000" algn="ctr" rotWithShape="0">
                    <a:srgbClr val="6E747A">
                      <a:alpha val="43000"/>
                    </a:srgbClr>
                  </a:outerShdw>
                </a:effectLst>
              </a:rPr>
              <a:t>切实保障规划实施</a:t>
            </a:r>
            <a:endParaRPr sz="2000" dirty="0">
              <a:solidFill>
                <a:schemeClr val="accent1"/>
              </a:solidFill>
              <a:effectLst>
                <a:outerShdw blurRad="38100" dist="25400" dir="5400000" algn="ctr" rotWithShape="0">
                  <a:srgbClr val="6E747A">
                    <a:alpha val="43000"/>
                  </a:srgbClr>
                </a:outerShdw>
              </a:effectLst>
            </a:endParaRPr>
          </a:p>
        </p:txBody>
      </p:sp>
      <p:grpSp>
        <p:nvGrpSpPr>
          <p:cNvPr id="23562" name="组合 23561"/>
          <p:cNvGrpSpPr/>
          <p:nvPr/>
        </p:nvGrpSpPr>
        <p:grpSpPr>
          <a:xfrm>
            <a:off x="329288" y="1319295"/>
            <a:ext cx="6583729" cy="1220705"/>
            <a:chOff x="391836" y="1319295"/>
            <a:chExt cx="6642702" cy="1479208"/>
          </a:xfrm>
        </p:grpSpPr>
        <p:sp>
          <p:nvSpPr>
            <p:cNvPr id="5" name="object 5"/>
            <p:cNvSpPr/>
            <p:nvPr/>
          </p:nvSpPr>
          <p:spPr>
            <a:xfrm>
              <a:off x="4039618" y="1376961"/>
              <a:ext cx="883868" cy="369336"/>
            </a:xfrm>
            <a:custGeom>
              <a:avLst/>
              <a:gdLst/>
              <a:ahLst/>
              <a:cxnLst/>
              <a:rect l="l" t="t" r="r" b="b"/>
              <a:pathLst>
                <a:path w="570229" h="341630">
                  <a:moveTo>
                    <a:pt x="513079" y="0"/>
                  </a:moveTo>
                  <a:lnTo>
                    <a:pt x="56896" y="0"/>
                  </a:lnTo>
                  <a:lnTo>
                    <a:pt x="34772" y="4478"/>
                  </a:lnTo>
                  <a:lnTo>
                    <a:pt x="16684" y="16684"/>
                  </a:lnTo>
                  <a:lnTo>
                    <a:pt x="4478" y="34772"/>
                  </a:lnTo>
                  <a:lnTo>
                    <a:pt x="0" y="56895"/>
                  </a:lnTo>
                  <a:lnTo>
                    <a:pt x="0" y="284479"/>
                  </a:lnTo>
                  <a:lnTo>
                    <a:pt x="4478" y="306603"/>
                  </a:lnTo>
                  <a:lnTo>
                    <a:pt x="16684" y="324691"/>
                  </a:lnTo>
                  <a:lnTo>
                    <a:pt x="34772" y="336897"/>
                  </a:lnTo>
                  <a:lnTo>
                    <a:pt x="56896" y="341375"/>
                  </a:lnTo>
                  <a:lnTo>
                    <a:pt x="513079" y="341375"/>
                  </a:lnTo>
                  <a:lnTo>
                    <a:pt x="535203" y="336897"/>
                  </a:lnTo>
                  <a:lnTo>
                    <a:pt x="553291" y="324691"/>
                  </a:lnTo>
                  <a:lnTo>
                    <a:pt x="565497" y="306603"/>
                  </a:lnTo>
                  <a:lnTo>
                    <a:pt x="569976" y="284479"/>
                  </a:lnTo>
                  <a:lnTo>
                    <a:pt x="569976" y="56895"/>
                  </a:lnTo>
                  <a:lnTo>
                    <a:pt x="565497" y="34772"/>
                  </a:lnTo>
                  <a:lnTo>
                    <a:pt x="553291" y="16684"/>
                  </a:lnTo>
                  <a:lnTo>
                    <a:pt x="535203" y="4478"/>
                  </a:lnTo>
                  <a:lnTo>
                    <a:pt x="513079" y="0"/>
                  </a:lnTo>
                  <a:close/>
                </a:path>
              </a:pathLst>
            </a:custGeom>
            <a:solidFill>
              <a:srgbClr val="D2D2D2"/>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8" name="object 6"/>
            <p:cNvSpPr/>
            <p:nvPr/>
          </p:nvSpPr>
          <p:spPr>
            <a:xfrm>
              <a:off x="523645" y="1479113"/>
              <a:ext cx="6510893" cy="1319390"/>
            </a:xfrm>
            <a:custGeom>
              <a:avLst/>
              <a:gdLst/>
              <a:ahLst/>
              <a:cxnLst/>
              <a:rect l="l" t="t" r="r" b="b"/>
              <a:pathLst>
                <a:path w="4200525" h="1666239">
                  <a:moveTo>
                    <a:pt x="4175124" y="0"/>
                  </a:moveTo>
                  <a:lnTo>
                    <a:pt x="25018" y="0"/>
                  </a:lnTo>
                  <a:lnTo>
                    <a:pt x="15269" y="1962"/>
                  </a:lnTo>
                  <a:lnTo>
                    <a:pt x="7318" y="7318"/>
                  </a:lnTo>
                  <a:lnTo>
                    <a:pt x="1962" y="15269"/>
                  </a:lnTo>
                  <a:lnTo>
                    <a:pt x="0" y="25018"/>
                  </a:lnTo>
                  <a:lnTo>
                    <a:pt x="0" y="1640713"/>
                  </a:lnTo>
                  <a:lnTo>
                    <a:pt x="1962" y="1650462"/>
                  </a:lnTo>
                  <a:lnTo>
                    <a:pt x="7318" y="1658413"/>
                  </a:lnTo>
                  <a:lnTo>
                    <a:pt x="15269" y="1663769"/>
                  </a:lnTo>
                  <a:lnTo>
                    <a:pt x="25018" y="1665731"/>
                  </a:lnTo>
                  <a:lnTo>
                    <a:pt x="4175124" y="1665731"/>
                  </a:lnTo>
                  <a:lnTo>
                    <a:pt x="4184874" y="1663769"/>
                  </a:lnTo>
                  <a:lnTo>
                    <a:pt x="4192825" y="1658413"/>
                  </a:lnTo>
                  <a:lnTo>
                    <a:pt x="4198181" y="1650462"/>
                  </a:lnTo>
                  <a:lnTo>
                    <a:pt x="4200144" y="1640713"/>
                  </a:lnTo>
                  <a:lnTo>
                    <a:pt x="4200144" y="25018"/>
                  </a:lnTo>
                  <a:lnTo>
                    <a:pt x="4198181" y="15269"/>
                  </a:lnTo>
                  <a:lnTo>
                    <a:pt x="4192825" y="7318"/>
                  </a:lnTo>
                  <a:lnTo>
                    <a:pt x="4184874" y="1962"/>
                  </a:lnTo>
                  <a:lnTo>
                    <a:pt x="4175124" y="0"/>
                  </a:lnTo>
                  <a:close/>
                </a:path>
              </a:pathLst>
            </a:custGeom>
            <a:solidFill>
              <a:srgbClr val="BEBEBE">
                <a:alpha val="70195"/>
              </a:srgbClr>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10" name="object 7"/>
            <p:cNvSpPr/>
            <p:nvPr/>
          </p:nvSpPr>
          <p:spPr>
            <a:xfrm>
              <a:off x="391836" y="1441218"/>
              <a:ext cx="6583729" cy="1255133"/>
            </a:xfrm>
            <a:custGeom>
              <a:avLst/>
              <a:gdLst/>
              <a:ahLst/>
              <a:cxnLst/>
              <a:rect l="l" t="t" r="r" b="b"/>
              <a:pathLst>
                <a:path w="4247515" h="1651000">
                  <a:moveTo>
                    <a:pt x="4222623" y="0"/>
                  </a:moveTo>
                  <a:lnTo>
                    <a:pt x="24765" y="0"/>
                  </a:lnTo>
                  <a:lnTo>
                    <a:pt x="15109" y="1940"/>
                  </a:lnTo>
                  <a:lnTo>
                    <a:pt x="7238" y="7239"/>
                  </a:lnTo>
                  <a:lnTo>
                    <a:pt x="1940" y="15109"/>
                  </a:lnTo>
                  <a:lnTo>
                    <a:pt x="0" y="24765"/>
                  </a:lnTo>
                  <a:lnTo>
                    <a:pt x="0" y="1625727"/>
                  </a:lnTo>
                  <a:lnTo>
                    <a:pt x="1940" y="1635382"/>
                  </a:lnTo>
                  <a:lnTo>
                    <a:pt x="7239" y="1643253"/>
                  </a:lnTo>
                  <a:lnTo>
                    <a:pt x="15109" y="1648551"/>
                  </a:lnTo>
                  <a:lnTo>
                    <a:pt x="24765" y="1650492"/>
                  </a:lnTo>
                  <a:lnTo>
                    <a:pt x="4222623" y="1650492"/>
                  </a:lnTo>
                  <a:lnTo>
                    <a:pt x="4232278" y="1648551"/>
                  </a:lnTo>
                  <a:lnTo>
                    <a:pt x="4240149" y="1643253"/>
                  </a:lnTo>
                  <a:lnTo>
                    <a:pt x="4245447" y="1635382"/>
                  </a:lnTo>
                  <a:lnTo>
                    <a:pt x="4247388" y="1625727"/>
                  </a:lnTo>
                  <a:lnTo>
                    <a:pt x="4247388" y="24765"/>
                  </a:lnTo>
                  <a:lnTo>
                    <a:pt x="4245447" y="15109"/>
                  </a:lnTo>
                  <a:lnTo>
                    <a:pt x="4240148" y="7239"/>
                  </a:lnTo>
                  <a:lnTo>
                    <a:pt x="4232278" y="1940"/>
                  </a:lnTo>
                  <a:lnTo>
                    <a:pt x="4222623" y="0"/>
                  </a:lnTo>
                  <a:close/>
                </a:path>
              </a:pathLst>
            </a:custGeom>
            <a:solidFill>
              <a:srgbClr val="FFFFFF"/>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12" name="object 8"/>
            <p:cNvSpPr/>
            <p:nvPr/>
          </p:nvSpPr>
          <p:spPr>
            <a:xfrm>
              <a:off x="391836" y="1441218"/>
              <a:ext cx="6583729" cy="1346309"/>
            </a:xfrm>
            <a:custGeom>
              <a:avLst/>
              <a:gdLst/>
              <a:ahLst/>
              <a:cxnLst/>
              <a:rect l="l" t="t" r="r" b="b"/>
              <a:pathLst>
                <a:path w="4247515" h="1651000">
                  <a:moveTo>
                    <a:pt x="0" y="24765"/>
                  </a:moveTo>
                  <a:lnTo>
                    <a:pt x="1940" y="15109"/>
                  </a:lnTo>
                  <a:lnTo>
                    <a:pt x="7238" y="7239"/>
                  </a:lnTo>
                  <a:lnTo>
                    <a:pt x="15109" y="1940"/>
                  </a:lnTo>
                  <a:lnTo>
                    <a:pt x="24765" y="0"/>
                  </a:lnTo>
                  <a:lnTo>
                    <a:pt x="4222623" y="0"/>
                  </a:lnTo>
                  <a:lnTo>
                    <a:pt x="4232278" y="1940"/>
                  </a:lnTo>
                  <a:lnTo>
                    <a:pt x="4240148" y="7238"/>
                  </a:lnTo>
                  <a:lnTo>
                    <a:pt x="4245447" y="15109"/>
                  </a:lnTo>
                  <a:lnTo>
                    <a:pt x="4247388" y="24765"/>
                  </a:lnTo>
                  <a:lnTo>
                    <a:pt x="4247388" y="1625727"/>
                  </a:lnTo>
                  <a:lnTo>
                    <a:pt x="4245447" y="1635382"/>
                  </a:lnTo>
                  <a:lnTo>
                    <a:pt x="4240149" y="1643253"/>
                  </a:lnTo>
                  <a:lnTo>
                    <a:pt x="4232278" y="1648551"/>
                  </a:lnTo>
                  <a:lnTo>
                    <a:pt x="4222623" y="1650492"/>
                  </a:lnTo>
                  <a:lnTo>
                    <a:pt x="24765" y="1650492"/>
                  </a:lnTo>
                  <a:lnTo>
                    <a:pt x="15109" y="1648551"/>
                  </a:lnTo>
                  <a:lnTo>
                    <a:pt x="7239" y="1643253"/>
                  </a:lnTo>
                  <a:lnTo>
                    <a:pt x="1940" y="1635382"/>
                  </a:lnTo>
                  <a:lnTo>
                    <a:pt x="0" y="1625727"/>
                  </a:lnTo>
                  <a:lnTo>
                    <a:pt x="0" y="24765"/>
                  </a:lnTo>
                  <a:close/>
                </a:path>
              </a:pathLst>
            </a:custGeom>
            <a:ln w="20626">
              <a:solidFill>
                <a:srgbClr val="BEBEBE"/>
              </a:solidFill>
            </a:ln>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14" name="object 9"/>
            <p:cNvSpPr/>
            <p:nvPr/>
          </p:nvSpPr>
          <p:spPr>
            <a:xfrm>
              <a:off x="607672" y="1319295"/>
              <a:ext cx="5627026" cy="296567"/>
            </a:xfrm>
            <a:custGeom>
              <a:avLst/>
              <a:gdLst/>
              <a:ahLst/>
              <a:cxnLst/>
              <a:rect l="l" t="t" r="r" b="b"/>
              <a:pathLst>
                <a:path w="3630295" h="274319">
                  <a:moveTo>
                    <a:pt x="3584447" y="0"/>
                  </a:moveTo>
                  <a:lnTo>
                    <a:pt x="45719" y="0"/>
                  </a:lnTo>
                  <a:lnTo>
                    <a:pt x="27914" y="3589"/>
                  </a:lnTo>
                  <a:lnTo>
                    <a:pt x="13382" y="13382"/>
                  </a:lnTo>
                  <a:lnTo>
                    <a:pt x="3589" y="27914"/>
                  </a:lnTo>
                  <a:lnTo>
                    <a:pt x="0" y="45720"/>
                  </a:lnTo>
                  <a:lnTo>
                    <a:pt x="0" y="228600"/>
                  </a:lnTo>
                  <a:lnTo>
                    <a:pt x="3589" y="246405"/>
                  </a:lnTo>
                  <a:lnTo>
                    <a:pt x="13382" y="260937"/>
                  </a:lnTo>
                  <a:lnTo>
                    <a:pt x="27914" y="270730"/>
                  </a:lnTo>
                  <a:lnTo>
                    <a:pt x="45719" y="274320"/>
                  </a:lnTo>
                  <a:lnTo>
                    <a:pt x="3584447" y="274320"/>
                  </a:lnTo>
                  <a:lnTo>
                    <a:pt x="3602253" y="270730"/>
                  </a:lnTo>
                  <a:lnTo>
                    <a:pt x="3616785" y="260937"/>
                  </a:lnTo>
                  <a:lnTo>
                    <a:pt x="3626578" y="246405"/>
                  </a:lnTo>
                  <a:lnTo>
                    <a:pt x="3630167" y="228600"/>
                  </a:lnTo>
                  <a:lnTo>
                    <a:pt x="3630167" y="45720"/>
                  </a:lnTo>
                  <a:lnTo>
                    <a:pt x="3626578" y="27914"/>
                  </a:lnTo>
                  <a:lnTo>
                    <a:pt x="3616785" y="13382"/>
                  </a:lnTo>
                  <a:lnTo>
                    <a:pt x="3602253" y="3589"/>
                  </a:lnTo>
                  <a:lnTo>
                    <a:pt x="3584447" y="0"/>
                  </a:lnTo>
                  <a:close/>
                </a:path>
              </a:pathLst>
            </a:custGeom>
            <a:solidFill>
              <a:srgbClr val="57929E"/>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16" name="object 10"/>
            <p:cNvSpPr txBox="1"/>
            <p:nvPr/>
          </p:nvSpPr>
          <p:spPr>
            <a:xfrm>
              <a:off x="708588" y="1330967"/>
              <a:ext cx="5292378" cy="259686"/>
            </a:xfrm>
            <a:prstGeom prst="rect">
              <a:avLst/>
            </a:prstGeom>
          </p:spPr>
          <p:txBody>
            <a:bodyPr vert="horz" wrap="square" lIns="0" tIns="13335" rIns="0" bIns="0" rtlCol="0">
              <a:spAutoFit/>
            </a:bodyPr>
            <a:lstStyle/>
            <a:p>
              <a:pPr marL="12700" defTabSz="914400" eaLnBrk="1" fontAlgn="auto" hangingPunct="1">
                <a:spcBef>
                  <a:spcPts val="105"/>
                </a:spcBef>
                <a:spcAft>
                  <a:spcPts val="0"/>
                </a:spcAft>
              </a:pPr>
              <a:r>
                <a:rPr lang="zh-CN" altLang="zh-CN" sz="1600" b="1" spc="-10" dirty="0">
                  <a:solidFill>
                    <a:srgbClr val="FFFFFF"/>
                  </a:solidFill>
                  <a:latin typeface="微软雅黑" panose="020B0503020204020204" pitchFamily="34" charset="-122"/>
                  <a:ea typeface="+mn-ea"/>
                </a:rPr>
                <a:t>强化组织领导</a:t>
              </a:r>
              <a:endParaRPr sz="1600" b="1" spc="-10" dirty="0">
                <a:solidFill>
                  <a:srgbClr val="FFFFFF"/>
                </a:solidFill>
                <a:latin typeface="微软雅黑" panose="020B0503020204020204" pitchFamily="34" charset="-122"/>
                <a:ea typeface="+mn-ea"/>
              </a:endParaRPr>
            </a:p>
          </p:txBody>
        </p:sp>
        <p:sp>
          <p:nvSpPr>
            <p:cNvPr id="26" name="object 11"/>
            <p:cNvSpPr txBox="1"/>
            <p:nvPr/>
          </p:nvSpPr>
          <p:spPr>
            <a:xfrm>
              <a:off x="607672" y="1711633"/>
              <a:ext cx="5768760" cy="469552"/>
            </a:xfrm>
            <a:prstGeom prst="rect">
              <a:avLst/>
            </a:prstGeom>
          </p:spPr>
          <p:txBody>
            <a:bodyPr vert="horz" wrap="square" lIns="0" tIns="12700" rIns="0" bIns="0" rtlCol="0">
              <a:spAutoFit/>
            </a:bodyPr>
            <a:lstStyle/>
            <a:p>
              <a:pPr marL="12700" marR="5080" algn="just" defTabSz="914400" eaLnBrk="1" fontAlgn="auto" hangingPunct="1">
                <a:lnSpc>
                  <a:spcPct val="130000"/>
                </a:lnSpc>
                <a:spcBef>
                  <a:spcPts val="100"/>
                </a:spcBef>
                <a:spcAft>
                  <a:spcPts val="0"/>
                </a:spcAft>
              </a:pPr>
              <a:r>
                <a:rPr lang="zh-CN" altLang="zh-CN" sz="1200" spc="-5" dirty="0">
                  <a:solidFill>
                    <a:prstClr val="black"/>
                  </a:solidFill>
                  <a:latin typeface="微软雅黑" panose="020B0503020204020204" pitchFamily="34" charset="-122"/>
                  <a:ea typeface="+mn-ea"/>
                </a:rPr>
                <a:t>乡镇党委和政府履行国土空间规划实施主体责任，加强对规划实施的组织领导，合理制定近期实施规划和规划年度实施计划，形成国土空间总体规划的分期实施方案。</a:t>
              </a:r>
              <a:endParaRPr sz="1200" spc="-5" dirty="0">
                <a:solidFill>
                  <a:prstClr val="black"/>
                </a:solidFill>
                <a:latin typeface="微软雅黑" panose="020B0503020204020204" pitchFamily="34" charset="-122"/>
                <a:ea typeface="+mn-ea"/>
              </a:endParaRPr>
            </a:p>
          </p:txBody>
        </p:sp>
      </p:grpSp>
      <p:grpSp>
        <p:nvGrpSpPr>
          <p:cNvPr id="23563" name="组合 23562"/>
          <p:cNvGrpSpPr/>
          <p:nvPr/>
        </p:nvGrpSpPr>
        <p:grpSpPr>
          <a:xfrm>
            <a:off x="336219" y="4596457"/>
            <a:ext cx="6642702" cy="1885966"/>
            <a:chOff x="391836" y="1319295"/>
            <a:chExt cx="6642702" cy="1946521"/>
          </a:xfrm>
        </p:grpSpPr>
        <p:sp>
          <p:nvSpPr>
            <p:cNvPr id="23564" name="object 5"/>
            <p:cNvSpPr/>
            <p:nvPr/>
          </p:nvSpPr>
          <p:spPr>
            <a:xfrm>
              <a:off x="4039618" y="1376961"/>
              <a:ext cx="883868" cy="369336"/>
            </a:xfrm>
            <a:custGeom>
              <a:avLst/>
              <a:gdLst/>
              <a:ahLst/>
              <a:cxnLst/>
              <a:rect l="l" t="t" r="r" b="b"/>
              <a:pathLst>
                <a:path w="570229" h="341630">
                  <a:moveTo>
                    <a:pt x="513079" y="0"/>
                  </a:moveTo>
                  <a:lnTo>
                    <a:pt x="56896" y="0"/>
                  </a:lnTo>
                  <a:lnTo>
                    <a:pt x="34772" y="4478"/>
                  </a:lnTo>
                  <a:lnTo>
                    <a:pt x="16684" y="16684"/>
                  </a:lnTo>
                  <a:lnTo>
                    <a:pt x="4478" y="34772"/>
                  </a:lnTo>
                  <a:lnTo>
                    <a:pt x="0" y="56895"/>
                  </a:lnTo>
                  <a:lnTo>
                    <a:pt x="0" y="284479"/>
                  </a:lnTo>
                  <a:lnTo>
                    <a:pt x="4478" y="306603"/>
                  </a:lnTo>
                  <a:lnTo>
                    <a:pt x="16684" y="324691"/>
                  </a:lnTo>
                  <a:lnTo>
                    <a:pt x="34772" y="336897"/>
                  </a:lnTo>
                  <a:lnTo>
                    <a:pt x="56896" y="341375"/>
                  </a:lnTo>
                  <a:lnTo>
                    <a:pt x="513079" y="341375"/>
                  </a:lnTo>
                  <a:lnTo>
                    <a:pt x="535203" y="336897"/>
                  </a:lnTo>
                  <a:lnTo>
                    <a:pt x="553291" y="324691"/>
                  </a:lnTo>
                  <a:lnTo>
                    <a:pt x="565497" y="306603"/>
                  </a:lnTo>
                  <a:lnTo>
                    <a:pt x="569976" y="284479"/>
                  </a:lnTo>
                  <a:lnTo>
                    <a:pt x="569976" y="56895"/>
                  </a:lnTo>
                  <a:lnTo>
                    <a:pt x="565497" y="34772"/>
                  </a:lnTo>
                  <a:lnTo>
                    <a:pt x="553291" y="16684"/>
                  </a:lnTo>
                  <a:lnTo>
                    <a:pt x="535203" y="4478"/>
                  </a:lnTo>
                  <a:lnTo>
                    <a:pt x="513079" y="0"/>
                  </a:lnTo>
                  <a:close/>
                </a:path>
              </a:pathLst>
            </a:custGeom>
            <a:solidFill>
              <a:srgbClr val="D2D2D2"/>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65" name="object 6"/>
            <p:cNvSpPr/>
            <p:nvPr/>
          </p:nvSpPr>
          <p:spPr>
            <a:xfrm>
              <a:off x="523645" y="1479113"/>
              <a:ext cx="6510893" cy="1786703"/>
            </a:xfrm>
            <a:custGeom>
              <a:avLst/>
              <a:gdLst/>
              <a:ahLst/>
              <a:cxnLst/>
              <a:rect l="l" t="t" r="r" b="b"/>
              <a:pathLst>
                <a:path w="4200525" h="1666239">
                  <a:moveTo>
                    <a:pt x="4175124" y="0"/>
                  </a:moveTo>
                  <a:lnTo>
                    <a:pt x="25018" y="0"/>
                  </a:lnTo>
                  <a:lnTo>
                    <a:pt x="15269" y="1962"/>
                  </a:lnTo>
                  <a:lnTo>
                    <a:pt x="7318" y="7318"/>
                  </a:lnTo>
                  <a:lnTo>
                    <a:pt x="1962" y="15269"/>
                  </a:lnTo>
                  <a:lnTo>
                    <a:pt x="0" y="25018"/>
                  </a:lnTo>
                  <a:lnTo>
                    <a:pt x="0" y="1640713"/>
                  </a:lnTo>
                  <a:lnTo>
                    <a:pt x="1962" y="1650462"/>
                  </a:lnTo>
                  <a:lnTo>
                    <a:pt x="7318" y="1658413"/>
                  </a:lnTo>
                  <a:lnTo>
                    <a:pt x="15269" y="1663769"/>
                  </a:lnTo>
                  <a:lnTo>
                    <a:pt x="25018" y="1665731"/>
                  </a:lnTo>
                  <a:lnTo>
                    <a:pt x="4175124" y="1665731"/>
                  </a:lnTo>
                  <a:lnTo>
                    <a:pt x="4184874" y="1663769"/>
                  </a:lnTo>
                  <a:lnTo>
                    <a:pt x="4192825" y="1658413"/>
                  </a:lnTo>
                  <a:lnTo>
                    <a:pt x="4198181" y="1650462"/>
                  </a:lnTo>
                  <a:lnTo>
                    <a:pt x="4200144" y="1640713"/>
                  </a:lnTo>
                  <a:lnTo>
                    <a:pt x="4200144" y="25018"/>
                  </a:lnTo>
                  <a:lnTo>
                    <a:pt x="4198181" y="15269"/>
                  </a:lnTo>
                  <a:lnTo>
                    <a:pt x="4192825" y="7318"/>
                  </a:lnTo>
                  <a:lnTo>
                    <a:pt x="4184874" y="1962"/>
                  </a:lnTo>
                  <a:lnTo>
                    <a:pt x="4175124" y="0"/>
                  </a:lnTo>
                  <a:close/>
                </a:path>
              </a:pathLst>
            </a:custGeom>
            <a:solidFill>
              <a:srgbClr val="BEBEBE">
                <a:alpha val="70195"/>
              </a:srgbClr>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66" name="object 7"/>
            <p:cNvSpPr/>
            <p:nvPr/>
          </p:nvSpPr>
          <p:spPr>
            <a:xfrm>
              <a:off x="391836" y="1489190"/>
              <a:ext cx="6583729" cy="1776626"/>
            </a:xfrm>
            <a:custGeom>
              <a:avLst/>
              <a:gdLst/>
              <a:ahLst/>
              <a:cxnLst/>
              <a:rect l="l" t="t" r="r" b="b"/>
              <a:pathLst>
                <a:path w="4247515" h="1651000">
                  <a:moveTo>
                    <a:pt x="4222623" y="0"/>
                  </a:moveTo>
                  <a:lnTo>
                    <a:pt x="24765" y="0"/>
                  </a:lnTo>
                  <a:lnTo>
                    <a:pt x="15109" y="1940"/>
                  </a:lnTo>
                  <a:lnTo>
                    <a:pt x="7238" y="7239"/>
                  </a:lnTo>
                  <a:lnTo>
                    <a:pt x="1940" y="15109"/>
                  </a:lnTo>
                  <a:lnTo>
                    <a:pt x="0" y="24765"/>
                  </a:lnTo>
                  <a:lnTo>
                    <a:pt x="0" y="1625727"/>
                  </a:lnTo>
                  <a:lnTo>
                    <a:pt x="1940" y="1635382"/>
                  </a:lnTo>
                  <a:lnTo>
                    <a:pt x="7239" y="1643253"/>
                  </a:lnTo>
                  <a:lnTo>
                    <a:pt x="15109" y="1648551"/>
                  </a:lnTo>
                  <a:lnTo>
                    <a:pt x="24765" y="1650492"/>
                  </a:lnTo>
                  <a:lnTo>
                    <a:pt x="4222623" y="1650492"/>
                  </a:lnTo>
                  <a:lnTo>
                    <a:pt x="4232278" y="1648551"/>
                  </a:lnTo>
                  <a:lnTo>
                    <a:pt x="4240149" y="1643253"/>
                  </a:lnTo>
                  <a:lnTo>
                    <a:pt x="4245447" y="1635382"/>
                  </a:lnTo>
                  <a:lnTo>
                    <a:pt x="4247388" y="1625727"/>
                  </a:lnTo>
                  <a:lnTo>
                    <a:pt x="4247388" y="24765"/>
                  </a:lnTo>
                  <a:lnTo>
                    <a:pt x="4245447" y="15109"/>
                  </a:lnTo>
                  <a:lnTo>
                    <a:pt x="4240148" y="7239"/>
                  </a:lnTo>
                  <a:lnTo>
                    <a:pt x="4232278" y="1940"/>
                  </a:lnTo>
                  <a:lnTo>
                    <a:pt x="4222623" y="0"/>
                  </a:lnTo>
                  <a:close/>
                </a:path>
              </a:pathLst>
            </a:custGeom>
            <a:solidFill>
              <a:srgbClr val="FFFFFF"/>
            </a:solidFill>
          </p:spPr>
          <p:txBody>
            <a:bodyPr wrap="square" lIns="0" tIns="0" rIns="0" bIns="0" rtlCol="0"/>
            <a:lstStyle/>
            <a:p>
              <a:pPr defTabSz="914400" eaLnBrk="1" fontAlgn="auto" hangingPunct="1">
                <a:spcBef>
                  <a:spcPts val="0"/>
                </a:spcBef>
                <a:spcAft>
                  <a:spcPts val="0"/>
                </a:spcAft>
              </a:pPr>
              <a:endParaRPr sz="1800" dirty="0">
                <a:solidFill>
                  <a:prstClr val="black"/>
                </a:solidFill>
                <a:latin typeface="Calibri" panose="020F0502020204030204"/>
                <a:ea typeface="+mn-ea"/>
              </a:endParaRPr>
            </a:p>
          </p:txBody>
        </p:sp>
        <p:sp>
          <p:nvSpPr>
            <p:cNvPr id="23567" name="object 8"/>
            <p:cNvSpPr/>
            <p:nvPr/>
          </p:nvSpPr>
          <p:spPr>
            <a:xfrm>
              <a:off x="391836" y="1441218"/>
              <a:ext cx="6583729" cy="1772046"/>
            </a:xfrm>
            <a:custGeom>
              <a:avLst/>
              <a:gdLst/>
              <a:ahLst/>
              <a:cxnLst/>
              <a:rect l="l" t="t" r="r" b="b"/>
              <a:pathLst>
                <a:path w="4247515" h="1651000">
                  <a:moveTo>
                    <a:pt x="0" y="24765"/>
                  </a:moveTo>
                  <a:lnTo>
                    <a:pt x="1940" y="15109"/>
                  </a:lnTo>
                  <a:lnTo>
                    <a:pt x="7238" y="7239"/>
                  </a:lnTo>
                  <a:lnTo>
                    <a:pt x="15109" y="1940"/>
                  </a:lnTo>
                  <a:lnTo>
                    <a:pt x="24765" y="0"/>
                  </a:lnTo>
                  <a:lnTo>
                    <a:pt x="4222623" y="0"/>
                  </a:lnTo>
                  <a:lnTo>
                    <a:pt x="4232278" y="1940"/>
                  </a:lnTo>
                  <a:lnTo>
                    <a:pt x="4240148" y="7238"/>
                  </a:lnTo>
                  <a:lnTo>
                    <a:pt x="4245447" y="15109"/>
                  </a:lnTo>
                  <a:lnTo>
                    <a:pt x="4247388" y="24765"/>
                  </a:lnTo>
                  <a:lnTo>
                    <a:pt x="4247388" y="1625727"/>
                  </a:lnTo>
                  <a:lnTo>
                    <a:pt x="4245447" y="1635382"/>
                  </a:lnTo>
                  <a:lnTo>
                    <a:pt x="4240149" y="1643253"/>
                  </a:lnTo>
                  <a:lnTo>
                    <a:pt x="4232278" y="1648551"/>
                  </a:lnTo>
                  <a:lnTo>
                    <a:pt x="4222623" y="1650492"/>
                  </a:lnTo>
                  <a:lnTo>
                    <a:pt x="24765" y="1650492"/>
                  </a:lnTo>
                  <a:lnTo>
                    <a:pt x="15109" y="1648551"/>
                  </a:lnTo>
                  <a:lnTo>
                    <a:pt x="7239" y="1643253"/>
                  </a:lnTo>
                  <a:lnTo>
                    <a:pt x="1940" y="1635382"/>
                  </a:lnTo>
                  <a:lnTo>
                    <a:pt x="0" y="1625727"/>
                  </a:lnTo>
                  <a:lnTo>
                    <a:pt x="0" y="24765"/>
                  </a:lnTo>
                  <a:close/>
                </a:path>
              </a:pathLst>
            </a:custGeom>
            <a:ln w="20626">
              <a:solidFill>
                <a:srgbClr val="BEBEBE"/>
              </a:solidFill>
            </a:ln>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68" name="object 9"/>
            <p:cNvSpPr/>
            <p:nvPr/>
          </p:nvSpPr>
          <p:spPr>
            <a:xfrm>
              <a:off x="607672" y="1319295"/>
              <a:ext cx="5627026" cy="296567"/>
            </a:xfrm>
            <a:custGeom>
              <a:avLst/>
              <a:gdLst/>
              <a:ahLst/>
              <a:cxnLst/>
              <a:rect l="l" t="t" r="r" b="b"/>
              <a:pathLst>
                <a:path w="3630295" h="274319">
                  <a:moveTo>
                    <a:pt x="3584447" y="0"/>
                  </a:moveTo>
                  <a:lnTo>
                    <a:pt x="45719" y="0"/>
                  </a:lnTo>
                  <a:lnTo>
                    <a:pt x="27914" y="3589"/>
                  </a:lnTo>
                  <a:lnTo>
                    <a:pt x="13382" y="13382"/>
                  </a:lnTo>
                  <a:lnTo>
                    <a:pt x="3589" y="27914"/>
                  </a:lnTo>
                  <a:lnTo>
                    <a:pt x="0" y="45720"/>
                  </a:lnTo>
                  <a:lnTo>
                    <a:pt x="0" y="228600"/>
                  </a:lnTo>
                  <a:lnTo>
                    <a:pt x="3589" y="246405"/>
                  </a:lnTo>
                  <a:lnTo>
                    <a:pt x="13382" y="260937"/>
                  </a:lnTo>
                  <a:lnTo>
                    <a:pt x="27914" y="270730"/>
                  </a:lnTo>
                  <a:lnTo>
                    <a:pt x="45719" y="274320"/>
                  </a:lnTo>
                  <a:lnTo>
                    <a:pt x="3584447" y="274320"/>
                  </a:lnTo>
                  <a:lnTo>
                    <a:pt x="3602253" y="270730"/>
                  </a:lnTo>
                  <a:lnTo>
                    <a:pt x="3616785" y="260937"/>
                  </a:lnTo>
                  <a:lnTo>
                    <a:pt x="3626578" y="246405"/>
                  </a:lnTo>
                  <a:lnTo>
                    <a:pt x="3630167" y="228600"/>
                  </a:lnTo>
                  <a:lnTo>
                    <a:pt x="3630167" y="45720"/>
                  </a:lnTo>
                  <a:lnTo>
                    <a:pt x="3626578" y="27914"/>
                  </a:lnTo>
                  <a:lnTo>
                    <a:pt x="3616785" y="13382"/>
                  </a:lnTo>
                  <a:lnTo>
                    <a:pt x="3602253" y="3589"/>
                  </a:lnTo>
                  <a:lnTo>
                    <a:pt x="3584447" y="0"/>
                  </a:lnTo>
                  <a:close/>
                </a:path>
              </a:pathLst>
            </a:custGeom>
            <a:solidFill>
              <a:srgbClr val="57929E"/>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69" name="object 10"/>
            <p:cNvSpPr txBox="1"/>
            <p:nvPr/>
          </p:nvSpPr>
          <p:spPr>
            <a:xfrm>
              <a:off x="708588" y="1330967"/>
              <a:ext cx="5292378" cy="268024"/>
            </a:xfrm>
            <a:prstGeom prst="rect">
              <a:avLst/>
            </a:prstGeom>
          </p:spPr>
          <p:txBody>
            <a:bodyPr vert="horz" wrap="square" lIns="0" tIns="13335" rIns="0" bIns="0" rtlCol="0">
              <a:spAutoFit/>
            </a:bodyPr>
            <a:lstStyle/>
            <a:p>
              <a:pPr marL="12700" defTabSz="914400" eaLnBrk="1" fontAlgn="auto" hangingPunct="1">
                <a:spcBef>
                  <a:spcPts val="105"/>
                </a:spcBef>
                <a:spcAft>
                  <a:spcPts val="0"/>
                </a:spcAft>
              </a:pPr>
              <a:r>
                <a:rPr lang="zh-CN" altLang="zh-CN" sz="1600" b="1" spc="-10" dirty="0">
                  <a:solidFill>
                    <a:srgbClr val="FFFFFF"/>
                  </a:solidFill>
                  <a:latin typeface="微软雅黑" panose="020B0503020204020204" pitchFamily="34" charset="-122"/>
                  <a:ea typeface="+mn-ea"/>
                </a:rPr>
                <a:t>建设专业人才队伍</a:t>
              </a:r>
              <a:endParaRPr sz="1600" b="1" spc="-10" dirty="0">
                <a:solidFill>
                  <a:srgbClr val="FFFFFF"/>
                </a:solidFill>
                <a:latin typeface="微软雅黑" panose="020B0503020204020204" pitchFamily="34" charset="-122"/>
                <a:ea typeface="+mn-ea"/>
              </a:endParaRPr>
            </a:p>
          </p:txBody>
        </p:sp>
        <p:sp>
          <p:nvSpPr>
            <p:cNvPr id="23570" name="object 11"/>
            <p:cNvSpPr txBox="1"/>
            <p:nvPr/>
          </p:nvSpPr>
          <p:spPr>
            <a:xfrm>
              <a:off x="675527" y="1647149"/>
              <a:ext cx="5768760" cy="1409016"/>
            </a:xfrm>
            <a:prstGeom prst="rect">
              <a:avLst/>
            </a:prstGeom>
          </p:spPr>
          <p:txBody>
            <a:bodyPr vert="horz" wrap="square" lIns="0" tIns="12700" rIns="0" bIns="0" rtlCol="0">
              <a:spAutoFit/>
            </a:bodyPr>
            <a:lstStyle/>
            <a:p>
              <a:pPr algn="just">
                <a:lnSpc>
                  <a:spcPct val="150000"/>
                </a:lnSpc>
              </a:pPr>
              <a:r>
                <a:rPr lang="en-US" altLang="zh-CN" sz="1200" spc="-5" dirty="0">
                  <a:solidFill>
                    <a:prstClr val="black"/>
                  </a:solidFill>
                  <a:latin typeface="微软雅黑" panose="020B0503020204020204" pitchFamily="34" charset="-122"/>
                  <a:ea typeface="+mn-ea"/>
                </a:rPr>
                <a:t>    </a:t>
              </a:r>
              <a:r>
                <a:rPr lang="zh-CN" altLang="zh-CN" sz="1200" spc="-5" dirty="0">
                  <a:solidFill>
                    <a:prstClr val="black"/>
                  </a:solidFill>
                  <a:latin typeface="微软雅黑" panose="020B0503020204020204" pitchFamily="34" charset="-122"/>
                  <a:ea typeface="+mn-ea"/>
                </a:rPr>
                <a:t>补齐乡镇专业技术人才短板，培养专业国土空间规划人才。加强培训学习，积极组织地方规划人员参加省内外国土空间规划学习研讨和相关理论知识、政策文件学习。落实“一师两员”制度，发挥“一师两员”在自然资源政策法规宣传上的积极作用，逐步引导群众提升依法用地意识，形成科学利用和保护土地良好氛围，有效规范土地开发利用保护秩序。</a:t>
              </a:r>
              <a:endParaRPr lang="zh-CN" altLang="zh-CN" sz="1200" spc="-5" dirty="0">
                <a:solidFill>
                  <a:prstClr val="black"/>
                </a:solidFill>
                <a:latin typeface="微软雅黑" panose="020B0503020204020204" pitchFamily="34" charset="-122"/>
                <a:ea typeface="+mn-ea"/>
              </a:endParaRPr>
            </a:p>
          </p:txBody>
        </p:sp>
      </p:grpSp>
      <p:grpSp>
        <p:nvGrpSpPr>
          <p:cNvPr id="23571" name="组合 23570"/>
          <p:cNvGrpSpPr/>
          <p:nvPr/>
        </p:nvGrpSpPr>
        <p:grpSpPr>
          <a:xfrm>
            <a:off x="314819" y="2727216"/>
            <a:ext cx="6642702" cy="1749420"/>
            <a:chOff x="391836" y="1319295"/>
            <a:chExt cx="6642702" cy="1749420"/>
          </a:xfrm>
        </p:grpSpPr>
        <p:sp>
          <p:nvSpPr>
            <p:cNvPr id="23572" name="object 5"/>
            <p:cNvSpPr/>
            <p:nvPr/>
          </p:nvSpPr>
          <p:spPr>
            <a:xfrm>
              <a:off x="4039618" y="1376961"/>
              <a:ext cx="883868" cy="369336"/>
            </a:xfrm>
            <a:custGeom>
              <a:avLst/>
              <a:gdLst/>
              <a:ahLst/>
              <a:cxnLst/>
              <a:rect l="l" t="t" r="r" b="b"/>
              <a:pathLst>
                <a:path w="570229" h="341630">
                  <a:moveTo>
                    <a:pt x="513079" y="0"/>
                  </a:moveTo>
                  <a:lnTo>
                    <a:pt x="56896" y="0"/>
                  </a:lnTo>
                  <a:lnTo>
                    <a:pt x="34772" y="4478"/>
                  </a:lnTo>
                  <a:lnTo>
                    <a:pt x="16684" y="16684"/>
                  </a:lnTo>
                  <a:lnTo>
                    <a:pt x="4478" y="34772"/>
                  </a:lnTo>
                  <a:lnTo>
                    <a:pt x="0" y="56895"/>
                  </a:lnTo>
                  <a:lnTo>
                    <a:pt x="0" y="284479"/>
                  </a:lnTo>
                  <a:lnTo>
                    <a:pt x="4478" y="306603"/>
                  </a:lnTo>
                  <a:lnTo>
                    <a:pt x="16684" y="324691"/>
                  </a:lnTo>
                  <a:lnTo>
                    <a:pt x="34772" y="336897"/>
                  </a:lnTo>
                  <a:lnTo>
                    <a:pt x="56896" y="341375"/>
                  </a:lnTo>
                  <a:lnTo>
                    <a:pt x="513079" y="341375"/>
                  </a:lnTo>
                  <a:lnTo>
                    <a:pt x="535203" y="336897"/>
                  </a:lnTo>
                  <a:lnTo>
                    <a:pt x="553291" y="324691"/>
                  </a:lnTo>
                  <a:lnTo>
                    <a:pt x="565497" y="306603"/>
                  </a:lnTo>
                  <a:lnTo>
                    <a:pt x="569976" y="284479"/>
                  </a:lnTo>
                  <a:lnTo>
                    <a:pt x="569976" y="56895"/>
                  </a:lnTo>
                  <a:lnTo>
                    <a:pt x="565497" y="34772"/>
                  </a:lnTo>
                  <a:lnTo>
                    <a:pt x="553291" y="16684"/>
                  </a:lnTo>
                  <a:lnTo>
                    <a:pt x="535203" y="4478"/>
                  </a:lnTo>
                  <a:lnTo>
                    <a:pt x="513079" y="0"/>
                  </a:lnTo>
                  <a:close/>
                </a:path>
              </a:pathLst>
            </a:custGeom>
            <a:solidFill>
              <a:srgbClr val="D2D2D2"/>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73" name="object 6"/>
            <p:cNvSpPr/>
            <p:nvPr/>
          </p:nvSpPr>
          <p:spPr>
            <a:xfrm>
              <a:off x="523645" y="1479113"/>
              <a:ext cx="6510893" cy="1589602"/>
            </a:xfrm>
            <a:custGeom>
              <a:avLst/>
              <a:gdLst/>
              <a:ahLst/>
              <a:cxnLst/>
              <a:rect l="l" t="t" r="r" b="b"/>
              <a:pathLst>
                <a:path w="4200525" h="1666239">
                  <a:moveTo>
                    <a:pt x="4175124" y="0"/>
                  </a:moveTo>
                  <a:lnTo>
                    <a:pt x="25018" y="0"/>
                  </a:lnTo>
                  <a:lnTo>
                    <a:pt x="15269" y="1962"/>
                  </a:lnTo>
                  <a:lnTo>
                    <a:pt x="7318" y="7318"/>
                  </a:lnTo>
                  <a:lnTo>
                    <a:pt x="1962" y="15269"/>
                  </a:lnTo>
                  <a:lnTo>
                    <a:pt x="0" y="25018"/>
                  </a:lnTo>
                  <a:lnTo>
                    <a:pt x="0" y="1640713"/>
                  </a:lnTo>
                  <a:lnTo>
                    <a:pt x="1962" y="1650462"/>
                  </a:lnTo>
                  <a:lnTo>
                    <a:pt x="7318" y="1658413"/>
                  </a:lnTo>
                  <a:lnTo>
                    <a:pt x="15269" y="1663769"/>
                  </a:lnTo>
                  <a:lnTo>
                    <a:pt x="25018" y="1665731"/>
                  </a:lnTo>
                  <a:lnTo>
                    <a:pt x="4175124" y="1665731"/>
                  </a:lnTo>
                  <a:lnTo>
                    <a:pt x="4184874" y="1663769"/>
                  </a:lnTo>
                  <a:lnTo>
                    <a:pt x="4192825" y="1658413"/>
                  </a:lnTo>
                  <a:lnTo>
                    <a:pt x="4198181" y="1650462"/>
                  </a:lnTo>
                  <a:lnTo>
                    <a:pt x="4200144" y="1640713"/>
                  </a:lnTo>
                  <a:lnTo>
                    <a:pt x="4200144" y="25018"/>
                  </a:lnTo>
                  <a:lnTo>
                    <a:pt x="4198181" y="15269"/>
                  </a:lnTo>
                  <a:lnTo>
                    <a:pt x="4192825" y="7318"/>
                  </a:lnTo>
                  <a:lnTo>
                    <a:pt x="4184874" y="1962"/>
                  </a:lnTo>
                  <a:lnTo>
                    <a:pt x="4175124" y="0"/>
                  </a:lnTo>
                  <a:close/>
                </a:path>
              </a:pathLst>
            </a:custGeom>
            <a:solidFill>
              <a:srgbClr val="BEBEBE">
                <a:alpha val="70195"/>
              </a:srgbClr>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74" name="object 7"/>
            <p:cNvSpPr/>
            <p:nvPr/>
          </p:nvSpPr>
          <p:spPr>
            <a:xfrm>
              <a:off x="391836" y="1441218"/>
              <a:ext cx="6583729" cy="1563239"/>
            </a:xfrm>
            <a:custGeom>
              <a:avLst/>
              <a:gdLst/>
              <a:ahLst/>
              <a:cxnLst/>
              <a:rect l="l" t="t" r="r" b="b"/>
              <a:pathLst>
                <a:path w="4247515" h="1651000">
                  <a:moveTo>
                    <a:pt x="4222623" y="0"/>
                  </a:moveTo>
                  <a:lnTo>
                    <a:pt x="24765" y="0"/>
                  </a:lnTo>
                  <a:lnTo>
                    <a:pt x="15109" y="1940"/>
                  </a:lnTo>
                  <a:lnTo>
                    <a:pt x="7238" y="7239"/>
                  </a:lnTo>
                  <a:lnTo>
                    <a:pt x="1940" y="15109"/>
                  </a:lnTo>
                  <a:lnTo>
                    <a:pt x="0" y="24765"/>
                  </a:lnTo>
                  <a:lnTo>
                    <a:pt x="0" y="1625727"/>
                  </a:lnTo>
                  <a:lnTo>
                    <a:pt x="1940" y="1635382"/>
                  </a:lnTo>
                  <a:lnTo>
                    <a:pt x="7239" y="1643253"/>
                  </a:lnTo>
                  <a:lnTo>
                    <a:pt x="15109" y="1648551"/>
                  </a:lnTo>
                  <a:lnTo>
                    <a:pt x="24765" y="1650492"/>
                  </a:lnTo>
                  <a:lnTo>
                    <a:pt x="4222623" y="1650492"/>
                  </a:lnTo>
                  <a:lnTo>
                    <a:pt x="4232278" y="1648551"/>
                  </a:lnTo>
                  <a:lnTo>
                    <a:pt x="4240149" y="1643253"/>
                  </a:lnTo>
                  <a:lnTo>
                    <a:pt x="4245447" y="1635382"/>
                  </a:lnTo>
                  <a:lnTo>
                    <a:pt x="4247388" y="1625727"/>
                  </a:lnTo>
                  <a:lnTo>
                    <a:pt x="4247388" y="24765"/>
                  </a:lnTo>
                  <a:lnTo>
                    <a:pt x="4245447" y="15109"/>
                  </a:lnTo>
                  <a:lnTo>
                    <a:pt x="4240148" y="7239"/>
                  </a:lnTo>
                  <a:lnTo>
                    <a:pt x="4232278" y="1940"/>
                  </a:lnTo>
                  <a:lnTo>
                    <a:pt x="4222623" y="0"/>
                  </a:lnTo>
                  <a:close/>
                </a:path>
              </a:pathLst>
            </a:custGeom>
            <a:solidFill>
              <a:srgbClr val="FFFFFF"/>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75" name="object 8"/>
            <p:cNvSpPr/>
            <p:nvPr/>
          </p:nvSpPr>
          <p:spPr>
            <a:xfrm>
              <a:off x="391836" y="1441218"/>
              <a:ext cx="6583729" cy="1601133"/>
            </a:xfrm>
            <a:custGeom>
              <a:avLst/>
              <a:gdLst/>
              <a:ahLst/>
              <a:cxnLst/>
              <a:rect l="l" t="t" r="r" b="b"/>
              <a:pathLst>
                <a:path w="4247515" h="1651000">
                  <a:moveTo>
                    <a:pt x="0" y="24765"/>
                  </a:moveTo>
                  <a:lnTo>
                    <a:pt x="1940" y="15109"/>
                  </a:lnTo>
                  <a:lnTo>
                    <a:pt x="7238" y="7239"/>
                  </a:lnTo>
                  <a:lnTo>
                    <a:pt x="15109" y="1940"/>
                  </a:lnTo>
                  <a:lnTo>
                    <a:pt x="24765" y="0"/>
                  </a:lnTo>
                  <a:lnTo>
                    <a:pt x="4222623" y="0"/>
                  </a:lnTo>
                  <a:lnTo>
                    <a:pt x="4232278" y="1940"/>
                  </a:lnTo>
                  <a:lnTo>
                    <a:pt x="4240148" y="7238"/>
                  </a:lnTo>
                  <a:lnTo>
                    <a:pt x="4245447" y="15109"/>
                  </a:lnTo>
                  <a:lnTo>
                    <a:pt x="4247388" y="24765"/>
                  </a:lnTo>
                  <a:lnTo>
                    <a:pt x="4247388" y="1625727"/>
                  </a:lnTo>
                  <a:lnTo>
                    <a:pt x="4245447" y="1635382"/>
                  </a:lnTo>
                  <a:lnTo>
                    <a:pt x="4240149" y="1643253"/>
                  </a:lnTo>
                  <a:lnTo>
                    <a:pt x="4232278" y="1648551"/>
                  </a:lnTo>
                  <a:lnTo>
                    <a:pt x="4222623" y="1650492"/>
                  </a:lnTo>
                  <a:lnTo>
                    <a:pt x="24765" y="1650492"/>
                  </a:lnTo>
                  <a:lnTo>
                    <a:pt x="15109" y="1648551"/>
                  </a:lnTo>
                  <a:lnTo>
                    <a:pt x="7239" y="1643253"/>
                  </a:lnTo>
                  <a:lnTo>
                    <a:pt x="1940" y="1635382"/>
                  </a:lnTo>
                  <a:lnTo>
                    <a:pt x="0" y="1625727"/>
                  </a:lnTo>
                  <a:lnTo>
                    <a:pt x="0" y="24765"/>
                  </a:lnTo>
                  <a:close/>
                </a:path>
              </a:pathLst>
            </a:custGeom>
            <a:ln w="20626">
              <a:solidFill>
                <a:srgbClr val="BEBEBE"/>
              </a:solidFill>
            </a:ln>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76" name="object 9"/>
            <p:cNvSpPr/>
            <p:nvPr/>
          </p:nvSpPr>
          <p:spPr>
            <a:xfrm>
              <a:off x="607672" y="1319295"/>
              <a:ext cx="5627026" cy="296567"/>
            </a:xfrm>
            <a:custGeom>
              <a:avLst/>
              <a:gdLst/>
              <a:ahLst/>
              <a:cxnLst/>
              <a:rect l="l" t="t" r="r" b="b"/>
              <a:pathLst>
                <a:path w="3630295" h="274319">
                  <a:moveTo>
                    <a:pt x="3584447" y="0"/>
                  </a:moveTo>
                  <a:lnTo>
                    <a:pt x="45719" y="0"/>
                  </a:lnTo>
                  <a:lnTo>
                    <a:pt x="27914" y="3589"/>
                  </a:lnTo>
                  <a:lnTo>
                    <a:pt x="13382" y="13382"/>
                  </a:lnTo>
                  <a:lnTo>
                    <a:pt x="3589" y="27914"/>
                  </a:lnTo>
                  <a:lnTo>
                    <a:pt x="0" y="45720"/>
                  </a:lnTo>
                  <a:lnTo>
                    <a:pt x="0" y="228600"/>
                  </a:lnTo>
                  <a:lnTo>
                    <a:pt x="3589" y="246405"/>
                  </a:lnTo>
                  <a:lnTo>
                    <a:pt x="13382" y="260937"/>
                  </a:lnTo>
                  <a:lnTo>
                    <a:pt x="27914" y="270730"/>
                  </a:lnTo>
                  <a:lnTo>
                    <a:pt x="45719" y="274320"/>
                  </a:lnTo>
                  <a:lnTo>
                    <a:pt x="3584447" y="274320"/>
                  </a:lnTo>
                  <a:lnTo>
                    <a:pt x="3602253" y="270730"/>
                  </a:lnTo>
                  <a:lnTo>
                    <a:pt x="3616785" y="260937"/>
                  </a:lnTo>
                  <a:lnTo>
                    <a:pt x="3626578" y="246405"/>
                  </a:lnTo>
                  <a:lnTo>
                    <a:pt x="3630167" y="228600"/>
                  </a:lnTo>
                  <a:lnTo>
                    <a:pt x="3630167" y="45720"/>
                  </a:lnTo>
                  <a:lnTo>
                    <a:pt x="3626578" y="27914"/>
                  </a:lnTo>
                  <a:lnTo>
                    <a:pt x="3616785" y="13382"/>
                  </a:lnTo>
                  <a:lnTo>
                    <a:pt x="3602253" y="3589"/>
                  </a:lnTo>
                  <a:lnTo>
                    <a:pt x="3584447" y="0"/>
                  </a:lnTo>
                  <a:close/>
                </a:path>
              </a:pathLst>
            </a:custGeom>
            <a:solidFill>
              <a:srgbClr val="57929E"/>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23577" name="object 10"/>
            <p:cNvSpPr txBox="1"/>
            <p:nvPr/>
          </p:nvSpPr>
          <p:spPr>
            <a:xfrm>
              <a:off x="708588" y="1330967"/>
              <a:ext cx="5292378" cy="259686"/>
            </a:xfrm>
            <a:prstGeom prst="rect">
              <a:avLst/>
            </a:prstGeom>
          </p:spPr>
          <p:txBody>
            <a:bodyPr vert="horz" wrap="square" lIns="0" tIns="13335" rIns="0" bIns="0" rtlCol="0">
              <a:spAutoFit/>
            </a:bodyPr>
            <a:lstStyle/>
            <a:p>
              <a:pPr marL="12700" defTabSz="914400" eaLnBrk="1" fontAlgn="auto" hangingPunct="1">
                <a:spcBef>
                  <a:spcPts val="105"/>
                </a:spcBef>
                <a:spcAft>
                  <a:spcPts val="0"/>
                </a:spcAft>
              </a:pPr>
              <a:r>
                <a:rPr lang="zh-CN" altLang="zh-CN" sz="1600" b="1" spc="-10" dirty="0">
                  <a:solidFill>
                    <a:srgbClr val="FFFFFF"/>
                  </a:solidFill>
                  <a:latin typeface="微软雅黑" panose="020B0503020204020204" pitchFamily="34" charset="-122"/>
                  <a:ea typeface="+mn-ea"/>
                </a:rPr>
                <a:t>健全规划用途管制机制</a:t>
              </a:r>
              <a:endParaRPr sz="1600" b="1" spc="-10" dirty="0">
                <a:solidFill>
                  <a:srgbClr val="FFFFFF"/>
                </a:solidFill>
                <a:latin typeface="微软雅黑" panose="020B0503020204020204" pitchFamily="34" charset="-122"/>
                <a:ea typeface="+mn-ea"/>
              </a:endParaRPr>
            </a:p>
          </p:txBody>
        </p:sp>
        <p:sp>
          <p:nvSpPr>
            <p:cNvPr id="23578" name="object 11"/>
            <p:cNvSpPr txBox="1"/>
            <p:nvPr/>
          </p:nvSpPr>
          <p:spPr>
            <a:xfrm>
              <a:off x="681540" y="1709824"/>
              <a:ext cx="5768760" cy="1189749"/>
            </a:xfrm>
            <a:prstGeom prst="rect">
              <a:avLst/>
            </a:prstGeom>
          </p:spPr>
          <p:txBody>
            <a:bodyPr vert="horz" wrap="square" lIns="0" tIns="12700" rIns="0" bIns="0" rtlCol="0">
              <a:spAutoFit/>
            </a:bodyPr>
            <a:lstStyle/>
            <a:p>
              <a:pPr marL="12700" marR="5080" algn="just" defTabSz="914400" eaLnBrk="1" fontAlgn="auto" hangingPunct="1">
                <a:lnSpc>
                  <a:spcPct val="130000"/>
                </a:lnSpc>
                <a:spcBef>
                  <a:spcPts val="100"/>
                </a:spcBef>
                <a:spcAft>
                  <a:spcPts val="0"/>
                </a:spcAft>
              </a:pPr>
              <a:r>
                <a:rPr lang="en-US" altLang="zh-CN" sz="1200" spc="-5" dirty="0">
                  <a:solidFill>
                    <a:prstClr val="black"/>
                  </a:solidFill>
                  <a:latin typeface="微软雅黑" panose="020B0503020204020204" pitchFamily="34" charset="-122"/>
                  <a:ea typeface="+mn-ea"/>
                </a:rPr>
                <a:t>     </a:t>
              </a:r>
              <a:r>
                <a:rPr lang="zh-CN" altLang="zh-CN" sz="1200" spc="-5" dirty="0">
                  <a:solidFill>
                    <a:prstClr val="black"/>
                  </a:solidFill>
                  <a:latin typeface="微软雅黑" panose="020B0503020204020204" pitchFamily="34" charset="-122"/>
                  <a:ea typeface="+mn-ea"/>
                </a:rPr>
                <a:t>以镇国土空间规划为依据，对所有国土空间分区分类实施用途管制。在城镇开发边界内的建设，实行“详细规划</a:t>
              </a:r>
              <a:r>
                <a:rPr lang="en-US" altLang="zh-CN" sz="1200" spc="-5" dirty="0">
                  <a:solidFill>
                    <a:prstClr val="black"/>
                  </a:solidFill>
                  <a:latin typeface="微软雅黑" panose="020B0503020204020204" pitchFamily="34" charset="-122"/>
                  <a:ea typeface="+mn-ea"/>
                </a:rPr>
                <a:t>+</a:t>
              </a:r>
              <a:r>
                <a:rPr lang="zh-CN" altLang="zh-CN" sz="1200" spc="-5" dirty="0">
                  <a:solidFill>
                    <a:prstClr val="black"/>
                  </a:solidFill>
                  <a:latin typeface="微软雅黑" panose="020B0503020204020204" pitchFamily="34" charset="-122"/>
                  <a:ea typeface="+mn-ea"/>
                </a:rPr>
                <a:t>规划许可”的管制方式；在城镇开发边界外的建设，按照主导用途分区，实行“详细规划</a:t>
              </a:r>
              <a:r>
                <a:rPr lang="en-US" altLang="zh-CN" sz="1200" spc="-5" dirty="0">
                  <a:solidFill>
                    <a:prstClr val="black"/>
                  </a:solidFill>
                  <a:latin typeface="微软雅黑" panose="020B0503020204020204" pitchFamily="34" charset="-122"/>
                  <a:ea typeface="+mn-ea"/>
                </a:rPr>
                <a:t>+</a:t>
              </a:r>
              <a:r>
                <a:rPr lang="zh-CN" altLang="zh-CN" sz="1200" spc="-5" dirty="0">
                  <a:solidFill>
                    <a:prstClr val="black"/>
                  </a:solidFill>
                  <a:latin typeface="微软雅黑" panose="020B0503020204020204" pitchFamily="34" charset="-122"/>
                  <a:ea typeface="+mn-ea"/>
                </a:rPr>
                <a:t>规划许可”和“约束指标</a:t>
              </a:r>
              <a:r>
                <a:rPr lang="en-US" altLang="zh-CN" sz="1200" spc="-5" dirty="0">
                  <a:solidFill>
                    <a:prstClr val="black"/>
                  </a:solidFill>
                  <a:latin typeface="微软雅黑" panose="020B0503020204020204" pitchFamily="34" charset="-122"/>
                  <a:ea typeface="+mn-ea"/>
                </a:rPr>
                <a:t>+</a:t>
              </a:r>
              <a:r>
                <a:rPr lang="zh-CN" altLang="zh-CN" sz="1200" spc="-5" dirty="0">
                  <a:solidFill>
                    <a:prstClr val="black"/>
                  </a:solidFill>
                  <a:latin typeface="微软雅黑" panose="020B0503020204020204" pitchFamily="34" charset="-122"/>
                  <a:ea typeface="+mn-ea"/>
                </a:rPr>
                <a:t>分区准入”的管制方式。镇政府驻地城镇开发边界内详细规划确定的地块使用性质以及相关控制指标，作为实施用地规划许可和规划管理的依据。</a:t>
              </a:r>
              <a:endParaRPr sz="1200" spc="-5" dirty="0">
                <a:solidFill>
                  <a:prstClr val="black"/>
                </a:solidFill>
                <a:latin typeface="微软雅黑" panose="020B0503020204020204" pitchFamily="34" charset="-122"/>
                <a:ea typeface="+mn-ea"/>
              </a:endParaRPr>
            </a:p>
          </p:txBody>
        </p:sp>
      </p:grpSp>
      <p:grpSp>
        <p:nvGrpSpPr>
          <p:cNvPr id="30" name="组合 29"/>
          <p:cNvGrpSpPr/>
          <p:nvPr/>
        </p:nvGrpSpPr>
        <p:grpSpPr>
          <a:xfrm>
            <a:off x="255846" y="6541290"/>
            <a:ext cx="6642702" cy="1885966"/>
            <a:chOff x="391836" y="1319295"/>
            <a:chExt cx="6642702" cy="1946521"/>
          </a:xfrm>
        </p:grpSpPr>
        <p:sp>
          <p:nvSpPr>
            <p:cNvPr id="31" name="object 5"/>
            <p:cNvSpPr/>
            <p:nvPr/>
          </p:nvSpPr>
          <p:spPr>
            <a:xfrm>
              <a:off x="4039618" y="1376961"/>
              <a:ext cx="883868" cy="369336"/>
            </a:xfrm>
            <a:custGeom>
              <a:avLst/>
              <a:gdLst/>
              <a:ahLst/>
              <a:cxnLst/>
              <a:rect l="l" t="t" r="r" b="b"/>
              <a:pathLst>
                <a:path w="570229" h="341630">
                  <a:moveTo>
                    <a:pt x="513079" y="0"/>
                  </a:moveTo>
                  <a:lnTo>
                    <a:pt x="56896" y="0"/>
                  </a:lnTo>
                  <a:lnTo>
                    <a:pt x="34772" y="4478"/>
                  </a:lnTo>
                  <a:lnTo>
                    <a:pt x="16684" y="16684"/>
                  </a:lnTo>
                  <a:lnTo>
                    <a:pt x="4478" y="34772"/>
                  </a:lnTo>
                  <a:lnTo>
                    <a:pt x="0" y="56895"/>
                  </a:lnTo>
                  <a:lnTo>
                    <a:pt x="0" y="284479"/>
                  </a:lnTo>
                  <a:lnTo>
                    <a:pt x="4478" y="306603"/>
                  </a:lnTo>
                  <a:lnTo>
                    <a:pt x="16684" y="324691"/>
                  </a:lnTo>
                  <a:lnTo>
                    <a:pt x="34772" y="336897"/>
                  </a:lnTo>
                  <a:lnTo>
                    <a:pt x="56896" y="341375"/>
                  </a:lnTo>
                  <a:lnTo>
                    <a:pt x="513079" y="341375"/>
                  </a:lnTo>
                  <a:lnTo>
                    <a:pt x="535203" y="336897"/>
                  </a:lnTo>
                  <a:lnTo>
                    <a:pt x="553291" y="324691"/>
                  </a:lnTo>
                  <a:lnTo>
                    <a:pt x="565497" y="306603"/>
                  </a:lnTo>
                  <a:lnTo>
                    <a:pt x="569976" y="284479"/>
                  </a:lnTo>
                  <a:lnTo>
                    <a:pt x="569976" y="56895"/>
                  </a:lnTo>
                  <a:lnTo>
                    <a:pt x="565497" y="34772"/>
                  </a:lnTo>
                  <a:lnTo>
                    <a:pt x="553291" y="16684"/>
                  </a:lnTo>
                  <a:lnTo>
                    <a:pt x="535203" y="4478"/>
                  </a:lnTo>
                  <a:lnTo>
                    <a:pt x="513079" y="0"/>
                  </a:lnTo>
                  <a:close/>
                </a:path>
              </a:pathLst>
            </a:custGeom>
            <a:solidFill>
              <a:srgbClr val="D2D2D2"/>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32" name="object 6"/>
            <p:cNvSpPr/>
            <p:nvPr/>
          </p:nvSpPr>
          <p:spPr>
            <a:xfrm>
              <a:off x="523645" y="1479113"/>
              <a:ext cx="6510893" cy="1786703"/>
            </a:xfrm>
            <a:custGeom>
              <a:avLst/>
              <a:gdLst/>
              <a:ahLst/>
              <a:cxnLst/>
              <a:rect l="l" t="t" r="r" b="b"/>
              <a:pathLst>
                <a:path w="4200525" h="1666239">
                  <a:moveTo>
                    <a:pt x="4175124" y="0"/>
                  </a:moveTo>
                  <a:lnTo>
                    <a:pt x="25018" y="0"/>
                  </a:lnTo>
                  <a:lnTo>
                    <a:pt x="15269" y="1962"/>
                  </a:lnTo>
                  <a:lnTo>
                    <a:pt x="7318" y="7318"/>
                  </a:lnTo>
                  <a:lnTo>
                    <a:pt x="1962" y="15269"/>
                  </a:lnTo>
                  <a:lnTo>
                    <a:pt x="0" y="25018"/>
                  </a:lnTo>
                  <a:lnTo>
                    <a:pt x="0" y="1640713"/>
                  </a:lnTo>
                  <a:lnTo>
                    <a:pt x="1962" y="1650462"/>
                  </a:lnTo>
                  <a:lnTo>
                    <a:pt x="7318" y="1658413"/>
                  </a:lnTo>
                  <a:lnTo>
                    <a:pt x="15269" y="1663769"/>
                  </a:lnTo>
                  <a:lnTo>
                    <a:pt x="25018" y="1665731"/>
                  </a:lnTo>
                  <a:lnTo>
                    <a:pt x="4175124" y="1665731"/>
                  </a:lnTo>
                  <a:lnTo>
                    <a:pt x="4184874" y="1663769"/>
                  </a:lnTo>
                  <a:lnTo>
                    <a:pt x="4192825" y="1658413"/>
                  </a:lnTo>
                  <a:lnTo>
                    <a:pt x="4198181" y="1650462"/>
                  </a:lnTo>
                  <a:lnTo>
                    <a:pt x="4200144" y="1640713"/>
                  </a:lnTo>
                  <a:lnTo>
                    <a:pt x="4200144" y="25018"/>
                  </a:lnTo>
                  <a:lnTo>
                    <a:pt x="4198181" y="15269"/>
                  </a:lnTo>
                  <a:lnTo>
                    <a:pt x="4192825" y="7318"/>
                  </a:lnTo>
                  <a:lnTo>
                    <a:pt x="4184874" y="1962"/>
                  </a:lnTo>
                  <a:lnTo>
                    <a:pt x="4175124" y="0"/>
                  </a:lnTo>
                  <a:close/>
                </a:path>
              </a:pathLst>
            </a:custGeom>
            <a:solidFill>
              <a:srgbClr val="BEBEBE">
                <a:alpha val="70195"/>
              </a:srgbClr>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33" name="object 7"/>
            <p:cNvSpPr/>
            <p:nvPr/>
          </p:nvSpPr>
          <p:spPr>
            <a:xfrm>
              <a:off x="450809" y="1474533"/>
              <a:ext cx="6583729" cy="1776626"/>
            </a:xfrm>
            <a:custGeom>
              <a:avLst/>
              <a:gdLst/>
              <a:ahLst/>
              <a:cxnLst/>
              <a:rect l="l" t="t" r="r" b="b"/>
              <a:pathLst>
                <a:path w="4247515" h="1651000">
                  <a:moveTo>
                    <a:pt x="4222623" y="0"/>
                  </a:moveTo>
                  <a:lnTo>
                    <a:pt x="24765" y="0"/>
                  </a:lnTo>
                  <a:lnTo>
                    <a:pt x="15109" y="1940"/>
                  </a:lnTo>
                  <a:lnTo>
                    <a:pt x="7238" y="7239"/>
                  </a:lnTo>
                  <a:lnTo>
                    <a:pt x="1940" y="15109"/>
                  </a:lnTo>
                  <a:lnTo>
                    <a:pt x="0" y="24765"/>
                  </a:lnTo>
                  <a:lnTo>
                    <a:pt x="0" y="1625727"/>
                  </a:lnTo>
                  <a:lnTo>
                    <a:pt x="1940" y="1635382"/>
                  </a:lnTo>
                  <a:lnTo>
                    <a:pt x="7239" y="1643253"/>
                  </a:lnTo>
                  <a:lnTo>
                    <a:pt x="15109" y="1648551"/>
                  </a:lnTo>
                  <a:lnTo>
                    <a:pt x="24765" y="1650492"/>
                  </a:lnTo>
                  <a:lnTo>
                    <a:pt x="4222623" y="1650492"/>
                  </a:lnTo>
                  <a:lnTo>
                    <a:pt x="4232278" y="1648551"/>
                  </a:lnTo>
                  <a:lnTo>
                    <a:pt x="4240149" y="1643253"/>
                  </a:lnTo>
                  <a:lnTo>
                    <a:pt x="4245447" y="1635382"/>
                  </a:lnTo>
                  <a:lnTo>
                    <a:pt x="4247388" y="1625727"/>
                  </a:lnTo>
                  <a:lnTo>
                    <a:pt x="4247388" y="24765"/>
                  </a:lnTo>
                  <a:lnTo>
                    <a:pt x="4245447" y="15109"/>
                  </a:lnTo>
                  <a:lnTo>
                    <a:pt x="4240148" y="7239"/>
                  </a:lnTo>
                  <a:lnTo>
                    <a:pt x="4232278" y="1940"/>
                  </a:lnTo>
                  <a:lnTo>
                    <a:pt x="4222623" y="0"/>
                  </a:lnTo>
                  <a:close/>
                </a:path>
              </a:pathLst>
            </a:custGeom>
            <a:solidFill>
              <a:srgbClr val="FFFFFF"/>
            </a:solidFill>
          </p:spPr>
          <p:txBody>
            <a:bodyPr wrap="square" lIns="0" tIns="0" rIns="0" bIns="0" rtlCol="0"/>
            <a:lstStyle/>
            <a:p>
              <a:pPr defTabSz="914400" eaLnBrk="1" fontAlgn="auto" hangingPunct="1">
                <a:spcBef>
                  <a:spcPts val="0"/>
                </a:spcBef>
                <a:spcAft>
                  <a:spcPts val="0"/>
                </a:spcAft>
              </a:pPr>
              <a:endParaRPr sz="1800" dirty="0">
                <a:solidFill>
                  <a:prstClr val="black"/>
                </a:solidFill>
                <a:latin typeface="Calibri" panose="020F0502020204030204"/>
                <a:ea typeface="+mn-ea"/>
              </a:endParaRPr>
            </a:p>
          </p:txBody>
        </p:sp>
        <p:sp>
          <p:nvSpPr>
            <p:cNvPr id="34" name="object 8"/>
            <p:cNvSpPr/>
            <p:nvPr/>
          </p:nvSpPr>
          <p:spPr>
            <a:xfrm>
              <a:off x="391836" y="1441218"/>
              <a:ext cx="6583729" cy="1772046"/>
            </a:xfrm>
            <a:custGeom>
              <a:avLst/>
              <a:gdLst/>
              <a:ahLst/>
              <a:cxnLst/>
              <a:rect l="l" t="t" r="r" b="b"/>
              <a:pathLst>
                <a:path w="4247515" h="1651000">
                  <a:moveTo>
                    <a:pt x="0" y="24765"/>
                  </a:moveTo>
                  <a:lnTo>
                    <a:pt x="1940" y="15109"/>
                  </a:lnTo>
                  <a:lnTo>
                    <a:pt x="7238" y="7239"/>
                  </a:lnTo>
                  <a:lnTo>
                    <a:pt x="15109" y="1940"/>
                  </a:lnTo>
                  <a:lnTo>
                    <a:pt x="24765" y="0"/>
                  </a:lnTo>
                  <a:lnTo>
                    <a:pt x="4222623" y="0"/>
                  </a:lnTo>
                  <a:lnTo>
                    <a:pt x="4232278" y="1940"/>
                  </a:lnTo>
                  <a:lnTo>
                    <a:pt x="4240148" y="7238"/>
                  </a:lnTo>
                  <a:lnTo>
                    <a:pt x="4245447" y="15109"/>
                  </a:lnTo>
                  <a:lnTo>
                    <a:pt x="4247388" y="24765"/>
                  </a:lnTo>
                  <a:lnTo>
                    <a:pt x="4247388" y="1625727"/>
                  </a:lnTo>
                  <a:lnTo>
                    <a:pt x="4245447" y="1635382"/>
                  </a:lnTo>
                  <a:lnTo>
                    <a:pt x="4240149" y="1643253"/>
                  </a:lnTo>
                  <a:lnTo>
                    <a:pt x="4232278" y="1648551"/>
                  </a:lnTo>
                  <a:lnTo>
                    <a:pt x="4222623" y="1650492"/>
                  </a:lnTo>
                  <a:lnTo>
                    <a:pt x="24765" y="1650492"/>
                  </a:lnTo>
                  <a:lnTo>
                    <a:pt x="15109" y="1648551"/>
                  </a:lnTo>
                  <a:lnTo>
                    <a:pt x="7239" y="1643253"/>
                  </a:lnTo>
                  <a:lnTo>
                    <a:pt x="1940" y="1635382"/>
                  </a:lnTo>
                  <a:lnTo>
                    <a:pt x="0" y="1625727"/>
                  </a:lnTo>
                  <a:lnTo>
                    <a:pt x="0" y="24765"/>
                  </a:lnTo>
                  <a:close/>
                </a:path>
              </a:pathLst>
            </a:custGeom>
            <a:ln w="20626">
              <a:solidFill>
                <a:srgbClr val="BEBEBE"/>
              </a:solidFill>
            </a:ln>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35" name="object 9"/>
            <p:cNvSpPr/>
            <p:nvPr/>
          </p:nvSpPr>
          <p:spPr>
            <a:xfrm>
              <a:off x="607672" y="1319295"/>
              <a:ext cx="5627026" cy="296567"/>
            </a:xfrm>
            <a:custGeom>
              <a:avLst/>
              <a:gdLst/>
              <a:ahLst/>
              <a:cxnLst/>
              <a:rect l="l" t="t" r="r" b="b"/>
              <a:pathLst>
                <a:path w="3630295" h="274319">
                  <a:moveTo>
                    <a:pt x="3584447" y="0"/>
                  </a:moveTo>
                  <a:lnTo>
                    <a:pt x="45719" y="0"/>
                  </a:lnTo>
                  <a:lnTo>
                    <a:pt x="27914" y="3589"/>
                  </a:lnTo>
                  <a:lnTo>
                    <a:pt x="13382" y="13382"/>
                  </a:lnTo>
                  <a:lnTo>
                    <a:pt x="3589" y="27914"/>
                  </a:lnTo>
                  <a:lnTo>
                    <a:pt x="0" y="45720"/>
                  </a:lnTo>
                  <a:lnTo>
                    <a:pt x="0" y="228600"/>
                  </a:lnTo>
                  <a:lnTo>
                    <a:pt x="3589" y="246405"/>
                  </a:lnTo>
                  <a:lnTo>
                    <a:pt x="13382" y="260937"/>
                  </a:lnTo>
                  <a:lnTo>
                    <a:pt x="27914" y="270730"/>
                  </a:lnTo>
                  <a:lnTo>
                    <a:pt x="45719" y="274320"/>
                  </a:lnTo>
                  <a:lnTo>
                    <a:pt x="3584447" y="274320"/>
                  </a:lnTo>
                  <a:lnTo>
                    <a:pt x="3602253" y="270730"/>
                  </a:lnTo>
                  <a:lnTo>
                    <a:pt x="3616785" y="260937"/>
                  </a:lnTo>
                  <a:lnTo>
                    <a:pt x="3626578" y="246405"/>
                  </a:lnTo>
                  <a:lnTo>
                    <a:pt x="3630167" y="228600"/>
                  </a:lnTo>
                  <a:lnTo>
                    <a:pt x="3630167" y="45720"/>
                  </a:lnTo>
                  <a:lnTo>
                    <a:pt x="3626578" y="27914"/>
                  </a:lnTo>
                  <a:lnTo>
                    <a:pt x="3616785" y="13382"/>
                  </a:lnTo>
                  <a:lnTo>
                    <a:pt x="3602253" y="3589"/>
                  </a:lnTo>
                  <a:lnTo>
                    <a:pt x="3584447" y="0"/>
                  </a:lnTo>
                  <a:close/>
                </a:path>
              </a:pathLst>
            </a:custGeom>
            <a:solidFill>
              <a:srgbClr val="57929E"/>
            </a:solidFill>
          </p:spPr>
          <p:txBody>
            <a:bodyPr wrap="square" lIns="0" tIns="0" rIns="0" bIns="0" rtlCol="0"/>
            <a:lstStyle/>
            <a:p>
              <a:pPr defTabSz="914400" eaLnBrk="1" fontAlgn="auto" hangingPunct="1">
                <a:spcBef>
                  <a:spcPts val="0"/>
                </a:spcBef>
                <a:spcAft>
                  <a:spcPts val="0"/>
                </a:spcAft>
              </a:pPr>
              <a:endParaRPr sz="1800">
                <a:solidFill>
                  <a:prstClr val="black"/>
                </a:solidFill>
                <a:latin typeface="Calibri" panose="020F0502020204030204"/>
                <a:ea typeface="+mn-ea"/>
              </a:endParaRPr>
            </a:p>
          </p:txBody>
        </p:sp>
        <p:sp>
          <p:nvSpPr>
            <p:cNvPr id="36" name="object 10"/>
            <p:cNvSpPr txBox="1"/>
            <p:nvPr/>
          </p:nvSpPr>
          <p:spPr>
            <a:xfrm>
              <a:off x="708588" y="1330967"/>
              <a:ext cx="5292378" cy="268024"/>
            </a:xfrm>
            <a:prstGeom prst="rect">
              <a:avLst/>
            </a:prstGeom>
          </p:spPr>
          <p:txBody>
            <a:bodyPr vert="horz" wrap="square" lIns="0" tIns="13335" rIns="0" bIns="0" rtlCol="0">
              <a:spAutoFit/>
            </a:bodyPr>
            <a:lstStyle/>
            <a:p>
              <a:pPr marL="12700" defTabSz="914400" eaLnBrk="1" fontAlgn="auto" hangingPunct="1">
                <a:spcBef>
                  <a:spcPts val="105"/>
                </a:spcBef>
                <a:spcAft>
                  <a:spcPts val="0"/>
                </a:spcAft>
              </a:pPr>
              <a:r>
                <a:rPr lang="zh-CN" altLang="zh-CN" sz="1600" b="1" spc="-10" dirty="0">
                  <a:solidFill>
                    <a:srgbClr val="FFFFFF"/>
                  </a:solidFill>
                  <a:latin typeface="微软雅黑" panose="020B0503020204020204" pitchFamily="34" charset="-122"/>
                  <a:ea typeface="+mn-ea"/>
                </a:rPr>
                <a:t>提高公众参与程度</a:t>
              </a:r>
              <a:endParaRPr sz="1600" b="1" spc="-10" dirty="0">
                <a:solidFill>
                  <a:srgbClr val="FFFFFF"/>
                </a:solidFill>
                <a:latin typeface="微软雅黑" panose="020B0503020204020204" pitchFamily="34" charset="-122"/>
                <a:ea typeface="+mn-ea"/>
              </a:endParaRPr>
            </a:p>
          </p:txBody>
        </p:sp>
        <p:sp>
          <p:nvSpPr>
            <p:cNvPr id="37" name="object 11"/>
            <p:cNvSpPr txBox="1"/>
            <p:nvPr/>
          </p:nvSpPr>
          <p:spPr>
            <a:xfrm>
              <a:off x="666645" y="1736125"/>
              <a:ext cx="6300038" cy="1123123"/>
            </a:xfrm>
            <a:prstGeom prst="rect">
              <a:avLst/>
            </a:prstGeom>
          </p:spPr>
          <p:txBody>
            <a:bodyPr vert="horz" wrap="square" lIns="0" tIns="12700" rIns="0" bIns="0" rtlCol="0">
              <a:spAutoFit/>
            </a:bodyPr>
            <a:lstStyle/>
            <a:p>
              <a:pPr algn="just">
                <a:lnSpc>
                  <a:spcPct val="150000"/>
                </a:lnSpc>
              </a:pPr>
              <a:r>
                <a:rPr lang="en-US" altLang="zh-CN" sz="1200" spc="-5" dirty="0">
                  <a:solidFill>
                    <a:prstClr val="black"/>
                  </a:solidFill>
                  <a:latin typeface="微软雅黑" panose="020B0503020204020204" pitchFamily="34" charset="-122"/>
                  <a:ea typeface="+mn-ea"/>
                </a:rPr>
                <a:t>     </a:t>
              </a:r>
              <a:r>
                <a:rPr lang="zh-CN" altLang="zh-CN" sz="1200" spc="-5" dirty="0">
                  <a:solidFill>
                    <a:prstClr val="black"/>
                  </a:solidFill>
                  <a:latin typeface="微软雅黑" panose="020B0503020204020204" pitchFamily="34" charset="-122"/>
                  <a:ea typeface="+mn-ea"/>
                </a:rPr>
                <a:t>组织广大干部和群众开展国土空间规划学习讨论活动，通过多种媒体向社会公布和宣传规划国土空间规划。充分调动广大农民群众和各方人士建设家乡的积极性、主动性、创造性，推动人才下乡、资金下乡、技术下乡，汇聚各方力量建设宜居宜业和美乡村，组织农民在乡建设、倡导大学生到乡建设、动员能人回乡建设、吸引农民工返乡建设、引导企业家入乡建设。</a:t>
              </a:r>
              <a:endParaRPr lang="zh-CN" altLang="zh-CN" sz="1200" spc="-5" dirty="0">
                <a:solidFill>
                  <a:prstClr val="black"/>
                </a:solidFill>
                <a:latin typeface="微软雅黑" panose="020B0503020204020204" pitchFamily="34" charset="-122"/>
                <a:ea typeface="+mn-ea"/>
              </a:endParaRPr>
            </a:p>
          </p:txBody>
        </p:sp>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691701"/>
            <a:ext cx="7559675" cy="4252317"/>
          </a:xfrm>
          <a:prstGeom prst="rect">
            <a:avLst/>
          </a:prstGeom>
        </p:spPr>
      </p:pic>
      <p:sp>
        <p:nvSpPr>
          <p:cNvPr id="5" name="矩形 4"/>
          <p:cNvSpPr/>
          <p:nvPr/>
        </p:nvSpPr>
        <p:spPr>
          <a:xfrm>
            <a:off x="0" y="0"/>
            <a:ext cx="7559675" cy="10691813"/>
          </a:xfrm>
          <a:prstGeom prst="rect">
            <a:avLst/>
          </a:prstGeom>
          <a:gradFill>
            <a:gsLst>
              <a:gs pos="0">
                <a:schemeClr val="accent1">
                  <a:lumMod val="5000"/>
                  <a:lumOff val="95000"/>
                  <a:alpha val="18000"/>
                </a:schemeClr>
              </a:gs>
              <a:gs pos="100000">
                <a:srgbClr val="0166B3">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703945"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7FB2D9"/>
                </a:solidFill>
                <a:latin typeface="Impact" panose="020B0806030902050204" pitchFamily="34" charset="0"/>
                <a:ea typeface="+mn-ea"/>
                <a:cs typeface="Arial" panose="020B0604020202020204" pitchFamily="34" charset="0"/>
              </a:rPr>
              <a:t>01</a:t>
            </a:r>
            <a:endParaRPr kumimoji="0" lang="zh-CN" altLang="en-US" sz="715" kern="1200" cap="none" spc="40" normalizeH="0" baseline="0" noProof="0" dirty="0">
              <a:solidFill>
                <a:srgbClr val="7FB2D9"/>
              </a:solidFill>
              <a:latin typeface="Impact" panose="020B0806030902050204" pitchFamily="34" charset="0"/>
              <a:ea typeface="+mn-ea"/>
              <a:cs typeface="Arial" panose="020B0604020202020204" pitchFamily="34" charset="0"/>
            </a:endParaRPr>
          </a:p>
        </p:txBody>
      </p:sp>
      <p:grpSp>
        <p:nvGrpSpPr>
          <p:cNvPr id="2" name="组合 1"/>
          <p:cNvGrpSpPr/>
          <p:nvPr/>
        </p:nvGrpSpPr>
        <p:grpSpPr>
          <a:xfrm>
            <a:off x="4013200" y="6114450"/>
            <a:ext cx="3546475" cy="1696052"/>
            <a:chOff x="0" y="5790688"/>
            <a:chExt cx="3546475" cy="1696052"/>
          </a:xfrm>
        </p:grpSpPr>
        <p:sp>
          <p:nvSpPr>
            <p:cNvPr id="12292" name="文本框 9"/>
            <p:cNvSpPr txBox="1"/>
            <p:nvPr/>
          </p:nvSpPr>
          <p:spPr>
            <a:xfrm>
              <a:off x="1319656" y="6699340"/>
              <a:ext cx="1971675" cy="787400"/>
            </a:xfrm>
            <a:prstGeom prst="rect">
              <a:avLst/>
            </a:prstGeom>
            <a:noFill/>
            <a:ln w="9525">
              <a:noFill/>
            </a:ln>
          </p:spPr>
          <p:txBody>
            <a:bodyPr wrap="none">
              <a:spAutoFit/>
            </a:bodyPr>
            <a:lstStyle/>
            <a:p>
              <a:pPr eaLnBrk="1" hangingPunct="1">
                <a:lnSpc>
                  <a:spcPct val="150000"/>
                </a:lnSpc>
                <a:buNone/>
              </a:pPr>
              <a:r>
                <a:rPr lang="en-US" altLang="zh-CN" sz="1600" dirty="0">
                  <a:latin typeface="微软雅黑" panose="020B0503020204020204" pitchFamily="34" charset="-122"/>
                </a:rPr>
                <a:t>1.1 </a:t>
              </a:r>
              <a:r>
                <a:rPr lang="zh-CN" altLang="en-US" sz="1600" dirty="0">
                  <a:latin typeface="微软雅黑" panose="020B0503020204020204" pitchFamily="34" charset="-122"/>
                </a:rPr>
                <a:t>规划原则</a:t>
              </a:r>
              <a:endParaRPr lang="en-US" altLang="zh-CN" sz="1600" dirty="0">
                <a:latin typeface="微软雅黑" panose="020B0503020204020204" pitchFamily="34" charset="-122"/>
              </a:endParaRPr>
            </a:p>
            <a:p>
              <a:pPr eaLnBrk="1" hangingPunct="1">
                <a:lnSpc>
                  <a:spcPct val="150000"/>
                </a:lnSpc>
                <a:buNone/>
              </a:pPr>
              <a:r>
                <a:rPr lang="en-US" altLang="zh-CN" sz="1600" dirty="0">
                  <a:latin typeface="微软雅黑" panose="020B0503020204020204" pitchFamily="34" charset="-122"/>
                </a:rPr>
                <a:t>1.2 </a:t>
              </a:r>
              <a:r>
                <a:rPr lang="zh-CN" altLang="en-US" sz="1600" dirty="0">
                  <a:latin typeface="微软雅黑" panose="020B0503020204020204" pitchFamily="34" charset="-122"/>
                </a:rPr>
                <a:t>规划范围和期限</a:t>
              </a:r>
              <a:endParaRPr lang="zh-CN" altLang="en-US" sz="1600" dirty="0">
                <a:latin typeface="微软雅黑" panose="020B0503020204020204" pitchFamily="34" charset="-122"/>
              </a:endParaRPr>
            </a:p>
          </p:txBody>
        </p:sp>
        <p:sp>
          <p:nvSpPr>
            <p:cNvPr id="6" name="object 2"/>
            <p:cNvSpPr/>
            <p:nvPr/>
          </p:nvSpPr>
          <p:spPr>
            <a:xfrm>
              <a:off x="0" y="6098285"/>
              <a:ext cx="35464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0166B3">
                <a:alpha val="50196"/>
              </a:srgbClr>
            </a:solidFill>
          </p:spPr>
          <p:txBody>
            <a:bodyPr wrap="square" lIns="0" tIns="0" rIns="0" bIns="0" rtlCol="0"/>
            <a:lstStyle/>
            <a:p/>
          </p:txBody>
        </p:sp>
        <p:sp>
          <p:nvSpPr>
            <p:cNvPr id="7" name="object 3"/>
            <p:cNvSpPr txBox="1"/>
            <p:nvPr/>
          </p:nvSpPr>
          <p:spPr>
            <a:xfrm>
              <a:off x="761491" y="5790688"/>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0166B3"/>
                  </a:solidFill>
                  <a:latin typeface="微软雅黑" panose="020B0503020204020204" pitchFamily="34" charset="-122"/>
                  <a:cs typeface="微软雅黑" panose="020B0503020204020204" pitchFamily="34" charset="-122"/>
                </a:rPr>
                <a:t>第一章</a:t>
              </a:r>
              <a:endParaRPr sz="1400" dirty="0">
                <a:solidFill>
                  <a:srgbClr val="0166B3"/>
                </a:solidFill>
                <a:latin typeface="微软雅黑" panose="020B0503020204020204" pitchFamily="34" charset="-122"/>
                <a:cs typeface="微软雅黑" panose="020B0503020204020204" pitchFamily="34" charset="-122"/>
              </a:endParaRPr>
            </a:p>
          </p:txBody>
        </p:sp>
        <p:sp>
          <p:nvSpPr>
            <p:cNvPr id="8" name="object 4"/>
            <p:cNvSpPr txBox="1"/>
            <p:nvPr/>
          </p:nvSpPr>
          <p:spPr>
            <a:xfrm>
              <a:off x="761491" y="6122158"/>
              <a:ext cx="1244600" cy="391160"/>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规划总则</a:t>
              </a:r>
              <a:endParaRPr lang="zh-CN" altLang="en-US" sz="2400" dirty="0">
                <a:solidFill>
                  <a:srgbClr val="FFFFFF"/>
                </a:solidFill>
                <a:latin typeface="微软雅黑" panose="020B0503020204020204" pitchFamily="34" charset="-122"/>
                <a:cs typeface="微软雅黑" panose="020B0503020204020204" pitchFamily="34" charset="-122"/>
              </a:endParaRPr>
            </a:p>
          </p:txBody>
        </p:sp>
      </p:gr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0" y="632553"/>
            <a:ext cx="4061460" cy="660400"/>
          </a:xfrm>
          <a:prstGeom prst="rect">
            <a:avLst/>
          </a:prstGeom>
          <a:noFill/>
        </p:spPr>
        <p:txBody>
          <a:bodyPr wrap="square" rtlCol="0">
            <a:spAutoFit/>
          </a:bodyPr>
          <a:lstStyle/>
          <a:p>
            <a:r>
              <a:rPr lang="en-US" altLang="zh-CN" sz="2000" b="1" dirty="0">
                <a:solidFill>
                  <a:schemeClr val="accent1"/>
                </a:solidFill>
                <a:effectLst/>
                <a:latin typeface="+mj-ea"/>
                <a:ea typeface="+mj-ea"/>
                <a:cs typeface="+mj-ea"/>
                <a:sym typeface="+mn-ea"/>
              </a:rPr>
              <a:t>    </a:t>
            </a:r>
            <a:r>
              <a:rPr lang="en-US" altLang="zh-CN" sz="2000" b="1" dirty="0">
                <a:solidFill>
                  <a:srgbClr val="356B93"/>
                </a:solidFill>
                <a:effectLst/>
                <a:latin typeface="+mj-ea"/>
                <a:ea typeface="+mj-ea"/>
                <a:cs typeface="+mj-ea"/>
                <a:sym typeface="+mn-ea"/>
              </a:rPr>
              <a:t>1.1</a:t>
            </a:r>
            <a:r>
              <a:rPr lang="zh-CN" altLang="en-US" sz="2000" b="1" dirty="0">
                <a:solidFill>
                  <a:srgbClr val="356B93"/>
                </a:solidFill>
                <a:effectLst/>
                <a:latin typeface="+mj-ea"/>
                <a:ea typeface="+mj-ea"/>
                <a:cs typeface="+mj-ea"/>
                <a:sym typeface="+mn-ea"/>
              </a:rPr>
              <a:t>规划原则</a:t>
            </a:r>
            <a:endParaRPr lang="zh-CN" altLang="en-US" sz="2000" b="1" dirty="0">
              <a:solidFill>
                <a:srgbClr val="356B93"/>
              </a:solidFill>
              <a:effectLst/>
              <a:latin typeface="+mj-ea"/>
              <a:ea typeface="+mj-ea"/>
              <a:cs typeface="+mj-ea"/>
              <a:sym typeface="+mn-ea"/>
            </a:endParaRPr>
          </a:p>
          <a:p>
            <a:pPr algn="l"/>
            <a:r>
              <a:rPr lang="en-US" altLang="zh-CN" dirty="0">
                <a:solidFill>
                  <a:schemeClr val="accent1"/>
                </a:solidFill>
                <a:effectLst>
                  <a:outerShdw blurRad="38100" dist="25400" dir="5400000" algn="ctr" rotWithShape="0">
                    <a:srgbClr val="6E747A">
                      <a:alpha val="43000"/>
                    </a:srgbClr>
                  </a:outerShdw>
                </a:effectLst>
                <a:sym typeface="+mn-ea"/>
              </a:rPr>
              <a:t>             </a:t>
            </a:r>
            <a:endParaRPr lang="zh-CN" altLang="en-US" dirty="0"/>
          </a:p>
        </p:txBody>
      </p:sp>
      <p:sp>
        <p:nvSpPr>
          <p:cNvPr id="6" name="文本框 5"/>
          <p:cNvSpPr txBox="1"/>
          <p:nvPr/>
        </p:nvSpPr>
        <p:spPr>
          <a:xfrm>
            <a:off x="767715" y="4337218"/>
            <a:ext cx="3251835" cy="352425"/>
          </a:xfrm>
          <a:prstGeom prst="rect">
            <a:avLst/>
          </a:prstGeom>
          <a:noFill/>
        </p:spPr>
        <p:txBody>
          <a:bodyPr wrap="square" rtlCol="0">
            <a:spAutoFit/>
          </a:bodyPr>
          <a:lstStyle/>
          <a:p>
            <a:endParaRPr lang="zh-CN" altLang="en-US"/>
          </a:p>
        </p:txBody>
      </p:sp>
      <p:grpSp>
        <p:nvGrpSpPr>
          <p:cNvPr id="44" name="组合 43"/>
          <p:cNvGrpSpPr/>
          <p:nvPr/>
        </p:nvGrpSpPr>
        <p:grpSpPr>
          <a:xfrm>
            <a:off x="526732" y="1234324"/>
            <a:ext cx="6594157" cy="2097432"/>
            <a:chOff x="557213" y="1178793"/>
            <a:chExt cx="6594157" cy="2097432"/>
          </a:xfrm>
        </p:grpSpPr>
        <p:sp>
          <p:nvSpPr>
            <p:cNvPr id="3" name="文本框 2"/>
            <p:cNvSpPr txBox="1"/>
            <p:nvPr/>
          </p:nvSpPr>
          <p:spPr>
            <a:xfrm>
              <a:off x="1219835" y="1706565"/>
              <a:ext cx="5931535" cy="1569660"/>
            </a:xfrm>
            <a:prstGeom prst="rect">
              <a:avLst/>
            </a:prstGeom>
            <a:noFill/>
          </p:spPr>
          <p:txBody>
            <a:bodyPr wrap="square" rtlCol="0">
              <a:spAutoFit/>
            </a:bodyPr>
            <a:lstStyle/>
            <a:p>
              <a:pPr eaLnBrk="1"/>
              <a:r>
                <a:rPr lang="zh-CN" altLang="en-US" sz="1600" dirty="0"/>
                <a:t>以习近平生态文明思想为指导，全面落实生态文明建设要求，坚持绿色发展，坚持人与自然和谐共生，立足自身资源禀赋，全面落实“三高四新”美好蓝图，从生态系统整体性和环贡溪生态屏障着眼，统筹山水林田湖等生态要素，着力展现“怀景、怀乡、怀味”，形成镇域规模适度、空间有序、用地节约集约的绿色发展格局。</a:t>
              </a:r>
              <a:endParaRPr lang="zh-CN" altLang="en-US" sz="1600" dirty="0"/>
            </a:p>
          </p:txBody>
        </p:sp>
        <p:sp>
          <p:nvSpPr>
            <p:cNvPr id="13" name="圆角矩形 12"/>
            <p:cNvSpPr/>
            <p:nvPr/>
          </p:nvSpPr>
          <p:spPr>
            <a:xfrm>
              <a:off x="1219835" y="1237422"/>
              <a:ext cx="2782570" cy="412115"/>
            </a:xfrm>
            <a:prstGeom prst="roundRect">
              <a:avLst/>
            </a:prstGeom>
            <a:solidFill>
              <a:srgbClr val="356B9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sym typeface="+mn-ea"/>
              </a:endParaRPr>
            </a:p>
            <a:p>
              <a:pPr algn="ctr"/>
              <a:r>
                <a:rPr lang="zh-CN" altLang="en-US" dirty="0">
                  <a:sym typeface="+mn-ea"/>
                </a:rPr>
                <a:t>生态优先，绿色发展</a:t>
              </a:r>
              <a:endParaRPr lang="zh-CN" altLang="en-US" dirty="0"/>
            </a:p>
            <a:p>
              <a:pPr algn="ctr"/>
              <a:endParaRPr lang="zh-CN" altLang="en-US" dirty="0"/>
            </a:p>
          </p:txBody>
        </p:sp>
        <p:grpSp>
          <p:nvGrpSpPr>
            <p:cNvPr id="39" name="组合 38"/>
            <p:cNvGrpSpPr/>
            <p:nvPr/>
          </p:nvGrpSpPr>
          <p:grpSpPr>
            <a:xfrm>
              <a:off x="557213" y="1178793"/>
              <a:ext cx="609600" cy="609600"/>
              <a:chOff x="557213" y="1178793"/>
              <a:chExt cx="609600" cy="609600"/>
            </a:xfrm>
          </p:grpSpPr>
          <p:sp>
            <p:nvSpPr>
              <p:cNvPr id="34" name="椭圆 33"/>
              <p:cNvSpPr/>
              <p:nvPr/>
            </p:nvSpPr>
            <p:spPr>
              <a:xfrm>
                <a:off x="557213" y="1178793"/>
                <a:ext cx="609600" cy="609600"/>
              </a:xfrm>
              <a:prstGeom prst="ellipse">
                <a:avLst/>
              </a:prstGeom>
              <a:solidFill>
                <a:srgbClr val="356B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形 192"/>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flipH="1">
                <a:off x="646013" y="1267593"/>
                <a:ext cx="432000" cy="432000"/>
              </a:xfrm>
              <a:prstGeom prst="rect">
                <a:avLst/>
              </a:prstGeom>
            </p:spPr>
          </p:pic>
        </p:grpSp>
      </p:grpSp>
      <p:grpSp>
        <p:nvGrpSpPr>
          <p:cNvPr id="46" name="组合 45"/>
          <p:cNvGrpSpPr/>
          <p:nvPr/>
        </p:nvGrpSpPr>
        <p:grpSpPr>
          <a:xfrm>
            <a:off x="526732" y="4929586"/>
            <a:ext cx="6596538" cy="1970069"/>
            <a:chOff x="555467" y="4572519"/>
            <a:chExt cx="6596538" cy="1970069"/>
          </a:xfrm>
        </p:grpSpPr>
        <p:sp>
          <p:nvSpPr>
            <p:cNvPr id="7" name="文本框 6"/>
            <p:cNvSpPr txBox="1"/>
            <p:nvPr/>
          </p:nvSpPr>
          <p:spPr>
            <a:xfrm>
              <a:off x="1219835" y="5219149"/>
              <a:ext cx="5932170" cy="1323439"/>
            </a:xfrm>
            <a:prstGeom prst="rect">
              <a:avLst/>
            </a:prstGeom>
            <a:noFill/>
          </p:spPr>
          <p:txBody>
            <a:bodyPr wrap="square" rtlCol="0">
              <a:spAutoFit/>
            </a:bodyPr>
            <a:lstStyle/>
            <a:p>
              <a:pPr eaLnBrk="1"/>
              <a:r>
                <a:rPr lang="zh-CN" altLang="en-US" sz="1600" dirty="0"/>
                <a:t>按照“多规合一”、“上下联动”等要求，承接和传导上位规划约束性指标和控制性要求。在全县大局中谋划发展，加强与各级各类规划的衔接，统筹优化空间和资源配置，全面推进乡村振兴。强化空间管控与规划管理，实现覆盖全镇域的自然资源要素统一管控。</a:t>
              </a:r>
              <a:endParaRPr lang="zh-CN" altLang="en-US" sz="1600" dirty="0"/>
            </a:p>
          </p:txBody>
        </p:sp>
        <p:sp>
          <p:nvSpPr>
            <p:cNvPr id="18" name="圆角矩形 17"/>
            <p:cNvSpPr/>
            <p:nvPr/>
          </p:nvSpPr>
          <p:spPr>
            <a:xfrm>
              <a:off x="1219835" y="4692934"/>
              <a:ext cx="2782570" cy="412115"/>
            </a:xfrm>
            <a:prstGeom prst="roundRect">
              <a:avLst/>
            </a:prstGeom>
            <a:solidFill>
              <a:srgbClr val="356B9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sym typeface="+mn-ea"/>
                </a:rPr>
                <a:t>多规合一，全域管控</a:t>
              </a:r>
              <a:endParaRPr lang="zh-CN" altLang="en-US" dirty="0"/>
            </a:p>
          </p:txBody>
        </p:sp>
        <p:grpSp>
          <p:nvGrpSpPr>
            <p:cNvPr id="41" name="组合 40"/>
            <p:cNvGrpSpPr/>
            <p:nvPr/>
          </p:nvGrpSpPr>
          <p:grpSpPr>
            <a:xfrm>
              <a:off x="555467" y="4572519"/>
              <a:ext cx="609600" cy="609600"/>
              <a:chOff x="555467" y="4572519"/>
              <a:chExt cx="609600" cy="609600"/>
            </a:xfrm>
          </p:grpSpPr>
          <p:sp>
            <p:nvSpPr>
              <p:cNvPr id="36" name="椭圆 35"/>
              <p:cNvSpPr/>
              <p:nvPr/>
            </p:nvSpPr>
            <p:spPr>
              <a:xfrm>
                <a:off x="555467" y="4572519"/>
                <a:ext cx="609600" cy="609600"/>
              </a:xfrm>
              <a:prstGeom prst="ellipse">
                <a:avLst/>
              </a:prstGeom>
              <a:solidFill>
                <a:srgbClr val="356B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形 194"/>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05916" y="4722968"/>
                <a:ext cx="308702" cy="308702"/>
              </a:xfrm>
              <a:prstGeom prst="rect">
                <a:avLst/>
              </a:prstGeom>
            </p:spPr>
          </p:pic>
        </p:grpSp>
      </p:grpSp>
      <p:grpSp>
        <p:nvGrpSpPr>
          <p:cNvPr id="48" name="组合 47"/>
          <p:cNvGrpSpPr/>
          <p:nvPr/>
        </p:nvGrpSpPr>
        <p:grpSpPr>
          <a:xfrm>
            <a:off x="526732" y="8417006"/>
            <a:ext cx="6596538" cy="1947563"/>
            <a:chOff x="555467" y="8417006"/>
            <a:chExt cx="6596538" cy="1947563"/>
          </a:xfrm>
        </p:grpSpPr>
        <p:sp>
          <p:nvSpPr>
            <p:cNvPr id="11" name="文本框 10"/>
            <p:cNvSpPr txBox="1"/>
            <p:nvPr/>
          </p:nvSpPr>
          <p:spPr>
            <a:xfrm>
              <a:off x="1219835" y="9041130"/>
              <a:ext cx="5932170" cy="1323439"/>
            </a:xfrm>
            <a:prstGeom prst="rect">
              <a:avLst/>
            </a:prstGeom>
            <a:noFill/>
          </p:spPr>
          <p:txBody>
            <a:bodyPr wrap="square" rtlCol="0">
              <a:spAutoFit/>
            </a:bodyPr>
            <a:lstStyle/>
            <a:p>
              <a:pPr eaLnBrk="1"/>
              <a:r>
                <a:rPr lang="zh-CN" altLang="en-US" sz="1600" dirty="0"/>
                <a:t>坚定文化自信，注重文明传承、文化延续，处理好城乡建设和历史文化遗产保护利用的关系，切实做到在保护中发展、在发展中保护。促进传统与现代融合发展，灿烂的历史人文、焕新的古村古寨、怡然的农庄民宿、多元的民俗风情、丰饶的地道风物、精美的非遗文创等展现文旅融合发展的新形象、新风貌。</a:t>
              </a:r>
              <a:endParaRPr lang="zh-CN" altLang="en-US" sz="1600" dirty="0"/>
            </a:p>
          </p:txBody>
        </p:sp>
        <p:sp>
          <p:nvSpPr>
            <p:cNvPr id="20" name="圆角矩形 19"/>
            <p:cNvSpPr/>
            <p:nvPr/>
          </p:nvSpPr>
          <p:spPr>
            <a:xfrm>
              <a:off x="1219835" y="8540115"/>
              <a:ext cx="2782570" cy="412115"/>
            </a:xfrm>
            <a:prstGeom prst="roundRect">
              <a:avLst/>
            </a:prstGeom>
            <a:solidFill>
              <a:srgbClr val="356B9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sym typeface="+mn-ea"/>
                </a:rPr>
                <a:t>传承文化，彰显特色。</a:t>
              </a:r>
              <a:endParaRPr lang="zh-CN" altLang="en-US" dirty="0"/>
            </a:p>
          </p:txBody>
        </p:sp>
        <p:grpSp>
          <p:nvGrpSpPr>
            <p:cNvPr id="43" name="组合 42"/>
            <p:cNvGrpSpPr/>
            <p:nvPr/>
          </p:nvGrpSpPr>
          <p:grpSpPr>
            <a:xfrm>
              <a:off x="555467" y="8417006"/>
              <a:ext cx="609600" cy="609600"/>
              <a:chOff x="555467" y="8417006"/>
              <a:chExt cx="609600" cy="609600"/>
            </a:xfrm>
          </p:grpSpPr>
          <p:sp>
            <p:nvSpPr>
              <p:cNvPr id="38" name="椭圆 37"/>
              <p:cNvSpPr/>
              <p:nvPr/>
            </p:nvSpPr>
            <p:spPr>
              <a:xfrm>
                <a:off x="555467" y="8417006"/>
                <a:ext cx="609600" cy="609600"/>
              </a:xfrm>
              <a:prstGeom prst="ellipse">
                <a:avLst/>
              </a:prstGeom>
              <a:solidFill>
                <a:srgbClr val="356B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形 19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H="1">
                <a:off x="705992" y="8567531"/>
                <a:ext cx="308551" cy="308551"/>
              </a:xfrm>
              <a:prstGeom prst="rect">
                <a:avLst/>
              </a:prstGeom>
            </p:spPr>
          </p:pic>
        </p:grpSp>
      </p:grpSp>
      <p:grpSp>
        <p:nvGrpSpPr>
          <p:cNvPr id="49" name="组合 48"/>
          <p:cNvGrpSpPr/>
          <p:nvPr/>
        </p:nvGrpSpPr>
        <p:grpSpPr>
          <a:xfrm>
            <a:off x="526732" y="6851298"/>
            <a:ext cx="6597173" cy="1614066"/>
            <a:chOff x="526732" y="6561389"/>
            <a:chExt cx="6597173" cy="1614066"/>
          </a:xfrm>
        </p:grpSpPr>
        <p:sp>
          <p:nvSpPr>
            <p:cNvPr id="17" name="文本框 16"/>
            <p:cNvSpPr txBox="1"/>
            <p:nvPr/>
          </p:nvSpPr>
          <p:spPr>
            <a:xfrm>
              <a:off x="1191100" y="7098237"/>
              <a:ext cx="5932805" cy="1077218"/>
            </a:xfrm>
            <a:prstGeom prst="rect">
              <a:avLst/>
            </a:prstGeom>
            <a:noFill/>
          </p:spPr>
          <p:txBody>
            <a:bodyPr wrap="square" rtlCol="0">
              <a:noAutofit/>
            </a:bodyPr>
            <a:lstStyle/>
            <a:p>
              <a:pPr eaLnBrk="1"/>
              <a:r>
                <a:rPr lang="zh-CN" altLang="en-US" sz="1600" dirty="0"/>
                <a:t>坚持以人民为中心，将广大人民对美好生活的向往作为规划的出发点和着力点，统筹优化空间和资源配置，完善基础设施和公共服设施，促进侗乡侗寨协调发展，提高基础设施和公共服务设施均等化水平，提升人居环境质量，改善侗乡人民生活品质。</a:t>
              </a:r>
              <a:endParaRPr lang="zh-CN" altLang="en-US" sz="1600" dirty="0"/>
            </a:p>
          </p:txBody>
        </p:sp>
        <p:sp>
          <p:nvSpPr>
            <p:cNvPr id="19" name="圆角矩形 18"/>
            <p:cNvSpPr/>
            <p:nvPr/>
          </p:nvSpPr>
          <p:spPr>
            <a:xfrm>
              <a:off x="1191100" y="6616687"/>
              <a:ext cx="2782570" cy="412115"/>
            </a:xfrm>
            <a:prstGeom prst="roundRect">
              <a:avLst/>
            </a:prstGeom>
            <a:solidFill>
              <a:srgbClr val="356B9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sym typeface="+mn-ea"/>
                </a:rPr>
                <a:t>以人为本，完善配置</a:t>
              </a:r>
              <a:endParaRPr lang="zh-CN" altLang="en-US" dirty="0"/>
            </a:p>
          </p:txBody>
        </p:sp>
        <p:grpSp>
          <p:nvGrpSpPr>
            <p:cNvPr id="42" name="组合 41"/>
            <p:cNvGrpSpPr/>
            <p:nvPr/>
          </p:nvGrpSpPr>
          <p:grpSpPr>
            <a:xfrm>
              <a:off x="526732" y="6561389"/>
              <a:ext cx="609600" cy="609600"/>
              <a:chOff x="555467" y="6439781"/>
              <a:chExt cx="609600" cy="609600"/>
            </a:xfrm>
          </p:grpSpPr>
          <p:sp>
            <p:nvSpPr>
              <p:cNvPr id="37" name="椭圆 36"/>
              <p:cNvSpPr/>
              <p:nvPr/>
            </p:nvSpPr>
            <p:spPr>
              <a:xfrm>
                <a:off x="555467" y="6439781"/>
                <a:ext cx="609600" cy="609600"/>
              </a:xfrm>
              <a:prstGeom prst="ellipse">
                <a:avLst/>
              </a:prstGeom>
              <a:solidFill>
                <a:srgbClr val="356B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形 20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44267" y="6528581"/>
                <a:ext cx="432000" cy="432000"/>
              </a:xfrm>
              <a:prstGeom prst="rect">
                <a:avLst/>
              </a:prstGeom>
            </p:spPr>
          </p:pic>
        </p:grpSp>
      </p:grpSp>
      <p:grpSp>
        <p:nvGrpSpPr>
          <p:cNvPr id="45" name="组合 44"/>
          <p:cNvGrpSpPr/>
          <p:nvPr/>
        </p:nvGrpSpPr>
        <p:grpSpPr>
          <a:xfrm>
            <a:off x="526732" y="3283399"/>
            <a:ext cx="6624638" cy="1694544"/>
            <a:chOff x="526732" y="2738443"/>
            <a:chExt cx="6624638" cy="1694544"/>
          </a:xfrm>
        </p:grpSpPr>
        <p:sp>
          <p:nvSpPr>
            <p:cNvPr id="5" name="文本框 4"/>
            <p:cNvSpPr txBox="1"/>
            <p:nvPr/>
          </p:nvSpPr>
          <p:spPr>
            <a:xfrm>
              <a:off x="1204595" y="3355769"/>
              <a:ext cx="5946775" cy="1077218"/>
            </a:xfrm>
            <a:prstGeom prst="rect">
              <a:avLst/>
            </a:prstGeom>
            <a:noFill/>
          </p:spPr>
          <p:txBody>
            <a:bodyPr wrap="square" rtlCol="0">
              <a:spAutoFit/>
            </a:bodyPr>
            <a:lstStyle/>
            <a:p>
              <a:pPr eaLnBrk="1"/>
              <a:r>
                <a:rPr lang="zh-CN" altLang="en-US" sz="1600" dirty="0"/>
                <a:t>落实国土空间保护开发要求，严格土地用途管制。严格保护耕地和永久基本农田，严格管控一般耕地转为其他农用地，控制非农业建设占用农用地，合理安排设施农用地，推进落实高标准农田建设，提高乡村土地节约集约利用水平。</a:t>
              </a:r>
              <a:endParaRPr lang="zh-CN" altLang="en-US" sz="1600" dirty="0"/>
            </a:p>
          </p:txBody>
        </p:sp>
        <p:sp>
          <p:nvSpPr>
            <p:cNvPr id="15" name="圆角矩形 14"/>
            <p:cNvSpPr/>
            <p:nvPr/>
          </p:nvSpPr>
          <p:spPr>
            <a:xfrm>
              <a:off x="1219835" y="2844088"/>
              <a:ext cx="2782570" cy="412115"/>
            </a:xfrm>
            <a:prstGeom prst="roundRect">
              <a:avLst/>
            </a:prstGeom>
            <a:solidFill>
              <a:srgbClr val="356B9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sym typeface="+mn-ea"/>
                </a:rPr>
                <a:t>用途管制，严保耕地</a:t>
              </a:r>
              <a:endParaRPr lang="zh-CN" altLang="en-US" dirty="0"/>
            </a:p>
          </p:txBody>
        </p:sp>
        <p:grpSp>
          <p:nvGrpSpPr>
            <p:cNvPr id="40" name="组合 39"/>
            <p:cNvGrpSpPr/>
            <p:nvPr/>
          </p:nvGrpSpPr>
          <p:grpSpPr>
            <a:xfrm>
              <a:off x="526732" y="2738443"/>
              <a:ext cx="609600" cy="609600"/>
              <a:chOff x="526732" y="2738443"/>
              <a:chExt cx="609600" cy="609600"/>
            </a:xfrm>
          </p:grpSpPr>
          <p:sp>
            <p:nvSpPr>
              <p:cNvPr id="35" name="椭圆 34"/>
              <p:cNvSpPr/>
              <p:nvPr/>
            </p:nvSpPr>
            <p:spPr>
              <a:xfrm>
                <a:off x="526732" y="2738443"/>
                <a:ext cx="609600" cy="609600"/>
              </a:xfrm>
              <a:prstGeom prst="ellipse">
                <a:avLst/>
              </a:prstGeom>
              <a:solidFill>
                <a:srgbClr val="356B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形 20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28265" y="2839976"/>
                <a:ext cx="406535" cy="406535"/>
              </a:xfrm>
              <a:prstGeom prst="rect">
                <a:avLst/>
              </a:prstGeom>
            </p:spPr>
          </p:pic>
        </p:grpSp>
      </p:grpSp>
    </p:spTree>
    <p:custDataLst>
      <p:tags r:id="rId1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545752" y="4045868"/>
            <a:ext cx="676232" cy="28058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1" name="文本框 10"/>
          <p:cNvSpPr txBox="1"/>
          <p:nvPr/>
        </p:nvSpPr>
        <p:spPr>
          <a:xfrm>
            <a:off x="56377" y="8188630"/>
            <a:ext cx="3597910" cy="1447800"/>
          </a:xfrm>
          <a:prstGeom prst="rect">
            <a:avLst/>
          </a:prstGeom>
          <a:noFill/>
        </p:spPr>
        <p:txBody>
          <a:bodyPr wrap="square" rtlCol="0">
            <a:noAutofit/>
          </a:bodyPr>
          <a:lstStyle/>
          <a:p>
            <a:pPr marL="342900" indent="-342900" defTabSz="363855" eaLnBrk="1" hangingPunct="1">
              <a:lnSpc>
                <a:spcPct val="150000"/>
              </a:lnSpc>
              <a:buFont typeface="Wingdings" panose="05000000000000000000" pitchFamily="2" charset="2"/>
              <a:buChar char="l"/>
            </a:pPr>
            <a:r>
              <a:rPr lang="zh-CN" altLang="en-US" sz="1800" dirty="0">
                <a:latin typeface="+mn-ea"/>
                <a:ea typeface="+mn-ea"/>
                <a:cs typeface="+mn-ea"/>
                <a:sym typeface="+mn-ea"/>
              </a:rPr>
              <a:t>规划期限</a:t>
            </a:r>
            <a:r>
              <a:rPr lang="en-US" altLang="zh-CN" sz="1800" dirty="0">
                <a:latin typeface="+mn-ea"/>
                <a:ea typeface="+mn-ea"/>
                <a:cs typeface="+mn-ea"/>
                <a:sym typeface="+mn-ea"/>
              </a:rPr>
              <a:t>:2021</a:t>
            </a:r>
            <a:r>
              <a:rPr lang="zh-CN" altLang="en-US" sz="1800" dirty="0">
                <a:latin typeface="+mn-ea"/>
                <a:ea typeface="+mn-ea"/>
                <a:cs typeface="+mn-ea"/>
                <a:sym typeface="+mn-ea"/>
              </a:rPr>
              <a:t>年</a:t>
            </a:r>
            <a:r>
              <a:rPr lang="en-US" altLang="zh-CN" sz="1800" dirty="0">
                <a:latin typeface="+mn-ea"/>
                <a:ea typeface="+mn-ea"/>
                <a:cs typeface="+mn-ea"/>
                <a:sym typeface="+mn-ea"/>
              </a:rPr>
              <a:t>~2035</a:t>
            </a:r>
            <a:r>
              <a:rPr lang="zh-CN" altLang="en-US" sz="1800" dirty="0">
                <a:latin typeface="+mn-ea"/>
                <a:ea typeface="+mn-ea"/>
                <a:cs typeface="+mn-ea"/>
                <a:sym typeface="+mn-ea"/>
              </a:rPr>
              <a:t>年</a:t>
            </a:r>
            <a:endParaRPr lang="en-US" altLang="zh-CN" sz="1800" dirty="0">
              <a:latin typeface="+mn-ea"/>
              <a:ea typeface="+mn-ea"/>
              <a:cs typeface="+mn-ea"/>
              <a:sym typeface="+mn-ea"/>
            </a:endParaRPr>
          </a:p>
          <a:p>
            <a:pPr marL="342900" indent="-342900" defTabSz="363855" eaLnBrk="1" hangingPunct="1">
              <a:lnSpc>
                <a:spcPct val="150000"/>
              </a:lnSpc>
              <a:buFont typeface="Wingdings" panose="05000000000000000000" pitchFamily="2" charset="2"/>
              <a:buChar char="l"/>
            </a:pPr>
            <a:r>
              <a:rPr lang="zh-CN" altLang="en-US" sz="1800" dirty="0">
                <a:latin typeface="+mn-ea"/>
                <a:ea typeface="+mn-ea"/>
                <a:cs typeface="+mn-ea"/>
                <a:sym typeface="+mn-ea"/>
              </a:rPr>
              <a:t>近期：</a:t>
            </a:r>
            <a:r>
              <a:rPr lang="en-US" altLang="zh-CN" sz="1800" dirty="0">
                <a:latin typeface="+mn-ea"/>
                <a:ea typeface="+mn-ea"/>
                <a:cs typeface="+mn-ea"/>
                <a:sym typeface="+mn-ea"/>
              </a:rPr>
              <a:t>2021~2025</a:t>
            </a:r>
            <a:r>
              <a:rPr lang="zh-CN" altLang="en-US" sz="1800" dirty="0">
                <a:latin typeface="+mn-ea"/>
                <a:ea typeface="+mn-ea"/>
                <a:cs typeface="+mn-ea"/>
                <a:sym typeface="+mn-ea"/>
              </a:rPr>
              <a:t>年</a:t>
            </a:r>
            <a:endParaRPr lang="en-US" altLang="zh-CN" sz="1800" dirty="0">
              <a:latin typeface="+mn-ea"/>
              <a:ea typeface="+mn-ea"/>
              <a:cs typeface="+mn-ea"/>
              <a:sym typeface="+mn-ea"/>
            </a:endParaRPr>
          </a:p>
          <a:p>
            <a:pPr marL="342900" indent="-342900" defTabSz="363855" eaLnBrk="1" hangingPunct="1">
              <a:lnSpc>
                <a:spcPct val="150000"/>
              </a:lnSpc>
              <a:buFont typeface="Wingdings" panose="05000000000000000000" pitchFamily="2" charset="2"/>
              <a:buChar char="l"/>
            </a:pPr>
            <a:r>
              <a:rPr lang="zh-CN" altLang="en-US" sz="1800" dirty="0">
                <a:latin typeface="+mn-ea"/>
                <a:ea typeface="+mn-ea"/>
                <a:cs typeface="+mn-ea"/>
                <a:sym typeface="+mn-ea"/>
              </a:rPr>
              <a:t>远期：</a:t>
            </a:r>
            <a:r>
              <a:rPr lang="en-US" altLang="zh-CN" sz="1800" dirty="0">
                <a:latin typeface="+mn-ea"/>
                <a:ea typeface="+mn-ea"/>
                <a:cs typeface="+mn-ea"/>
                <a:sym typeface="+mn-ea"/>
              </a:rPr>
              <a:t>2026~2035</a:t>
            </a:r>
            <a:r>
              <a:rPr lang="zh-CN" altLang="en-US" sz="1800" dirty="0">
                <a:latin typeface="+mn-ea"/>
                <a:ea typeface="+mn-ea"/>
                <a:cs typeface="+mn-ea"/>
                <a:sym typeface="+mn-ea"/>
              </a:rPr>
              <a:t>年</a:t>
            </a:r>
            <a:endParaRPr lang="zh-CN" altLang="en-US" sz="2800" dirty="0">
              <a:latin typeface="+mn-ea"/>
              <a:ea typeface="+mn-ea"/>
            </a:endParaRPr>
          </a:p>
        </p:txBody>
      </p:sp>
      <p:sp>
        <p:nvSpPr>
          <p:cNvPr id="2" name="文本框 1"/>
          <p:cNvSpPr txBox="1"/>
          <p:nvPr/>
        </p:nvSpPr>
        <p:spPr>
          <a:xfrm>
            <a:off x="24130" y="643890"/>
            <a:ext cx="7123430" cy="1312545"/>
          </a:xfrm>
          <a:prstGeom prst="rect">
            <a:avLst/>
          </a:prstGeom>
          <a:noFill/>
        </p:spPr>
        <p:txBody>
          <a:bodyPr wrap="square" rtlCol="0">
            <a:noAutofit/>
          </a:bodyPr>
          <a:lstStyle/>
          <a:p>
            <a:pPr algn="l" defTabSz="363855" eaLnBrk="1" hangingPunct="1">
              <a:lnSpc>
                <a:spcPct val="90000"/>
              </a:lnSpc>
              <a:buClrTx/>
              <a:buSzTx/>
              <a:buFontTx/>
            </a:pPr>
            <a:r>
              <a:rPr lang="en-US" altLang="zh-CN" sz="2000" b="1" dirty="0">
                <a:solidFill>
                  <a:srgbClr val="356B93"/>
                </a:solidFill>
                <a:latin typeface="+mn-ea"/>
                <a:ea typeface="+mn-ea"/>
                <a:cs typeface="+mj-ea"/>
                <a:sym typeface="+mn-ea"/>
              </a:rPr>
              <a:t>      2.2规划范围和期限</a:t>
            </a:r>
            <a:endParaRPr lang="en-US" altLang="zh-CN" sz="2000" b="1" dirty="0">
              <a:solidFill>
                <a:srgbClr val="356B93"/>
              </a:solidFill>
              <a:latin typeface="+mn-ea"/>
              <a:ea typeface="+mn-ea"/>
              <a:cs typeface="+mj-ea"/>
            </a:endParaRPr>
          </a:p>
          <a:p>
            <a:pPr indent="457200" defTabSz="363855" eaLnBrk="1" hangingPunct="1">
              <a:lnSpc>
                <a:spcPct val="150000"/>
              </a:lnSpc>
            </a:pPr>
            <a:r>
              <a:rPr lang="zh-CN" altLang="en-US" sz="1800" dirty="0">
                <a:latin typeface="+mn-ea"/>
                <a:ea typeface="+mn-ea"/>
                <a:cs typeface="+mn-ea"/>
                <a:sym typeface="+mn-ea"/>
              </a:rPr>
              <a:t>规划范围</a:t>
            </a:r>
            <a:r>
              <a:rPr lang="zh-CN" altLang="en-US" sz="1800" dirty="0" smtClean="0">
                <a:latin typeface="+mn-ea"/>
                <a:ea typeface="+mn-ea"/>
                <a:cs typeface="+mn-ea"/>
                <a:sym typeface="+mn-ea"/>
              </a:rPr>
              <a:t>：晃州镇行政</a:t>
            </a:r>
            <a:r>
              <a:rPr lang="zh-CN" altLang="en-US" sz="1800" dirty="0">
                <a:latin typeface="+mn-ea"/>
                <a:ea typeface="+mn-ea"/>
                <a:cs typeface="+mn-ea"/>
                <a:sym typeface="+mn-ea"/>
              </a:rPr>
              <a:t>辖区范围</a:t>
            </a:r>
            <a:r>
              <a:rPr lang="en-US" altLang="zh-CN" sz="1800" dirty="0" smtClean="0">
                <a:latin typeface="+mn-ea"/>
                <a:ea typeface="+mn-ea"/>
                <a:cs typeface="+mn-ea"/>
                <a:sym typeface="+mn-ea"/>
              </a:rPr>
              <a:t>，</a:t>
            </a:r>
            <a:r>
              <a:rPr lang="zh-CN" altLang="en-US" sz="1800" dirty="0">
                <a:latin typeface="+mn-ea"/>
                <a:ea typeface="+mn-ea"/>
                <a:cs typeface="+mn-ea"/>
                <a:sym typeface="+mn-ea"/>
              </a:rPr>
              <a:t>国土总面积</a:t>
            </a:r>
            <a:r>
              <a:rPr lang="en-US" altLang="zh-CN" sz="2000" b="1" dirty="0">
                <a:latin typeface="+mn-ea"/>
                <a:ea typeface="+mn-ea"/>
                <a:cs typeface="+mn-ea"/>
                <a:sym typeface="+mn-ea"/>
              </a:rPr>
              <a:t>20348.83</a:t>
            </a:r>
            <a:r>
              <a:rPr lang="zh-CN" altLang="en-US" sz="2000" b="1" dirty="0">
                <a:latin typeface="+mn-ea"/>
                <a:ea typeface="+mn-ea"/>
                <a:cs typeface="+mn-ea"/>
                <a:sym typeface="+mn-ea"/>
              </a:rPr>
              <a:t>公顷</a:t>
            </a:r>
            <a:endParaRPr lang="zh-CN" altLang="en-US" sz="3200" b="1" dirty="0">
              <a:latin typeface="+mn-ea"/>
              <a:ea typeface="+mn-ea"/>
            </a:endParaRPr>
          </a:p>
        </p:txBody>
      </p:sp>
      <p:sp>
        <p:nvSpPr>
          <p:cNvPr id="9" name="矩形 8"/>
          <p:cNvSpPr/>
          <p:nvPr/>
        </p:nvSpPr>
        <p:spPr>
          <a:xfrm>
            <a:off x="5068151" y="9520781"/>
            <a:ext cx="1664238" cy="369332"/>
          </a:xfrm>
          <a:prstGeom prst="rect">
            <a:avLst/>
          </a:prstGeom>
        </p:spPr>
        <p:txBody>
          <a:bodyPr wrap="none">
            <a:spAutoFit/>
          </a:bodyPr>
          <a:lstStyle/>
          <a:p>
            <a:r>
              <a:rPr lang="en-US" altLang="zh-CN" sz="1800" dirty="0">
                <a:solidFill>
                  <a:srgbClr val="0166B3"/>
                </a:solidFill>
                <a:effectLst>
                  <a:outerShdw blurRad="38100" dist="25400" dir="5400000" algn="ctr" rotWithShape="0">
                    <a:srgbClr val="6E747A">
                      <a:alpha val="43000"/>
                    </a:srgbClr>
                  </a:outerShdw>
                </a:effectLst>
                <a:latin typeface="+mn-ea"/>
                <a:ea typeface="+mn-ea"/>
                <a:sym typeface="+mn-ea"/>
              </a:rPr>
              <a:t>2026~2035</a:t>
            </a:r>
            <a:r>
              <a:rPr lang="zh-CN" altLang="en-US" sz="1800" dirty="0">
                <a:solidFill>
                  <a:srgbClr val="0166B3"/>
                </a:solidFill>
                <a:effectLst>
                  <a:outerShdw blurRad="38100" dist="25400" dir="5400000" algn="ctr" rotWithShape="0">
                    <a:srgbClr val="6E747A">
                      <a:alpha val="43000"/>
                    </a:srgbClr>
                  </a:outerShdw>
                </a:effectLst>
                <a:latin typeface="+mn-ea"/>
                <a:ea typeface="+mn-ea"/>
                <a:sym typeface="+mn-ea"/>
              </a:rPr>
              <a:t>年</a:t>
            </a:r>
            <a:endParaRPr lang="zh-CN" altLang="en-US" sz="1800" dirty="0">
              <a:solidFill>
                <a:srgbClr val="0166B3"/>
              </a:solidFill>
              <a:effectLst>
                <a:outerShdw blurRad="38100" dist="25400" dir="5400000" algn="ctr" rotWithShape="0">
                  <a:srgbClr val="6E747A">
                    <a:alpha val="43000"/>
                  </a:srgbClr>
                </a:outerShdw>
              </a:effectLst>
              <a:latin typeface="+mn-ea"/>
              <a:ea typeface="+mn-ea"/>
            </a:endParaRPr>
          </a:p>
        </p:txBody>
      </p:sp>
      <p:grpSp>
        <p:nvGrpSpPr>
          <p:cNvPr id="5" name="组合 4"/>
          <p:cNvGrpSpPr/>
          <p:nvPr/>
        </p:nvGrpSpPr>
        <p:grpSpPr>
          <a:xfrm>
            <a:off x="481784" y="9520000"/>
            <a:ext cx="6814164" cy="1132186"/>
            <a:chOff x="481784" y="8915737"/>
            <a:chExt cx="6814164" cy="1132186"/>
          </a:xfrm>
        </p:grpSpPr>
        <p:sp>
          <p:nvSpPr>
            <p:cNvPr id="3" name="燕尾形箭头 2"/>
            <p:cNvSpPr/>
            <p:nvPr/>
          </p:nvSpPr>
          <p:spPr>
            <a:xfrm>
              <a:off x="5344614" y="9072256"/>
              <a:ext cx="1951334" cy="975667"/>
            </a:xfrm>
            <a:prstGeom prst="notchedRightArrow">
              <a:avLst/>
            </a:prstGeom>
            <a:solidFill>
              <a:srgbClr val="0166B3">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远期</a:t>
              </a:r>
              <a:endParaRPr lang="zh-CN" altLang="en-US" dirty="0">
                <a:latin typeface="+mn-ea"/>
              </a:endParaRPr>
            </a:p>
          </p:txBody>
        </p:sp>
        <p:sp>
          <p:nvSpPr>
            <p:cNvPr id="7" name="燕尾形箭头 6"/>
            <p:cNvSpPr/>
            <p:nvPr/>
          </p:nvSpPr>
          <p:spPr>
            <a:xfrm>
              <a:off x="2913242" y="9032167"/>
              <a:ext cx="1951334" cy="975667"/>
            </a:xfrm>
            <a:prstGeom prst="notchedRightArrow">
              <a:avLst/>
            </a:prstGeom>
            <a:solidFill>
              <a:srgbClr val="0166B3">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近期</a:t>
              </a:r>
              <a:endParaRPr lang="zh-CN" altLang="en-US" dirty="0">
                <a:latin typeface="+mn-ea"/>
              </a:endParaRPr>
            </a:p>
          </p:txBody>
        </p:sp>
        <p:sp>
          <p:nvSpPr>
            <p:cNvPr id="14" name="矩形 13"/>
            <p:cNvSpPr/>
            <p:nvPr/>
          </p:nvSpPr>
          <p:spPr>
            <a:xfrm>
              <a:off x="2754015" y="8915759"/>
              <a:ext cx="1664238" cy="369332"/>
            </a:xfrm>
            <a:prstGeom prst="rect">
              <a:avLst/>
            </a:prstGeom>
          </p:spPr>
          <p:txBody>
            <a:bodyPr wrap="none">
              <a:spAutoFit/>
            </a:bodyPr>
            <a:lstStyle/>
            <a:p>
              <a:r>
                <a:rPr lang="en-US" altLang="zh-CN" sz="1800" dirty="0">
                  <a:solidFill>
                    <a:srgbClr val="0166B3"/>
                  </a:solidFill>
                  <a:effectLst>
                    <a:outerShdw blurRad="38100" dist="25400" dir="5400000" algn="ctr" rotWithShape="0">
                      <a:srgbClr val="6E747A">
                        <a:alpha val="43000"/>
                      </a:srgbClr>
                    </a:outerShdw>
                  </a:effectLst>
                  <a:latin typeface="+mn-ea"/>
                  <a:ea typeface="+mn-ea"/>
                  <a:sym typeface="+mn-ea"/>
                </a:rPr>
                <a:t>2021~2025</a:t>
              </a:r>
              <a:r>
                <a:rPr lang="zh-CN" altLang="en-US" sz="1800" dirty="0">
                  <a:solidFill>
                    <a:srgbClr val="0166B3"/>
                  </a:solidFill>
                  <a:effectLst>
                    <a:outerShdw blurRad="38100" dist="25400" dir="5400000" algn="ctr" rotWithShape="0">
                      <a:srgbClr val="6E747A">
                        <a:alpha val="43000"/>
                      </a:srgbClr>
                    </a:outerShdw>
                  </a:effectLst>
                  <a:latin typeface="+mn-ea"/>
                  <a:ea typeface="+mn-ea"/>
                  <a:sym typeface="+mn-ea"/>
                </a:rPr>
                <a:t>年</a:t>
              </a:r>
              <a:endParaRPr lang="zh-CN" altLang="en-US" dirty="0">
                <a:solidFill>
                  <a:srgbClr val="0166B3"/>
                </a:solidFill>
                <a:latin typeface="+mn-ea"/>
                <a:ea typeface="+mn-ea"/>
              </a:endParaRPr>
            </a:p>
          </p:txBody>
        </p:sp>
        <p:sp>
          <p:nvSpPr>
            <p:cNvPr id="8" name="燕尾形箭头 7"/>
            <p:cNvSpPr/>
            <p:nvPr/>
          </p:nvSpPr>
          <p:spPr>
            <a:xfrm>
              <a:off x="481784" y="9032238"/>
              <a:ext cx="1951334" cy="975667"/>
            </a:xfrm>
            <a:prstGeom prst="notchedRightArrow">
              <a:avLst/>
            </a:prstGeom>
            <a:solidFill>
              <a:srgbClr val="0166B3">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latin typeface="+mn-ea"/>
                </a:rPr>
                <a:t>规划基期年</a:t>
              </a:r>
              <a:endParaRPr lang="zh-CN" altLang="en-US" dirty="0">
                <a:latin typeface="+mn-ea"/>
              </a:endParaRPr>
            </a:p>
          </p:txBody>
        </p:sp>
        <p:sp>
          <p:nvSpPr>
            <p:cNvPr id="15" name="矩形 14"/>
            <p:cNvSpPr/>
            <p:nvPr/>
          </p:nvSpPr>
          <p:spPr>
            <a:xfrm>
              <a:off x="866253" y="8915737"/>
              <a:ext cx="954107" cy="369332"/>
            </a:xfrm>
            <a:prstGeom prst="rect">
              <a:avLst/>
            </a:prstGeom>
          </p:spPr>
          <p:txBody>
            <a:bodyPr wrap="none">
              <a:spAutoFit/>
            </a:bodyPr>
            <a:lstStyle/>
            <a:p>
              <a:r>
                <a:rPr lang="en-US" altLang="zh-CN" sz="1800" dirty="0">
                  <a:solidFill>
                    <a:srgbClr val="0166B3"/>
                  </a:solidFill>
                  <a:effectLst>
                    <a:outerShdw blurRad="38100" dist="25400" dir="5400000" algn="ctr" rotWithShape="0">
                      <a:srgbClr val="6E747A">
                        <a:alpha val="43000"/>
                      </a:srgbClr>
                    </a:outerShdw>
                  </a:effectLst>
                  <a:latin typeface="+mn-ea"/>
                  <a:ea typeface="+mn-ea"/>
                </a:rPr>
                <a:t>2020</a:t>
              </a:r>
              <a:r>
                <a:rPr lang="zh-CN" altLang="en-US" sz="1800" dirty="0">
                  <a:solidFill>
                    <a:srgbClr val="0166B3"/>
                  </a:solidFill>
                  <a:effectLst>
                    <a:outerShdw blurRad="38100" dist="25400" dir="5400000" algn="ctr" rotWithShape="0">
                      <a:srgbClr val="6E747A">
                        <a:alpha val="43000"/>
                      </a:srgbClr>
                    </a:outerShdw>
                  </a:effectLst>
                  <a:latin typeface="+mn-ea"/>
                  <a:ea typeface="+mn-ea"/>
                </a:rPr>
                <a:t>年</a:t>
              </a:r>
              <a:endParaRPr lang="zh-CN" altLang="en-US" sz="1800" dirty="0">
                <a:solidFill>
                  <a:srgbClr val="0166B3"/>
                </a:solidFill>
                <a:latin typeface="+mn-ea"/>
                <a:ea typeface="+mn-ea"/>
              </a:endParaRPr>
            </a:p>
          </p:txBody>
        </p:sp>
      </p:grpSp>
      <p:sp>
        <p:nvSpPr>
          <p:cNvPr id="12" name="object 17"/>
          <p:cNvSpPr txBox="1"/>
          <p:nvPr/>
        </p:nvSpPr>
        <p:spPr>
          <a:xfrm>
            <a:off x="2433201" y="7106923"/>
            <a:ext cx="2634950" cy="228909"/>
          </a:xfrm>
          <a:prstGeom prst="rect">
            <a:avLst/>
          </a:prstGeom>
        </p:spPr>
        <p:txBody>
          <a:bodyPr vert="horz" wrap="square" lIns="0" tIns="13335" rIns="0" bIns="0" rtlCol="0">
            <a:spAutoFit/>
          </a:bodyPr>
          <a:lstStyle/>
          <a:p>
            <a:pPr marL="12700" algn="ctr">
              <a:lnSpc>
                <a:spcPct val="100000"/>
              </a:lnSpc>
              <a:spcBef>
                <a:spcPts val="105"/>
              </a:spcBef>
            </a:pPr>
            <a:r>
              <a:rPr lang="zh-CN" altLang="en-US" sz="1400" dirty="0" smtClean="0">
                <a:latin typeface="微软雅黑" panose="020B0503020204020204" pitchFamily="34" charset="-122"/>
                <a:cs typeface="微软雅黑" panose="020B0503020204020204" pitchFamily="34" charset="-122"/>
              </a:rPr>
              <a:t>晃州镇国土</a:t>
            </a:r>
            <a:r>
              <a:rPr lang="zh-CN" altLang="en-US" sz="1400" dirty="0">
                <a:latin typeface="微软雅黑" panose="020B0503020204020204" pitchFamily="34" charset="-122"/>
                <a:cs typeface="微软雅黑" panose="020B0503020204020204" pitchFamily="34" charset="-122"/>
              </a:rPr>
              <a:t>空间规划范围</a:t>
            </a:r>
            <a:r>
              <a:rPr sz="1400" spc="5" dirty="0">
                <a:latin typeface="微软雅黑" panose="020B0503020204020204" pitchFamily="34" charset="-122"/>
                <a:cs typeface="微软雅黑" panose="020B0503020204020204" pitchFamily="34" charset="-122"/>
              </a:rPr>
              <a:t>图</a:t>
            </a:r>
            <a:endParaRPr sz="1400" dirty="0">
              <a:latin typeface="微软雅黑" panose="020B0503020204020204" pitchFamily="34" charset="-122"/>
              <a:cs typeface="微软雅黑" panose="020B0503020204020204" pitchFamily="34" charset="-122"/>
            </a:endParaRPr>
          </a:p>
        </p:txBody>
      </p:sp>
      <p:pic>
        <p:nvPicPr>
          <p:cNvPr id="4" name="图片 3" descr="16 国土空间用地布局规划图"/>
          <p:cNvPicPr>
            <a:picLocks noChangeAspect="1"/>
          </p:cNvPicPr>
          <p:nvPr/>
        </p:nvPicPr>
        <p:blipFill rotWithShape="1">
          <a:blip r:embed="rId1">
            <a:clrChange>
              <a:clrFrom>
                <a:srgbClr val="FFFFFF"/>
              </a:clrFrom>
              <a:clrTo>
                <a:srgbClr val="FFFFFF">
                  <a:alpha val="0"/>
                </a:srgbClr>
              </a:clrTo>
            </a:clrChange>
          </a:blip>
          <a:srcRect/>
          <a:stretch>
            <a:fillRect/>
          </a:stretch>
        </p:blipFill>
        <p:spPr>
          <a:xfrm>
            <a:off x="6578987" y="4062280"/>
            <a:ext cx="593860" cy="2805885"/>
          </a:xfrm>
          <a:prstGeom prst="rect">
            <a:avLst/>
          </a:prstGeom>
        </p:spPr>
      </p:pic>
      <p:pic>
        <p:nvPicPr>
          <p:cNvPr id="6" name="图片 5"/>
          <p:cNvPicPr>
            <a:picLocks noChangeAspect="1"/>
          </p:cNvPicPr>
          <p:nvPr/>
        </p:nvPicPr>
        <p:blipFill rotWithShape="1">
          <a:blip r:embed="rId2"/>
          <a:srcRect/>
          <a:stretch>
            <a:fillRect/>
          </a:stretch>
        </p:blipFill>
        <p:spPr>
          <a:xfrm>
            <a:off x="-1" y="1494970"/>
            <a:ext cx="7559675" cy="6574609"/>
          </a:xfrm>
          <a:prstGeom prst="rect">
            <a:avLst/>
          </a:prstGeom>
        </p:spPr>
      </p:pic>
      <p:pic>
        <p:nvPicPr>
          <p:cNvPr id="13" name="图片 12"/>
          <p:cNvPicPr>
            <a:picLocks noChangeAspect="1"/>
          </p:cNvPicPr>
          <p:nvPr/>
        </p:nvPicPr>
        <p:blipFill rotWithShape="1">
          <a:blip r:embed="rId3"/>
          <a:srcRect/>
          <a:stretch>
            <a:fillRect/>
          </a:stretch>
        </p:blipFill>
        <p:spPr>
          <a:xfrm>
            <a:off x="-1" y="4502148"/>
            <a:ext cx="913240" cy="35674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 y="705148"/>
            <a:ext cx="7559675" cy="4252317"/>
          </a:xfrm>
          <a:prstGeom prst="rect">
            <a:avLst/>
          </a:prstGeom>
        </p:spPr>
      </p:pic>
      <p:sp>
        <p:nvSpPr>
          <p:cNvPr id="5" name="矩形 4"/>
          <p:cNvSpPr/>
          <p:nvPr/>
        </p:nvSpPr>
        <p:spPr>
          <a:xfrm>
            <a:off x="0" y="0"/>
            <a:ext cx="7559675" cy="10691813"/>
          </a:xfrm>
          <a:prstGeom prst="rect">
            <a:avLst/>
          </a:prstGeom>
          <a:gradFill>
            <a:gsLst>
              <a:gs pos="0">
                <a:schemeClr val="accent1">
                  <a:lumMod val="5000"/>
                  <a:lumOff val="95000"/>
                  <a:alpha val="18000"/>
                </a:schemeClr>
              </a:gs>
              <a:gs pos="97000">
                <a:srgbClr val="C00000">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703945"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CF716D"/>
                </a:solidFill>
                <a:latin typeface="Impact" panose="020B0806030902050204" pitchFamily="34" charset="0"/>
                <a:ea typeface="+mn-ea"/>
                <a:cs typeface="Arial" panose="020B0604020202020204" pitchFamily="34" charset="0"/>
              </a:rPr>
              <a:t>02</a:t>
            </a:r>
            <a:endParaRPr kumimoji="0" lang="zh-CN" altLang="en-US" sz="715" kern="1200" cap="none" spc="40" normalizeH="0" baseline="0" noProof="0" dirty="0">
              <a:solidFill>
                <a:srgbClr val="CF716D"/>
              </a:solidFill>
              <a:latin typeface="Impact" panose="020B0806030902050204" pitchFamily="34" charset="0"/>
              <a:ea typeface="+mn-ea"/>
              <a:cs typeface="Arial" panose="020B0604020202020204" pitchFamily="34" charset="0"/>
            </a:endParaRPr>
          </a:p>
        </p:txBody>
      </p:sp>
      <p:sp>
        <p:nvSpPr>
          <p:cNvPr id="6" name="object 2"/>
          <p:cNvSpPr/>
          <p:nvPr/>
        </p:nvSpPr>
        <p:spPr>
          <a:xfrm>
            <a:off x="4013200" y="6422047"/>
            <a:ext cx="35464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C00000">
              <a:alpha val="50196"/>
            </a:srgbClr>
          </a:solidFill>
        </p:spPr>
        <p:txBody>
          <a:bodyPr wrap="square" lIns="0" tIns="0" rIns="0" bIns="0" rtlCol="0"/>
          <a:lstStyle/>
          <a:p/>
        </p:txBody>
      </p:sp>
      <p:sp>
        <p:nvSpPr>
          <p:cNvPr id="7" name="object 3"/>
          <p:cNvSpPr txBox="1"/>
          <p:nvPr/>
        </p:nvSpPr>
        <p:spPr>
          <a:xfrm>
            <a:off x="4774691" y="6114450"/>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C00000"/>
                </a:solidFill>
                <a:latin typeface="微软雅黑" panose="020B0503020204020204" pitchFamily="34" charset="-122"/>
                <a:cs typeface="微软雅黑" panose="020B0503020204020204" pitchFamily="34" charset="-122"/>
              </a:rPr>
              <a:t>第</a:t>
            </a:r>
            <a:r>
              <a:rPr lang="zh-CN" altLang="en-US" sz="1400" spc="-5" dirty="0">
                <a:solidFill>
                  <a:srgbClr val="C00000"/>
                </a:solidFill>
                <a:latin typeface="微软雅黑" panose="020B0503020204020204" pitchFamily="34" charset="-122"/>
                <a:cs typeface="微软雅黑" panose="020B0503020204020204" pitchFamily="34" charset="-122"/>
              </a:rPr>
              <a:t>二</a:t>
            </a:r>
            <a:r>
              <a:rPr sz="1400" spc="-5" dirty="0">
                <a:solidFill>
                  <a:srgbClr val="C00000"/>
                </a:solidFill>
                <a:latin typeface="微软雅黑" panose="020B0503020204020204" pitchFamily="34" charset="-122"/>
                <a:cs typeface="微软雅黑" panose="020B0503020204020204" pitchFamily="34" charset="-122"/>
              </a:rPr>
              <a:t>章</a:t>
            </a:r>
            <a:endParaRPr sz="1400" dirty="0">
              <a:solidFill>
                <a:srgbClr val="C00000"/>
              </a:solidFill>
              <a:latin typeface="微软雅黑" panose="020B0503020204020204" pitchFamily="34" charset="-122"/>
              <a:cs typeface="微软雅黑" panose="020B0503020204020204" pitchFamily="34" charset="-122"/>
            </a:endParaRPr>
          </a:p>
        </p:txBody>
      </p:sp>
      <p:sp>
        <p:nvSpPr>
          <p:cNvPr id="8" name="object 4"/>
          <p:cNvSpPr txBox="1"/>
          <p:nvPr/>
        </p:nvSpPr>
        <p:spPr>
          <a:xfrm>
            <a:off x="4774690" y="6445920"/>
            <a:ext cx="2361605" cy="382156"/>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发展战略与目标</a:t>
            </a:r>
            <a:endParaRPr lang="zh-CN" altLang="en-US" sz="2400" dirty="0">
              <a:solidFill>
                <a:srgbClr val="FFFFFF"/>
              </a:solidFill>
              <a:latin typeface="微软雅黑" panose="020B0503020204020204" pitchFamily="34" charset="-122"/>
              <a:cs typeface="微软雅黑" panose="020B0503020204020204" pitchFamily="34" charset="-122"/>
            </a:endParaRPr>
          </a:p>
        </p:txBody>
      </p:sp>
      <p:sp>
        <p:nvSpPr>
          <p:cNvPr id="12" name="文本框 9"/>
          <p:cNvSpPr txBox="1"/>
          <p:nvPr/>
        </p:nvSpPr>
        <p:spPr>
          <a:xfrm>
            <a:off x="5332856" y="7023102"/>
            <a:ext cx="1971675" cy="787400"/>
          </a:xfrm>
          <a:prstGeom prst="rect">
            <a:avLst/>
          </a:prstGeom>
          <a:noFill/>
          <a:ln w="9525">
            <a:noFill/>
          </a:ln>
        </p:spPr>
        <p:txBody>
          <a:bodyPr wrap="none">
            <a:spAutoFit/>
          </a:bodyPr>
          <a:lstStyle/>
          <a:p>
            <a:pPr eaLnBrk="1" hangingPunct="1">
              <a:lnSpc>
                <a:spcPct val="150000"/>
              </a:lnSpc>
              <a:buNone/>
            </a:pPr>
            <a:r>
              <a:rPr lang="en-US" altLang="zh-CN" sz="1600" dirty="0">
                <a:latin typeface="微软雅黑" panose="020B0503020204020204" pitchFamily="34" charset="-122"/>
              </a:rPr>
              <a:t>2.1 </a:t>
            </a:r>
            <a:r>
              <a:rPr lang="zh-CN" altLang="en-US" sz="1600" dirty="0">
                <a:latin typeface="微软雅黑" panose="020B0503020204020204" pitchFamily="34" charset="-122"/>
              </a:rPr>
              <a:t>发展定位</a:t>
            </a:r>
            <a:endParaRPr lang="en-US" altLang="zh-CN" sz="1600" dirty="0">
              <a:latin typeface="微软雅黑" panose="020B0503020204020204" pitchFamily="34" charset="-122"/>
            </a:endParaRPr>
          </a:p>
          <a:p>
            <a:pPr eaLnBrk="1" hangingPunct="1">
              <a:lnSpc>
                <a:spcPct val="150000"/>
              </a:lnSpc>
              <a:buNone/>
            </a:pPr>
            <a:r>
              <a:rPr lang="en-US" altLang="zh-CN" sz="1600" dirty="0">
                <a:latin typeface="微软雅黑" panose="020B0503020204020204" pitchFamily="34" charset="-122"/>
              </a:rPr>
              <a:t>2.2 </a:t>
            </a:r>
            <a:r>
              <a:rPr lang="zh-CN" altLang="en-US" sz="1600" dirty="0">
                <a:latin typeface="微软雅黑" panose="020B0503020204020204" pitchFamily="34" charset="-122"/>
              </a:rPr>
              <a:t>发展目标</a:t>
            </a:r>
            <a:endParaRPr lang="en-US" altLang="zh-CN" sz="1600" dirty="0">
              <a:latin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405130" y="649605"/>
            <a:ext cx="6727825" cy="386715"/>
          </a:xfrm>
        </p:spPr>
        <p:txBody>
          <a:bodyPr vert="horz" wrap="square" lIns="91440" tIns="45720" rIns="91440" bIns="45720" anchor="b" anchorCtr="0"/>
          <a:lstStyle/>
          <a:p>
            <a:pPr eaLnBrk="1" hangingPunct="1"/>
            <a:r>
              <a:rPr lang="en-US" altLang="zh-CN" sz="2000" dirty="0">
                <a:solidFill>
                  <a:srgbClr val="C00000"/>
                </a:solidFill>
                <a:effectLst/>
                <a:latin typeface="+mj-ea"/>
                <a:cs typeface="+mj-ea"/>
                <a:sym typeface="+mn-ea"/>
              </a:rPr>
              <a:t>2.1发展定位</a:t>
            </a:r>
            <a:endParaRPr lang="en-US" altLang="zh-CN" sz="2000" dirty="0">
              <a:solidFill>
                <a:srgbClr val="C00000"/>
              </a:solidFill>
              <a:effectLst/>
              <a:latin typeface="+mj-ea"/>
              <a:cs typeface="+mj-ea"/>
              <a:sym typeface="+mn-ea"/>
            </a:endParaRPr>
          </a:p>
        </p:txBody>
      </p:sp>
      <p:pic>
        <p:nvPicPr>
          <p:cNvPr id="34" name="图片 33"/>
          <p:cNvPicPr>
            <a:picLocks noChangeAspect="1"/>
          </p:cNvPicPr>
          <p:nvPr/>
        </p:nvPicPr>
        <p:blipFill rotWithShape="1">
          <a:blip r:embed="rId1">
            <a:lum bright="70000" contrast="-70000"/>
            <a:extLst>
              <a:ext uri="{28A0092B-C50C-407E-A947-70E740481C1C}">
                <a14:useLocalDpi xmlns:a14="http://schemas.microsoft.com/office/drawing/2010/main" val="0"/>
              </a:ext>
            </a:extLst>
          </a:blip>
          <a:srcRect/>
          <a:stretch>
            <a:fillRect/>
          </a:stretch>
        </p:blipFill>
        <p:spPr>
          <a:xfrm>
            <a:off x="1" y="1036320"/>
            <a:ext cx="7559674" cy="4214636"/>
          </a:xfrm>
          <a:prstGeom prst="rect">
            <a:avLst/>
          </a:prstGeom>
        </p:spPr>
      </p:pic>
      <p:sp>
        <p:nvSpPr>
          <p:cNvPr id="35" name="Text Box 7"/>
          <p:cNvSpPr>
            <a:spLocks noChangeArrowheads="1"/>
          </p:cNvSpPr>
          <p:nvPr/>
        </p:nvSpPr>
        <p:spPr bwMode="auto">
          <a:xfrm>
            <a:off x="189080" y="1091850"/>
            <a:ext cx="6943875" cy="2635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0808" tIns="70404" rIns="140808" bIns="70404">
            <a:spAutoFit/>
          </a:bodyPr>
          <a:lstStyle>
            <a:lvl1pPr marL="263525" indent="-263525" eaLnBrk="0" hangingPunct="0">
              <a:defRPr kumimoji="1" sz="2200">
                <a:solidFill>
                  <a:srgbClr val="45360B"/>
                </a:solidFill>
                <a:latin typeface="微软雅黑" panose="020B0503020204020204" pitchFamily="34" charset="-122"/>
                <a:ea typeface="微软雅黑" panose="020B0503020204020204" pitchFamily="34" charset="-122"/>
              </a:defRPr>
            </a:lvl1pPr>
            <a:lvl2pPr eaLnBrk="0" hangingPunct="0">
              <a:defRPr kumimoji="1" sz="2200">
                <a:solidFill>
                  <a:srgbClr val="45360B"/>
                </a:solidFill>
                <a:latin typeface="微软雅黑" panose="020B0503020204020204" pitchFamily="34" charset="-122"/>
                <a:ea typeface="微软雅黑" panose="020B0503020204020204" pitchFamily="34" charset="-122"/>
              </a:defRPr>
            </a:lvl2pPr>
            <a:lvl3pPr eaLnBrk="0" hangingPunct="0">
              <a:defRPr kumimoji="1" sz="2200">
                <a:solidFill>
                  <a:srgbClr val="45360B"/>
                </a:solidFill>
                <a:latin typeface="微软雅黑" panose="020B0503020204020204" pitchFamily="34" charset="-122"/>
                <a:ea typeface="微软雅黑" panose="020B0503020204020204" pitchFamily="34" charset="-122"/>
              </a:defRPr>
            </a:lvl3pPr>
            <a:lvl4pPr eaLnBrk="0" hangingPunct="0">
              <a:defRPr kumimoji="1" sz="2200">
                <a:solidFill>
                  <a:srgbClr val="45360B"/>
                </a:solidFill>
                <a:latin typeface="微软雅黑" panose="020B0503020204020204" pitchFamily="34" charset="-122"/>
                <a:ea typeface="微软雅黑" panose="020B0503020204020204" pitchFamily="34" charset="-122"/>
              </a:defRPr>
            </a:lvl4pPr>
            <a:lvl5pPr eaLnBrk="0" hangingPunct="0">
              <a:defRPr kumimoji="1" sz="2200">
                <a:solidFill>
                  <a:srgbClr val="45360B"/>
                </a:solidFill>
                <a:latin typeface="微软雅黑" panose="020B0503020204020204" pitchFamily="34" charset="-122"/>
                <a:ea typeface="微软雅黑" panose="020B0503020204020204" pitchFamily="34" charset="-122"/>
              </a:defRPr>
            </a:lvl5pPr>
            <a:lvl6pPr marL="3272155" indent="-986155" eaLnBrk="0" fontAlgn="base" hangingPunct="0">
              <a:spcBef>
                <a:spcPct val="50000"/>
              </a:spcBef>
              <a:spcAft>
                <a:spcPct val="0"/>
              </a:spcAft>
              <a:buSzPct val="100000"/>
              <a:defRPr kumimoji="1" sz="2200">
                <a:solidFill>
                  <a:srgbClr val="45360B"/>
                </a:solidFill>
                <a:latin typeface="微软雅黑" panose="020B0503020204020204" pitchFamily="34" charset="-122"/>
                <a:ea typeface="微软雅黑" panose="020B0503020204020204" pitchFamily="34" charset="-122"/>
              </a:defRPr>
            </a:lvl6pPr>
            <a:lvl7pPr marL="3729355" indent="-986155" eaLnBrk="0" fontAlgn="base" hangingPunct="0">
              <a:spcBef>
                <a:spcPct val="50000"/>
              </a:spcBef>
              <a:spcAft>
                <a:spcPct val="0"/>
              </a:spcAft>
              <a:buSzPct val="100000"/>
              <a:defRPr kumimoji="1" sz="2200">
                <a:solidFill>
                  <a:srgbClr val="45360B"/>
                </a:solidFill>
                <a:latin typeface="微软雅黑" panose="020B0503020204020204" pitchFamily="34" charset="-122"/>
                <a:ea typeface="微软雅黑" panose="020B0503020204020204" pitchFamily="34" charset="-122"/>
              </a:defRPr>
            </a:lvl7pPr>
            <a:lvl8pPr marL="4186555" indent="-986155" eaLnBrk="0" fontAlgn="base" hangingPunct="0">
              <a:spcBef>
                <a:spcPct val="50000"/>
              </a:spcBef>
              <a:spcAft>
                <a:spcPct val="0"/>
              </a:spcAft>
              <a:buSzPct val="100000"/>
              <a:defRPr kumimoji="1" sz="2200">
                <a:solidFill>
                  <a:srgbClr val="45360B"/>
                </a:solidFill>
                <a:latin typeface="微软雅黑" panose="020B0503020204020204" pitchFamily="34" charset="-122"/>
                <a:ea typeface="微软雅黑" panose="020B0503020204020204" pitchFamily="34" charset="-122"/>
              </a:defRPr>
            </a:lvl8pPr>
            <a:lvl9pPr marL="4643755" indent="-986155" eaLnBrk="0" fontAlgn="base" hangingPunct="0">
              <a:spcBef>
                <a:spcPct val="50000"/>
              </a:spcBef>
              <a:spcAft>
                <a:spcPct val="0"/>
              </a:spcAft>
              <a:buSzPct val="100000"/>
              <a:defRPr kumimoji="1" sz="2200">
                <a:solidFill>
                  <a:srgbClr val="45360B"/>
                </a:solidFill>
                <a:latin typeface="微软雅黑" panose="020B0503020204020204" pitchFamily="34" charset="-122"/>
                <a:ea typeface="微软雅黑" panose="020B0503020204020204" pitchFamily="34" charset="-122"/>
              </a:defRPr>
            </a:lvl9pPr>
          </a:lstStyle>
          <a:p>
            <a:pPr marL="171450" indent="-171450" eaLnBrk="1" hangingPunct="1">
              <a:lnSpc>
                <a:spcPct val="150000"/>
              </a:lnSpc>
              <a:buFont typeface="Wingdings" panose="05000000000000000000" pitchFamily="2" charset="2"/>
              <a:buChar char="l"/>
            </a:pPr>
            <a:r>
              <a:rPr lang="zh-CN" altLang="en-US" sz="1200" b="1" dirty="0"/>
              <a:t>落实新晃县“一堡五高地”总体发展目标</a:t>
            </a:r>
            <a:r>
              <a:rPr lang="zh-CN" altLang="en-US" sz="1200" dirty="0"/>
              <a:t>，即建成对接西部陆海新通道战略桥头堡，实现产业振兴高地、流量经济高地、教育康养高地、人文生态高地、开放创新高地建设</a:t>
            </a:r>
            <a:r>
              <a:rPr lang="zh-CN" altLang="en-US" sz="1200" dirty="0" smtClean="0"/>
              <a:t>；</a:t>
            </a:r>
            <a:endParaRPr lang="zh-CN" sz="1200" dirty="0" smtClean="0"/>
          </a:p>
          <a:p>
            <a:pPr marL="171450" indent="-171450" eaLnBrk="1" hangingPunct="1">
              <a:lnSpc>
                <a:spcPct val="150000"/>
              </a:lnSpc>
              <a:buFont typeface="Wingdings" panose="05000000000000000000" pitchFamily="2" charset="2"/>
              <a:buChar char="l"/>
            </a:pPr>
            <a:r>
              <a:rPr lang="zh-CN" altLang="en-US" sz="1200" b="1" dirty="0"/>
              <a:t>推进以中药材（黄精、右旋龙脑樟）、新晃黄牛、优质果蔬、优质稻（侗藏红米）、中蜂、烟叶六大主导产业为主体</a:t>
            </a:r>
            <a:r>
              <a:rPr lang="zh-CN" altLang="en-US" sz="1200" dirty="0"/>
              <a:t>，全面提升特质农产品的总供给能力和品牌黏性，打造地域精品产线集群，大力发展农畜产品精深加工</a:t>
            </a:r>
            <a:r>
              <a:rPr lang="zh-CN" altLang="en-US" sz="1200" dirty="0" smtClean="0"/>
              <a:t>。</a:t>
            </a:r>
            <a:endParaRPr lang="zh-CN" sz="1200" dirty="0" smtClean="0"/>
          </a:p>
          <a:p>
            <a:pPr marL="171450" indent="-171450" eaLnBrk="1" hangingPunct="1">
              <a:lnSpc>
                <a:spcPct val="150000"/>
              </a:lnSpc>
              <a:buFont typeface="Wingdings" panose="05000000000000000000" pitchFamily="2" charset="2"/>
              <a:buChar char="l"/>
            </a:pPr>
            <a:r>
              <a:rPr lang="zh-CN" altLang="zh-CN" sz="1200" dirty="0"/>
              <a:t>推进新型工业化、城镇化方面加快突破，</a:t>
            </a:r>
            <a:r>
              <a:rPr lang="zh-CN" altLang="zh-CN" sz="1200" b="1" dirty="0"/>
              <a:t>推进以县城为重要载体的城镇化建设</a:t>
            </a:r>
            <a:r>
              <a:rPr lang="zh-CN" altLang="zh-CN" sz="1200" dirty="0"/>
              <a:t>。晃州镇为新晃县城所在地，以老旧小区改造、口袋公园建设等为手段加快城镇化</a:t>
            </a:r>
            <a:r>
              <a:rPr lang="zh-CN" altLang="zh-CN" sz="1200" dirty="0" smtClean="0"/>
              <a:t>建设</a:t>
            </a:r>
            <a:r>
              <a:rPr lang="zh-CN" sz="1200" dirty="0" smtClean="0"/>
              <a:t>。</a:t>
            </a:r>
            <a:endParaRPr lang="en-US" altLang="zh-CN" sz="1200" dirty="0" smtClean="0"/>
          </a:p>
          <a:p>
            <a:pPr marL="171450" indent="-171450" eaLnBrk="1" hangingPunct="1">
              <a:lnSpc>
                <a:spcPct val="150000"/>
              </a:lnSpc>
              <a:buFont typeface="Wingdings" panose="05000000000000000000" pitchFamily="2" charset="2"/>
              <a:buChar char="l"/>
            </a:pPr>
            <a:r>
              <a:rPr lang="zh-CN" altLang="zh-CN" sz="1200" b="1" dirty="0"/>
              <a:t>以综合服务、教育康养、侗苗文化开发保护、商贸集散为主，以农业</a:t>
            </a:r>
            <a:r>
              <a:rPr lang="en-US" altLang="zh-CN" sz="1200" b="1" dirty="0"/>
              <a:t>+</a:t>
            </a:r>
            <a:r>
              <a:rPr lang="zh-CN" altLang="zh-CN" sz="1200" b="1" dirty="0"/>
              <a:t>旅游，民族文化</a:t>
            </a:r>
            <a:r>
              <a:rPr lang="en-US" altLang="zh-CN" sz="1200" b="1" dirty="0"/>
              <a:t>+</a:t>
            </a:r>
            <a:r>
              <a:rPr lang="zh-CN" altLang="zh-CN" sz="1200" b="1" dirty="0"/>
              <a:t>旅游，历史文化</a:t>
            </a:r>
            <a:r>
              <a:rPr lang="en-US" altLang="zh-CN" sz="1200" b="1" dirty="0"/>
              <a:t>+</a:t>
            </a:r>
            <a:r>
              <a:rPr lang="zh-CN" altLang="zh-CN" sz="1200" b="1" dirty="0"/>
              <a:t>旅游融合发展，把晃州镇建设</a:t>
            </a:r>
            <a:r>
              <a:rPr lang="zh-CN" altLang="zh-CN" sz="1200" b="1" dirty="0" smtClean="0"/>
              <a:t>成为</a:t>
            </a:r>
            <a:endParaRPr lang="zh-CN" sz="1200" b="1" dirty="0"/>
          </a:p>
        </p:txBody>
      </p:sp>
      <p:sp>
        <p:nvSpPr>
          <p:cNvPr id="36" name="矩形 35"/>
          <p:cNvSpPr/>
          <p:nvPr/>
        </p:nvSpPr>
        <p:spPr>
          <a:xfrm>
            <a:off x="1" y="3755307"/>
            <a:ext cx="7190607" cy="1308884"/>
          </a:xfrm>
          <a:prstGeom prst="rect">
            <a:avLst/>
          </a:prstGeom>
        </p:spPr>
        <p:txBody>
          <a:bodyPr wrap="square">
            <a:spAutoFit/>
          </a:bodyPr>
          <a:lstStyle/>
          <a:p>
            <a:pPr algn="ctr">
              <a:lnSpc>
                <a:spcPct val="150000"/>
              </a:lnSpc>
            </a:pPr>
            <a:r>
              <a:rPr lang="en-US" altLang="zh-CN" sz="2800" b="1" i="1" dirty="0" smtClean="0">
                <a:solidFill>
                  <a:srgbClr val="FF0000"/>
                </a:solidFill>
                <a:effectLst>
                  <a:outerShdw blurRad="38100" dist="38100" dir="2700000" algn="tl">
                    <a:srgbClr val="000000">
                      <a:alpha val="43137"/>
                    </a:srgbClr>
                  </a:outerShdw>
                </a:effectLst>
                <a:latin typeface="微软雅黑" panose="020B0503020204020204" pitchFamily="34" charset="-122"/>
              </a:rPr>
              <a:t>“</a:t>
            </a:r>
            <a:r>
              <a:rPr lang="zh-CN" altLang="zh-CN" sz="2800" b="1" i="1" dirty="0">
                <a:solidFill>
                  <a:srgbClr val="FF0000"/>
                </a:solidFill>
              </a:rPr>
              <a:t>新晃综合服务中心、西部陆海新通道商贸物流</a:t>
            </a:r>
            <a:r>
              <a:rPr lang="zh-CN" altLang="zh-CN" sz="2800" b="1" i="1" dirty="0" smtClean="0">
                <a:solidFill>
                  <a:srgbClr val="FF0000"/>
                </a:solidFill>
              </a:rPr>
              <a:t>节点</a:t>
            </a:r>
            <a:r>
              <a:rPr lang="zh-CN" altLang="zh-CN" sz="2800" b="1" i="1" dirty="0" smtClean="0">
                <a:solidFill>
                  <a:srgbClr val="FF0000"/>
                </a:solidFill>
                <a:effectLst>
                  <a:outerShdw blurRad="38100" dist="38100" dir="2700000" algn="tl">
                    <a:srgbClr val="000000">
                      <a:alpha val="43137"/>
                    </a:srgbClr>
                  </a:outerShdw>
                </a:effectLst>
                <a:latin typeface="微软雅黑" panose="020B0503020204020204" pitchFamily="34" charset="-122"/>
              </a:rPr>
              <a:t>”</a:t>
            </a:r>
            <a:endParaRPr lang="en-US" altLang="zh-CN" sz="2400" b="1" i="1" dirty="0">
              <a:solidFill>
                <a:srgbClr val="FF0000"/>
              </a:solidFill>
              <a:effectLst>
                <a:outerShdw blurRad="38100" dist="38100" dir="2700000" algn="tl">
                  <a:srgbClr val="000000">
                    <a:alpha val="43137"/>
                  </a:srgbClr>
                </a:outerShdw>
              </a:effectLst>
              <a:latin typeface="微软雅黑" panose="020B0503020204020204" pitchFamily="34" charset="-122"/>
            </a:endParaRPr>
          </a:p>
        </p:txBody>
      </p:sp>
      <p:sp>
        <p:nvSpPr>
          <p:cNvPr id="37" name="标题 1"/>
          <p:cNvSpPr txBox="1"/>
          <p:nvPr/>
        </p:nvSpPr>
        <p:spPr>
          <a:xfrm>
            <a:off x="405130" y="5400431"/>
            <a:ext cx="6727825" cy="386715"/>
          </a:xfrm>
          <a:prstGeom prst="rect">
            <a:avLst/>
          </a:prstGeom>
          <a:noFill/>
          <a:ln w="9525">
            <a:noFill/>
          </a:ln>
        </p:spPr>
        <p:txBody>
          <a:bodyPr vert="horz" wrap="square" lIns="91440" tIns="45720" rIns="91440" bIns="45720" anchor="b" anchorCtr="0"/>
          <a:lstStyle>
            <a:lvl1pPr algn="l" defTabSz="363855" rtl="0" eaLnBrk="0" fontAlgn="base" hangingPunct="0">
              <a:lnSpc>
                <a:spcPct val="90000"/>
              </a:lnSpc>
              <a:spcBef>
                <a:spcPct val="0"/>
              </a:spcBef>
              <a:spcAft>
                <a:spcPct val="0"/>
              </a:spcAft>
              <a:defRPr sz="1100" b="1" kern="1200">
                <a:solidFill>
                  <a:schemeClr val="tx1"/>
                </a:solidFill>
                <a:latin typeface="+mj-lt"/>
                <a:ea typeface="+mj-ea"/>
                <a:cs typeface="+mj-cs"/>
              </a:defRPr>
            </a:lvl1pPr>
            <a:lvl2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2pPr>
            <a:lvl3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3pPr>
            <a:lvl4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4pPr>
            <a:lvl5pPr algn="l" defTabSz="363855" rtl="0" eaLnBrk="0" fontAlgn="base" hangingPunct="0">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5pPr>
            <a:lvl6pPr marL="4572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6pPr>
            <a:lvl7pPr marL="9144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7pPr>
            <a:lvl8pPr marL="13716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8pPr>
            <a:lvl9pPr marL="1828800" algn="l" defTabSz="363855" rtl="0" fontAlgn="base">
              <a:lnSpc>
                <a:spcPct val="90000"/>
              </a:lnSpc>
              <a:spcBef>
                <a:spcPct val="0"/>
              </a:spcBef>
              <a:spcAft>
                <a:spcPct val="0"/>
              </a:spcAft>
              <a:defRPr sz="1100" b="1">
                <a:solidFill>
                  <a:schemeClr val="tx1"/>
                </a:solidFill>
                <a:latin typeface="Arial" panose="020B0604020202020204" pitchFamily="34" charset="0"/>
                <a:ea typeface="微软雅黑" panose="020B0503020204020204" pitchFamily="34" charset="-122"/>
              </a:defRPr>
            </a:lvl9pPr>
          </a:lstStyle>
          <a:p>
            <a:pPr eaLnBrk="1" hangingPunct="1"/>
            <a:r>
              <a:rPr lang="en-US" altLang="zh-CN" sz="2000" dirty="0">
                <a:solidFill>
                  <a:srgbClr val="C00000"/>
                </a:solidFill>
                <a:latin typeface="+mj-ea"/>
                <a:cs typeface="+mj-ea"/>
                <a:sym typeface="+mn-ea"/>
              </a:rPr>
              <a:t>2.2发展</a:t>
            </a:r>
            <a:r>
              <a:rPr lang="zh-CN" altLang="en-US" sz="2000" dirty="0">
                <a:solidFill>
                  <a:srgbClr val="C00000"/>
                </a:solidFill>
                <a:latin typeface="+mj-ea"/>
                <a:cs typeface="+mj-ea"/>
                <a:sym typeface="+mn-ea"/>
              </a:rPr>
              <a:t>目标</a:t>
            </a:r>
            <a:endParaRPr lang="en-US" altLang="zh-CN" sz="2000" dirty="0">
              <a:solidFill>
                <a:srgbClr val="C00000"/>
              </a:solidFill>
              <a:latin typeface="+mj-ea"/>
              <a:cs typeface="+mj-ea"/>
              <a:sym typeface="+mn-ea"/>
            </a:endParaRPr>
          </a:p>
        </p:txBody>
      </p:sp>
      <p:grpSp>
        <p:nvGrpSpPr>
          <p:cNvPr id="40" name="组合 39"/>
          <p:cNvGrpSpPr/>
          <p:nvPr>
            <p:custDataLst>
              <p:tags r:id="rId2"/>
            </p:custDataLst>
          </p:nvPr>
        </p:nvGrpSpPr>
        <p:grpSpPr>
          <a:xfrm>
            <a:off x="272877" y="5790618"/>
            <a:ext cx="4303165" cy="4712075"/>
            <a:chOff x="11868408" y="17651468"/>
            <a:chExt cx="8305305" cy="9095509"/>
          </a:xfrm>
        </p:grpSpPr>
        <p:sp>
          <p:nvSpPr>
            <p:cNvPr id="41" name="object 41"/>
            <p:cNvSpPr/>
            <p:nvPr>
              <p:custDataLst>
                <p:tags r:id="rId3"/>
              </p:custDataLst>
            </p:nvPr>
          </p:nvSpPr>
          <p:spPr>
            <a:xfrm>
              <a:off x="11989576" y="18088837"/>
              <a:ext cx="7553157" cy="8127683"/>
            </a:xfrm>
            <a:custGeom>
              <a:avLst/>
              <a:gdLst/>
              <a:ahLst/>
              <a:cxnLst/>
              <a:rect l="l" t="t" r="r" b="b"/>
              <a:pathLst>
                <a:path w="2496185" h="2196465">
                  <a:moveTo>
                    <a:pt x="0" y="0"/>
                  </a:moveTo>
                  <a:lnTo>
                    <a:pt x="2495854" y="0"/>
                  </a:lnTo>
                  <a:lnTo>
                    <a:pt x="2495854" y="2196287"/>
                  </a:lnTo>
                  <a:lnTo>
                    <a:pt x="0" y="2196287"/>
                  </a:lnTo>
                  <a:lnTo>
                    <a:pt x="0" y="0"/>
                  </a:lnTo>
                  <a:close/>
                </a:path>
              </a:pathLst>
            </a:custGeom>
            <a:solidFill>
              <a:schemeClr val="bg1">
                <a:alpha val="32199"/>
              </a:schemeClr>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p>
          </p:txBody>
        </p:sp>
        <p:sp>
          <p:nvSpPr>
            <p:cNvPr id="51" name="矩形 50"/>
            <p:cNvSpPr/>
            <p:nvPr>
              <p:custDataLst>
                <p:tags r:id="rId4"/>
              </p:custDataLst>
            </p:nvPr>
          </p:nvSpPr>
          <p:spPr>
            <a:xfrm>
              <a:off x="12297996" y="19082857"/>
              <a:ext cx="5776233" cy="577391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60045" algn="just">
                <a:lnSpc>
                  <a:spcPct val="200000"/>
                </a:lnSpc>
              </a:pPr>
              <a:r>
                <a:rPr lang="zh-CN" altLang="en-US" sz="1200" dirty="0">
                  <a:solidFill>
                    <a:prstClr val="black"/>
                  </a:solidFill>
                  <a:latin typeface="微软雅黑" panose="020B0503020204020204" pitchFamily="34" charset="-122"/>
                </a:rPr>
                <a:t>全镇综合实力持续提升，发展动能更加强劲，生态、农业、城镇空间格局不断优化，生态环境持续改善，人民生活服务水平进一步提升，乡村振兴纵深推进，城乡区域一体化发展格局基本形成，城乡人居环境持续改善，初步建成侗苗风情旅游体验集散地、西部陆海新通道商贸物流节点</a:t>
              </a:r>
              <a:r>
                <a:rPr lang="zh-CN" altLang="en-US" sz="1200" dirty="0" smtClean="0">
                  <a:solidFill>
                    <a:prstClr val="black"/>
                  </a:solidFill>
                  <a:latin typeface="微软雅黑" panose="020B0503020204020204" pitchFamily="34" charset="-122"/>
                </a:rPr>
                <a:t>。</a:t>
              </a:r>
              <a:endParaRPr lang="zh-CN" altLang="en-US" sz="1200" dirty="0">
                <a:solidFill>
                  <a:prstClr val="black"/>
                </a:solidFill>
                <a:latin typeface="微软雅黑" panose="020B0503020204020204" pitchFamily="34" charset="-122"/>
              </a:endParaRPr>
            </a:p>
          </p:txBody>
        </p:sp>
        <p:sp>
          <p:nvSpPr>
            <p:cNvPr id="42" name="object 54"/>
            <p:cNvSpPr/>
            <p:nvPr>
              <p:custDataLst>
                <p:tags r:id="rId5"/>
              </p:custDataLst>
            </p:nvPr>
          </p:nvSpPr>
          <p:spPr>
            <a:xfrm>
              <a:off x="20138800" y="25177567"/>
              <a:ext cx="34913" cy="34913"/>
            </a:xfrm>
            <a:custGeom>
              <a:avLst/>
              <a:gdLst/>
              <a:ahLst/>
              <a:cxnLst/>
              <a:rect l="l" t="t" r="r" b="b"/>
              <a:pathLst>
                <a:path w="10795" h="10795">
                  <a:moveTo>
                    <a:pt x="10744" y="10731"/>
                  </a:moveTo>
                  <a:lnTo>
                    <a:pt x="0" y="0"/>
                  </a:lnTo>
                  <a:lnTo>
                    <a:pt x="10744" y="0"/>
                  </a:lnTo>
                  <a:lnTo>
                    <a:pt x="10744" y="10731"/>
                  </a:lnTo>
                  <a:close/>
                </a:path>
              </a:pathLst>
            </a:custGeom>
            <a:solidFill>
              <a:srgbClr val="A8C9EA"/>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43" name="矩形: 单圆角 42"/>
            <p:cNvSpPr/>
            <p:nvPr>
              <p:custDataLst>
                <p:tags r:id="rId6"/>
              </p:custDataLst>
            </p:nvPr>
          </p:nvSpPr>
          <p:spPr>
            <a:xfrm>
              <a:off x="12000213" y="17735229"/>
              <a:ext cx="3655430" cy="1371875"/>
            </a:xfrm>
            <a:prstGeom prst="round1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4" name="object 45"/>
            <p:cNvSpPr/>
            <p:nvPr>
              <p:custDataLst>
                <p:tags r:id="rId7"/>
              </p:custDataLst>
            </p:nvPr>
          </p:nvSpPr>
          <p:spPr>
            <a:xfrm>
              <a:off x="11868408" y="25177567"/>
              <a:ext cx="43128" cy="34913"/>
            </a:xfrm>
            <a:custGeom>
              <a:avLst/>
              <a:gdLst/>
              <a:ahLst/>
              <a:cxnLst/>
              <a:rect l="l" t="t" r="r" b="b"/>
              <a:pathLst>
                <a:path w="13335" h="10795">
                  <a:moveTo>
                    <a:pt x="12979" y="10731"/>
                  </a:moveTo>
                  <a:lnTo>
                    <a:pt x="0" y="0"/>
                  </a:lnTo>
                  <a:lnTo>
                    <a:pt x="12979" y="0"/>
                  </a:lnTo>
                  <a:lnTo>
                    <a:pt x="12979" y="10731"/>
                  </a:lnTo>
                  <a:close/>
                </a:path>
              </a:pathLst>
            </a:custGeom>
            <a:solidFill>
              <a:srgbClr val="0166B3"/>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45" name="object 49"/>
            <p:cNvSpPr/>
            <p:nvPr>
              <p:custDataLst>
                <p:tags r:id="rId8"/>
              </p:custDataLst>
            </p:nvPr>
          </p:nvSpPr>
          <p:spPr>
            <a:xfrm>
              <a:off x="18216842" y="18177082"/>
              <a:ext cx="202309" cy="6827393"/>
            </a:xfrm>
            <a:custGeom>
              <a:avLst/>
              <a:gdLst/>
              <a:ahLst/>
              <a:cxnLst/>
              <a:rect l="l" t="t" r="r" b="b"/>
              <a:pathLst>
                <a:path h="2197100">
                  <a:moveTo>
                    <a:pt x="0" y="0"/>
                  </a:moveTo>
                  <a:lnTo>
                    <a:pt x="0" y="2196503"/>
                  </a:lnTo>
                </a:path>
              </a:pathLst>
            </a:custGeom>
            <a:solidFill>
              <a:srgbClr val="FF9999"/>
            </a:solidFill>
            <a:ln w="76200">
              <a:solidFill>
                <a:srgbClr val="FF9999"/>
              </a:solidFill>
            </a:ln>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46" name="object 47"/>
            <p:cNvSpPr/>
            <p:nvPr>
              <p:custDataLst>
                <p:tags r:id="rId9"/>
              </p:custDataLst>
            </p:nvPr>
          </p:nvSpPr>
          <p:spPr>
            <a:xfrm>
              <a:off x="15895578" y="18155153"/>
              <a:ext cx="2391388" cy="266958"/>
            </a:xfrm>
            <a:custGeom>
              <a:avLst/>
              <a:gdLst/>
              <a:ahLst/>
              <a:cxnLst/>
              <a:rect l="l" t="t" r="r" b="b"/>
              <a:pathLst>
                <a:path w="957579">
                  <a:moveTo>
                    <a:pt x="0" y="0"/>
                  </a:moveTo>
                  <a:lnTo>
                    <a:pt x="956995" y="0"/>
                  </a:lnTo>
                </a:path>
              </a:pathLst>
            </a:custGeom>
            <a:ln w="76200">
              <a:solidFill>
                <a:srgbClr val="FF9999"/>
              </a:solidFill>
            </a:ln>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p>
          </p:txBody>
        </p:sp>
        <p:sp>
          <p:nvSpPr>
            <p:cNvPr id="47" name="object 50"/>
            <p:cNvSpPr/>
            <p:nvPr>
              <p:custDataLst>
                <p:tags r:id="rId10"/>
              </p:custDataLst>
            </p:nvPr>
          </p:nvSpPr>
          <p:spPr>
            <a:xfrm>
              <a:off x="19440049" y="18091057"/>
              <a:ext cx="102685" cy="34913"/>
            </a:xfrm>
            <a:custGeom>
              <a:avLst/>
              <a:gdLst/>
              <a:ahLst/>
              <a:cxnLst/>
              <a:rect l="l" t="t" r="r" b="b"/>
              <a:pathLst>
                <a:path w="31750" h="10795">
                  <a:moveTo>
                    <a:pt x="31635" y="10744"/>
                  </a:moveTo>
                  <a:lnTo>
                    <a:pt x="15824" y="10744"/>
                  </a:lnTo>
                  <a:lnTo>
                    <a:pt x="0" y="0"/>
                  </a:lnTo>
                  <a:lnTo>
                    <a:pt x="31635" y="0"/>
                  </a:lnTo>
                  <a:lnTo>
                    <a:pt x="31635" y="10744"/>
                  </a:lnTo>
                  <a:close/>
                </a:path>
              </a:pathLst>
            </a:custGeom>
            <a:solidFill>
              <a:srgbClr val="0166B3"/>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48" name="object 61"/>
            <p:cNvSpPr/>
            <p:nvPr>
              <p:custDataLst>
                <p:tags r:id="rId11"/>
              </p:custDataLst>
            </p:nvPr>
          </p:nvSpPr>
          <p:spPr>
            <a:xfrm>
              <a:off x="13534489" y="26447137"/>
              <a:ext cx="4735844" cy="299840"/>
            </a:xfrm>
            <a:custGeom>
              <a:avLst/>
              <a:gdLst/>
              <a:ahLst/>
              <a:cxnLst/>
              <a:rect l="l" t="t" r="r" b="b"/>
              <a:pathLst>
                <a:path w="1464310" h="92709">
                  <a:moveTo>
                    <a:pt x="0" y="92214"/>
                  </a:moveTo>
                  <a:lnTo>
                    <a:pt x="0" y="0"/>
                  </a:lnTo>
                  <a:lnTo>
                    <a:pt x="1463814" y="0"/>
                  </a:lnTo>
                  <a:lnTo>
                    <a:pt x="1463814" y="91909"/>
                  </a:lnTo>
                  <a:lnTo>
                    <a:pt x="0" y="92214"/>
                  </a:lnTo>
                  <a:close/>
                </a:path>
              </a:pathLst>
            </a:custGeom>
            <a:solidFill>
              <a:srgbClr val="FF9999"/>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grpSp>
          <p:nvGrpSpPr>
            <p:cNvPr id="49" name="组合 48"/>
            <p:cNvGrpSpPr/>
            <p:nvPr/>
          </p:nvGrpSpPr>
          <p:grpSpPr>
            <a:xfrm>
              <a:off x="12035353" y="19124662"/>
              <a:ext cx="5990657" cy="7058050"/>
              <a:chOff x="25077547" y="17276793"/>
              <a:chExt cx="5990657" cy="7058050"/>
            </a:xfrm>
          </p:grpSpPr>
          <p:sp>
            <p:nvSpPr>
              <p:cNvPr id="52" name="object 46"/>
              <p:cNvSpPr/>
              <p:nvPr>
                <p:custDataLst>
                  <p:tags r:id="rId12"/>
                </p:custDataLst>
              </p:nvPr>
            </p:nvSpPr>
            <p:spPr>
              <a:xfrm>
                <a:off x="25077547" y="24334843"/>
                <a:ext cx="5990657" cy="0"/>
              </a:xfrm>
              <a:custGeom>
                <a:avLst/>
                <a:gdLst/>
                <a:ahLst/>
                <a:cxnLst/>
                <a:rect l="l" t="t" r="r" b="b"/>
                <a:pathLst>
                  <a:path w="1852295">
                    <a:moveTo>
                      <a:pt x="0" y="0"/>
                    </a:moveTo>
                    <a:lnTo>
                      <a:pt x="1852167" y="0"/>
                    </a:lnTo>
                  </a:path>
                </a:pathLst>
              </a:custGeom>
              <a:solidFill>
                <a:srgbClr val="FF9999"/>
              </a:solidFill>
              <a:ln w="76200">
                <a:solidFill>
                  <a:srgbClr val="FF9999"/>
                </a:solidFill>
              </a:ln>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cxnSp>
            <p:nvCxnSpPr>
              <p:cNvPr id="53" name="直接连接符 52"/>
              <p:cNvCxnSpPr/>
              <p:nvPr>
                <p:custDataLst>
                  <p:tags r:id="rId13"/>
                </p:custDataLst>
              </p:nvPr>
            </p:nvCxnSpPr>
            <p:spPr>
              <a:xfrm flipV="1">
                <a:off x="25077547" y="17276793"/>
                <a:ext cx="0" cy="6728036"/>
              </a:xfrm>
              <a:prstGeom prst="line">
                <a:avLst/>
              </a:prstGeom>
              <a:solidFill>
                <a:srgbClr val="FF9999"/>
              </a:solidFill>
              <a:ln w="76200">
                <a:solidFill>
                  <a:srgbClr val="FF9999"/>
                </a:solidFill>
              </a:ln>
            </p:spPr>
            <p:style>
              <a:lnRef idx="1">
                <a:schemeClr val="accent1"/>
              </a:lnRef>
              <a:fillRef idx="0">
                <a:schemeClr val="accent1"/>
              </a:fillRef>
              <a:effectRef idx="0">
                <a:schemeClr val="accent1"/>
              </a:effectRef>
              <a:fontRef idx="minor">
                <a:schemeClr val="tx1"/>
              </a:fontRef>
            </p:style>
          </p:cxnSp>
        </p:grpSp>
        <p:sp>
          <p:nvSpPr>
            <p:cNvPr id="50" name="矩形 49"/>
            <p:cNvSpPr/>
            <p:nvPr>
              <p:custDataLst>
                <p:tags r:id="rId14"/>
              </p:custDataLst>
            </p:nvPr>
          </p:nvSpPr>
          <p:spPr>
            <a:xfrm>
              <a:off x="12595188" y="17651468"/>
              <a:ext cx="2435494" cy="124758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3600" b="1" spc="30" baseline="-5000" dirty="0">
                  <a:solidFill>
                    <a:srgbClr val="FFFFFF"/>
                  </a:solidFill>
                  <a:latin typeface="微软雅黑" panose="020B0503020204020204" pitchFamily="34" charset="-122"/>
                </a:rPr>
                <a:t>2025</a:t>
              </a:r>
              <a:r>
                <a:rPr lang="zh-CN" altLang="en-US" sz="3600" b="1" spc="30" baseline="-5000" dirty="0">
                  <a:solidFill>
                    <a:srgbClr val="FFFFFF"/>
                  </a:solidFill>
                  <a:latin typeface="微软雅黑" panose="020B0503020204020204" pitchFamily="34" charset="-122"/>
                </a:rPr>
                <a:t>年</a:t>
              </a:r>
              <a:endParaRPr lang="zh-CN" altLang="en-US" sz="800" dirty="0"/>
            </a:p>
          </p:txBody>
        </p:sp>
      </p:grpSp>
      <p:grpSp>
        <p:nvGrpSpPr>
          <p:cNvPr id="96" name="组合 95"/>
          <p:cNvGrpSpPr/>
          <p:nvPr>
            <p:custDataLst>
              <p:tags r:id="rId15"/>
            </p:custDataLst>
          </p:nvPr>
        </p:nvGrpSpPr>
        <p:grpSpPr>
          <a:xfrm>
            <a:off x="3796522" y="5790618"/>
            <a:ext cx="4303165" cy="4712075"/>
            <a:chOff x="11868408" y="17651468"/>
            <a:chExt cx="8305305" cy="9095509"/>
          </a:xfrm>
        </p:grpSpPr>
        <p:sp>
          <p:nvSpPr>
            <p:cNvPr id="97" name="object 41"/>
            <p:cNvSpPr/>
            <p:nvPr>
              <p:custDataLst>
                <p:tags r:id="rId16"/>
              </p:custDataLst>
            </p:nvPr>
          </p:nvSpPr>
          <p:spPr>
            <a:xfrm>
              <a:off x="11989576" y="18088837"/>
              <a:ext cx="7553157" cy="8127683"/>
            </a:xfrm>
            <a:custGeom>
              <a:avLst/>
              <a:gdLst/>
              <a:ahLst/>
              <a:cxnLst/>
              <a:rect l="l" t="t" r="r" b="b"/>
              <a:pathLst>
                <a:path w="2496185" h="2196465">
                  <a:moveTo>
                    <a:pt x="0" y="0"/>
                  </a:moveTo>
                  <a:lnTo>
                    <a:pt x="2495854" y="0"/>
                  </a:lnTo>
                  <a:lnTo>
                    <a:pt x="2495854" y="2196287"/>
                  </a:lnTo>
                  <a:lnTo>
                    <a:pt x="0" y="2196287"/>
                  </a:lnTo>
                  <a:lnTo>
                    <a:pt x="0" y="0"/>
                  </a:lnTo>
                  <a:close/>
                </a:path>
              </a:pathLst>
            </a:custGeom>
            <a:solidFill>
              <a:schemeClr val="bg1">
                <a:alpha val="32199"/>
              </a:schemeClr>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p>
          </p:txBody>
        </p:sp>
        <p:sp>
          <p:nvSpPr>
            <p:cNvPr id="98" name="矩形 97"/>
            <p:cNvSpPr/>
            <p:nvPr>
              <p:custDataLst>
                <p:tags r:id="rId17"/>
              </p:custDataLst>
            </p:nvPr>
          </p:nvSpPr>
          <p:spPr>
            <a:xfrm>
              <a:off x="12297996" y="19173420"/>
              <a:ext cx="5776233" cy="359064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457200" algn="just">
                <a:lnSpc>
                  <a:spcPct val="250000"/>
                </a:lnSpc>
              </a:pPr>
              <a:r>
                <a:rPr lang="zh-CN" altLang="en-US" sz="1200" dirty="0">
                  <a:solidFill>
                    <a:prstClr val="black"/>
                  </a:solidFill>
                  <a:latin typeface="微软雅黑" panose="020B0503020204020204" pitchFamily="34" charset="-122"/>
                </a:rPr>
                <a:t>全镇经济实力、产业实力、人民生活水平实现大幅跃升，产业高质量发展，全面建成侗苗风情旅游体验目的地、西部陆海新通道商贸物流节点。</a:t>
              </a:r>
              <a:endParaRPr lang="zh-CN" altLang="zh-CN" sz="1200" dirty="0">
                <a:solidFill>
                  <a:prstClr val="black"/>
                </a:solidFill>
                <a:latin typeface="微软雅黑" panose="020B0503020204020204" pitchFamily="34" charset="-122"/>
              </a:endParaRPr>
            </a:p>
          </p:txBody>
        </p:sp>
        <p:sp>
          <p:nvSpPr>
            <p:cNvPr id="99" name="object 54"/>
            <p:cNvSpPr/>
            <p:nvPr>
              <p:custDataLst>
                <p:tags r:id="rId18"/>
              </p:custDataLst>
            </p:nvPr>
          </p:nvSpPr>
          <p:spPr>
            <a:xfrm>
              <a:off x="20138800" y="25177567"/>
              <a:ext cx="34913" cy="34913"/>
            </a:xfrm>
            <a:custGeom>
              <a:avLst/>
              <a:gdLst/>
              <a:ahLst/>
              <a:cxnLst/>
              <a:rect l="l" t="t" r="r" b="b"/>
              <a:pathLst>
                <a:path w="10795" h="10795">
                  <a:moveTo>
                    <a:pt x="10744" y="10731"/>
                  </a:moveTo>
                  <a:lnTo>
                    <a:pt x="0" y="0"/>
                  </a:lnTo>
                  <a:lnTo>
                    <a:pt x="10744" y="0"/>
                  </a:lnTo>
                  <a:lnTo>
                    <a:pt x="10744" y="10731"/>
                  </a:lnTo>
                  <a:close/>
                </a:path>
              </a:pathLst>
            </a:custGeom>
            <a:solidFill>
              <a:srgbClr val="A8C9EA"/>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100" name="矩形: 单圆角 99"/>
            <p:cNvSpPr/>
            <p:nvPr>
              <p:custDataLst>
                <p:tags r:id="rId19"/>
              </p:custDataLst>
            </p:nvPr>
          </p:nvSpPr>
          <p:spPr>
            <a:xfrm>
              <a:off x="12000213" y="17735229"/>
              <a:ext cx="3655430" cy="1371875"/>
            </a:xfrm>
            <a:prstGeom prst="round1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01" name="object 45"/>
            <p:cNvSpPr/>
            <p:nvPr>
              <p:custDataLst>
                <p:tags r:id="rId20"/>
              </p:custDataLst>
            </p:nvPr>
          </p:nvSpPr>
          <p:spPr>
            <a:xfrm>
              <a:off x="11868408" y="25177567"/>
              <a:ext cx="43128" cy="34913"/>
            </a:xfrm>
            <a:custGeom>
              <a:avLst/>
              <a:gdLst/>
              <a:ahLst/>
              <a:cxnLst/>
              <a:rect l="l" t="t" r="r" b="b"/>
              <a:pathLst>
                <a:path w="13335" h="10795">
                  <a:moveTo>
                    <a:pt x="12979" y="10731"/>
                  </a:moveTo>
                  <a:lnTo>
                    <a:pt x="0" y="0"/>
                  </a:lnTo>
                  <a:lnTo>
                    <a:pt x="12979" y="0"/>
                  </a:lnTo>
                  <a:lnTo>
                    <a:pt x="12979" y="10731"/>
                  </a:lnTo>
                  <a:close/>
                </a:path>
              </a:pathLst>
            </a:custGeom>
            <a:solidFill>
              <a:srgbClr val="0166B3"/>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102" name="object 49"/>
            <p:cNvSpPr/>
            <p:nvPr>
              <p:custDataLst>
                <p:tags r:id="rId21"/>
              </p:custDataLst>
            </p:nvPr>
          </p:nvSpPr>
          <p:spPr>
            <a:xfrm>
              <a:off x="18216842" y="18177082"/>
              <a:ext cx="202309" cy="6827393"/>
            </a:xfrm>
            <a:custGeom>
              <a:avLst/>
              <a:gdLst/>
              <a:ahLst/>
              <a:cxnLst/>
              <a:rect l="l" t="t" r="r" b="b"/>
              <a:pathLst>
                <a:path h="2197100">
                  <a:moveTo>
                    <a:pt x="0" y="0"/>
                  </a:moveTo>
                  <a:lnTo>
                    <a:pt x="0" y="2196503"/>
                  </a:lnTo>
                </a:path>
              </a:pathLst>
            </a:custGeom>
            <a:solidFill>
              <a:srgbClr val="FF9999"/>
            </a:solidFill>
            <a:ln w="76200">
              <a:solidFill>
                <a:srgbClr val="FF9999"/>
              </a:solidFill>
            </a:ln>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103" name="object 47"/>
            <p:cNvSpPr/>
            <p:nvPr>
              <p:custDataLst>
                <p:tags r:id="rId22"/>
              </p:custDataLst>
            </p:nvPr>
          </p:nvSpPr>
          <p:spPr>
            <a:xfrm>
              <a:off x="15895578" y="18155153"/>
              <a:ext cx="2391388" cy="266958"/>
            </a:xfrm>
            <a:custGeom>
              <a:avLst/>
              <a:gdLst/>
              <a:ahLst/>
              <a:cxnLst/>
              <a:rect l="l" t="t" r="r" b="b"/>
              <a:pathLst>
                <a:path w="957579">
                  <a:moveTo>
                    <a:pt x="0" y="0"/>
                  </a:moveTo>
                  <a:lnTo>
                    <a:pt x="956995" y="0"/>
                  </a:lnTo>
                </a:path>
              </a:pathLst>
            </a:custGeom>
            <a:ln w="76200">
              <a:solidFill>
                <a:srgbClr val="FF9999"/>
              </a:solidFill>
            </a:ln>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p>
          </p:txBody>
        </p:sp>
        <p:sp>
          <p:nvSpPr>
            <p:cNvPr id="104" name="object 50"/>
            <p:cNvSpPr/>
            <p:nvPr>
              <p:custDataLst>
                <p:tags r:id="rId23"/>
              </p:custDataLst>
            </p:nvPr>
          </p:nvSpPr>
          <p:spPr>
            <a:xfrm>
              <a:off x="19440049" y="18091057"/>
              <a:ext cx="102685" cy="34913"/>
            </a:xfrm>
            <a:custGeom>
              <a:avLst/>
              <a:gdLst/>
              <a:ahLst/>
              <a:cxnLst/>
              <a:rect l="l" t="t" r="r" b="b"/>
              <a:pathLst>
                <a:path w="31750" h="10795">
                  <a:moveTo>
                    <a:pt x="31635" y="10744"/>
                  </a:moveTo>
                  <a:lnTo>
                    <a:pt x="15824" y="10744"/>
                  </a:lnTo>
                  <a:lnTo>
                    <a:pt x="0" y="0"/>
                  </a:lnTo>
                  <a:lnTo>
                    <a:pt x="31635" y="0"/>
                  </a:lnTo>
                  <a:lnTo>
                    <a:pt x="31635" y="10744"/>
                  </a:lnTo>
                  <a:close/>
                </a:path>
              </a:pathLst>
            </a:custGeom>
            <a:solidFill>
              <a:srgbClr val="0166B3"/>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105" name="object 61"/>
            <p:cNvSpPr/>
            <p:nvPr>
              <p:custDataLst>
                <p:tags r:id="rId24"/>
              </p:custDataLst>
            </p:nvPr>
          </p:nvSpPr>
          <p:spPr>
            <a:xfrm>
              <a:off x="13534489" y="26447137"/>
              <a:ext cx="4735844" cy="299840"/>
            </a:xfrm>
            <a:custGeom>
              <a:avLst/>
              <a:gdLst/>
              <a:ahLst/>
              <a:cxnLst/>
              <a:rect l="l" t="t" r="r" b="b"/>
              <a:pathLst>
                <a:path w="1464310" h="92709">
                  <a:moveTo>
                    <a:pt x="0" y="92214"/>
                  </a:moveTo>
                  <a:lnTo>
                    <a:pt x="0" y="0"/>
                  </a:lnTo>
                  <a:lnTo>
                    <a:pt x="1463814" y="0"/>
                  </a:lnTo>
                  <a:lnTo>
                    <a:pt x="1463814" y="91909"/>
                  </a:lnTo>
                  <a:lnTo>
                    <a:pt x="0" y="92214"/>
                  </a:lnTo>
                  <a:close/>
                </a:path>
              </a:pathLst>
            </a:custGeom>
            <a:solidFill>
              <a:srgbClr val="FF9999"/>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grpSp>
          <p:nvGrpSpPr>
            <p:cNvPr id="106" name="组合 105"/>
            <p:cNvGrpSpPr/>
            <p:nvPr/>
          </p:nvGrpSpPr>
          <p:grpSpPr>
            <a:xfrm>
              <a:off x="12035353" y="19124662"/>
              <a:ext cx="5990657" cy="7058050"/>
              <a:chOff x="25077547" y="17276793"/>
              <a:chExt cx="5990657" cy="7058050"/>
            </a:xfrm>
          </p:grpSpPr>
          <p:sp>
            <p:nvSpPr>
              <p:cNvPr id="108" name="object 46"/>
              <p:cNvSpPr/>
              <p:nvPr>
                <p:custDataLst>
                  <p:tags r:id="rId25"/>
                </p:custDataLst>
              </p:nvPr>
            </p:nvSpPr>
            <p:spPr>
              <a:xfrm>
                <a:off x="25077547" y="24334843"/>
                <a:ext cx="5990657" cy="0"/>
              </a:xfrm>
              <a:custGeom>
                <a:avLst/>
                <a:gdLst/>
                <a:ahLst/>
                <a:cxnLst/>
                <a:rect l="l" t="t" r="r" b="b"/>
                <a:pathLst>
                  <a:path w="1852295">
                    <a:moveTo>
                      <a:pt x="0" y="0"/>
                    </a:moveTo>
                    <a:lnTo>
                      <a:pt x="1852167" y="0"/>
                    </a:lnTo>
                  </a:path>
                </a:pathLst>
              </a:custGeom>
              <a:solidFill>
                <a:srgbClr val="FF9999"/>
              </a:solidFill>
              <a:ln w="76200">
                <a:solidFill>
                  <a:srgbClr val="FF9999"/>
                </a:solidFill>
              </a:ln>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cxnSp>
            <p:nvCxnSpPr>
              <p:cNvPr id="109" name="直接连接符 108"/>
              <p:cNvCxnSpPr/>
              <p:nvPr>
                <p:custDataLst>
                  <p:tags r:id="rId26"/>
                </p:custDataLst>
              </p:nvPr>
            </p:nvCxnSpPr>
            <p:spPr>
              <a:xfrm flipV="1">
                <a:off x="25077547" y="17276793"/>
                <a:ext cx="0" cy="6728036"/>
              </a:xfrm>
              <a:prstGeom prst="line">
                <a:avLst/>
              </a:prstGeom>
              <a:solidFill>
                <a:srgbClr val="FF9999"/>
              </a:solidFill>
              <a:ln w="76200">
                <a:solidFill>
                  <a:srgbClr val="FF9999"/>
                </a:solidFill>
              </a:ln>
            </p:spPr>
            <p:style>
              <a:lnRef idx="1">
                <a:schemeClr val="accent1"/>
              </a:lnRef>
              <a:fillRef idx="0">
                <a:schemeClr val="accent1"/>
              </a:fillRef>
              <a:effectRef idx="0">
                <a:schemeClr val="accent1"/>
              </a:effectRef>
              <a:fontRef idx="minor">
                <a:schemeClr val="tx1"/>
              </a:fontRef>
            </p:style>
          </p:cxnSp>
        </p:grpSp>
        <p:sp>
          <p:nvSpPr>
            <p:cNvPr id="107" name="矩形 106"/>
            <p:cNvSpPr/>
            <p:nvPr>
              <p:custDataLst>
                <p:tags r:id="rId27"/>
              </p:custDataLst>
            </p:nvPr>
          </p:nvSpPr>
          <p:spPr>
            <a:xfrm>
              <a:off x="12595188" y="17651468"/>
              <a:ext cx="2435494" cy="124758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3600" b="1" spc="30" baseline="-5000" dirty="0">
                  <a:solidFill>
                    <a:srgbClr val="FFFFFF"/>
                  </a:solidFill>
                  <a:latin typeface="微软雅黑" panose="020B0503020204020204" pitchFamily="34" charset="-122"/>
                </a:rPr>
                <a:t>2035</a:t>
              </a:r>
              <a:r>
                <a:rPr lang="zh-CN" altLang="en-US" sz="3600" b="1" spc="30" baseline="-5000" dirty="0">
                  <a:solidFill>
                    <a:srgbClr val="FFFFFF"/>
                  </a:solidFill>
                  <a:latin typeface="微软雅黑" panose="020B0503020204020204" pitchFamily="34" charset="-122"/>
                </a:rPr>
                <a:t>年</a:t>
              </a:r>
              <a:endParaRPr lang="zh-CN" altLang="en-US" sz="800" dirty="0"/>
            </a:p>
          </p:txBody>
        </p:sp>
      </p:grpSp>
    </p:spTree>
    <p:custDataLst>
      <p:tags r:id="rId28"/>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772383"/>
            <a:ext cx="7559675" cy="4252317"/>
          </a:xfrm>
          <a:prstGeom prst="rect">
            <a:avLst/>
          </a:prstGeom>
        </p:spPr>
      </p:pic>
      <p:sp>
        <p:nvSpPr>
          <p:cNvPr id="5" name="矩形 4"/>
          <p:cNvSpPr/>
          <p:nvPr/>
        </p:nvSpPr>
        <p:spPr>
          <a:xfrm>
            <a:off x="0" y="0"/>
            <a:ext cx="7559675" cy="10691813"/>
          </a:xfrm>
          <a:prstGeom prst="rect">
            <a:avLst/>
          </a:prstGeom>
          <a:gradFill>
            <a:gsLst>
              <a:gs pos="0">
                <a:schemeClr val="accent1">
                  <a:lumMod val="5000"/>
                  <a:lumOff val="95000"/>
                  <a:alpha val="18000"/>
                </a:schemeClr>
              </a:gs>
              <a:gs pos="97000">
                <a:srgbClr val="2F5597">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404927" y="7093040"/>
            <a:ext cx="1349828" cy="1027433"/>
          </a:xfrm>
          <a:prstGeom prst="rect">
            <a:avLst/>
          </a:prstGeom>
          <a:noFill/>
          <a:ln w="117475">
            <a:noFill/>
          </a:ln>
          <a:effectLst>
            <a:reflection blurRad="6350" stA="90000" endPos="90000" dir="5400000" sy="-100000" algn="bl" rotWithShape="0"/>
          </a:effectLst>
        </p:spPr>
        <p:txBody>
          <a:bodyPr wrap="none" numCol="1">
            <a:prstTxWarp prst="textPlain">
              <a:avLst/>
            </a:prstTxWarp>
            <a:spAutoFit/>
          </a:bodyPr>
          <a:lstStyle/>
          <a:p>
            <a:pPr marR="0" defTabSz="876300" eaLnBrk="1" fontAlgn="auto" hangingPunct="1">
              <a:spcBef>
                <a:spcPts val="0"/>
              </a:spcBef>
              <a:spcAft>
                <a:spcPts val="0"/>
              </a:spcAft>
              <a:buClrTx/>
              <a:buSzTx/>
              <a:buFontTx/>
              <a:buNone/>
              <a:defRPr/>
            </a:pPr>
            <a:r>
              <a:rPr kumimoji="0" lang="en-US" altLang="zh-CN" sz="715" kern="1200" cap="none" spc="40" normalizeH="0" baseline="0" noProof="0" dirty="0">
                <a:solidFill>
                  <a:srgbClr val="8198C0"/>
                </a:solidFill>
                <a:latin typeface="Impact" panose="020B0806030902050204" pitchFamily="34" charset="0"/>
                <a:ea typeface="+mn-ea"/>
                <a:cs typeface="Arial" panose="020B0604020202020204" pitchFamily="34" charset="0"/>
              </a:rPr>
              <a:t>03</a:t>
            </a:r>
            <a:endParaRPr kumimoji="0" lang="zh-CN" altLang="en-US" sz="715" kern="1200" cap="none" spc="40" normalizeH="0" baseline="0" noProof="0" dirty="0">
              <a:solidFill>
                <a:srgbClr val="8198C0"/>
              </a:solidFill>
              <a:latin typeface="Impact" panose="020B0806030902050204" pitchFamily="34" charset="0"/>
              <a:ea typeface="+mn-ea"/>
              <a:cs typeface="Arial" panose="020B0604020202020204" pitchFamily="34" charset="0"/>
            </a:endParaRPr>
          </a:p>
        </p:txBody>
      </p:sp>
      <p:sp>
        <p:nvSpPr>
          <p:cNvPr id="6" name="object 2"/>
          <p:cNvSpPr/>
          <p:nvPr/>
        </p:nvSpPr>
        <p:spPr>
          <a:xfrm>
            <a:off x="4000500" y="6422047"/>
            <a:ext cx="3559175" cy="497840"/>
          </a:xfrm>
          <a:custGeom>
            <a:avLst/>
            <a:gdLst/>
            <a:ahLst/>
            <a:cxnLst/>
            <a:rect l="l" t="t" r="r" b="b"/>
            <a:pathLst>
              <a:path w="3546475" h="497840">
                <a:moveTo>
                  <a:pt x="3297174" y="0"/>
                </a:moveTo>
                <a:lnTo>
                  <a:pt x="0" y="0"/>
                </a:lnTo>
                <a:lnTo>
                  <a:pt x="0" y="497586"/>
                </a:lnTo>
                <a:lnTo>
                  <a:pt x="3297174" y="497586"/>
                </a:lnTo>
                <a:lnTo>
                  <a:pt x="3341843" y="493581"/>
                </a:lnTo>
                <a:lnTo>
                  <a:pt x="3383935" y="482032"/>
                </a:lnTo>
                <a:lnTo>
                  <a:pt x="3422734" y="463634"/>
                </a:lnTo>
                <a:lnTo>
                  <a:pt x="3457526" y="439084"/>
                </a:lnTo>
                <a:lnTo>
                  <a:pt x="3487595" y="409077"/>
                </a:lnTo>
                <a:lnTo>
                  <a:pt x="3512227" y="374311"/>
                </a:lnTo>
                <a:lnTo>
                  <a:pt x="3530706" y="335480"/>
                </a:lnTo>
                <a:lnTo>
                  <a:pt x="3542318" y="293282"/>
                </a:lnTo>
                <a:lnTo>
                  <a:pt x="3546348" y="248412"/>
                </a:lnTo>
                <a:lnTo>
                  <a:pt x="3542318" y="203768"/>
                </a:lnTo>
                <a:lnTo>
                  <a:pt x="3530706" y="161746"/>
                </a:lnTo>
                <a:lnTo>
                  <a:pt x="3512227" y="123048"/>
                </a:lnTo>
                <a:lnTo>
                  <a:pt x="3487595" y="88377"/>
                </a:lnTo>
                <a:lnTo>
                  <a:pt x="3457526" y="58434"/>
                </a:lnTo>
                <a:lnTo>
                  <a:pt x="3422734" y="33923"/>
                </a:lnTo>
                <a:lnTo>
                  <a:pt x="3383935" y="15545"/>
                </a:lnTo>
                <a:lnTo>
                  <a:pt x="3341843" y="4003"/>
                </a:lnTo>
                <a:lnTo>
                  <a:pt x="3297174" y="0"/>
                </a:lnTo>
                <a:close/>
              </a:path>
            </a:pathLst>
          </a:custGeom>
          <a:solidFill>
            <a:srgbClr val="2F5597">
              <a:alpha val="50196"/>
            </a:srgbClr>
          </a:solidFill>
        </p:spPr>
        <p:txBody>
          <a:bodyPr wrap="square" lIns="0" tIns="0" rIns="0" bIns="0" rtlCol="0"/>
          <a:lstStyle/>
          <a:p/>
        </p:txBody>
      </p:sp>
      <p:sp>
        <p:nvSpPr>
          <p:cNvPr id="7" name="object 3"/>
          <p:cNvSpPr txBox="1"/>
          <p:nvPr/>
        </p:nvSpPr>
        <p:spPr>
          <a:xfrm>
            <a:off x="4774691" y="6114450"/>
            <a:ext cx="558165" cy="227626"/>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2F5597"/>
                </a:solidFill>
                <a:latin typeface="微软雅黑" panose="020B0503020204020204" pitchFamily="34" charset="-122"/>
                <a:cs typeface="微软雅黑" panose="020B0503020204020204" pitchFamily="34" charset="-122"/>
              </a:rPr>
              <a:t>第</a:t>
            </a:r>
            <a:r>
              <a:rPr lang="zh-CN" altLang="en-US" sz="1400" spc="-5" dirty="0">
                <a:solidFill>
                  <a:srgbClr val="2F5597"/>
                </a:solidFill>
                <a:latin typeface="微软雅黑" panose="020B0503020204020204" pitchFamily="34" charset="-122"/>
                <a:cs typeface="微软雅黑" panose="020B0503020204020204" pitchFamily="34" charset="-122"/>
              </a:rPr>
              <a:t>三</a:t>
            </a:r>
            <a:r>
              <a:rPr sz="1400" spc="-5" dirty="0">
                <a:solidFill>
                  <a:srgbClr val="2F5597"/>
                </a:solidFill>
                <a:latin typeface="微软雅黑" panose="020B0503020204020204" pitchFamily="34" charset="-122"/>
                <a:cs typeface="微软雅黑" panose="020B0503020204020204" pitchFamily="34" charset="-122"/>
              </a:rPr>
              <a:t>章</a:t>
            </a:r>
            <a:endParaRPr sz="1400" dirty="0">
              <a:solidFill>
                <a:srgbClr val="2F5597"/>
              </a:solidFill>
              <a:latin typeface="微软雅黑" panose="020B0503020204020204" pitchFamily="34" charset="-122"/>
              <a:cs typeface="微软雅黑" panose="020B0503020204020204" pitchFamily="34" charset="-122"/>
            </a:endParaRPr>
          </a:p>
        </p:txBody>
      </p:sp>
      <p:sp>
        <p:nvSpPr>
          <p:cNvPr id="8" name="object 4"/>
          <p:cNvSpPr txBox="1"/>
          <p:nvPr/>
        </p:nvSpPr>
        <p:spPr>
          <a:xfrm>
            <a:off x="4774690" y="6445920"/>
            <a:ext cx="2361605" cy="382156"/>
          </a:xfrm>
          <a:prstGeom prst="rect">
            <a:avLst/>
          </a:prstGeom>
        </p:spPr>
        <p:txBody>
          <a:bodyPr vert="horz" wrap="square" lIns="0" tIns="12700" rIns="0" bIns="0" rtlCol="0">
            <a:spAutoFit/>
          </a:bodyPr>
          <a:lstStyle/>
          <a:p>
            <a:pPr marL="12700">
              <a:spcBef>
                <a:spcPts val="100"/>
              </a:spcBef>
            </a:pPr>
            <a:r>
              <a:rPr lang="zh-CN" altLang="en-US" sz="2400" dirty="0">
                <a:solidFill>
                  <a:srgbClr val="FFFFFF"/>
                </a:solidFill>
                <a:latin typeface="微软雅黑" panose="020B0503020204020204" pitchFamily="34" charset="-122"/>
                <a:cs typeface="微软雅黑" panose="020B0503020204020204" pitchFamily="34" charset="-122"/>
              </a:rPr>
              <a:t>国土空间格局</a:t>
            </a:r>
            <a:endParaRPr lang="zh-CN" altLang="en-US" sz="2400" dirty="0">
              <a:solidFill>
                <a:srgbClr val="FFFFFF"/>
              </a:solidFill>
              <a:latin typeface="微软雅黑" panose="020B0503020204020204" pitchFamily="34" charset="-122"/>
              <a:cs typeface="微软雅黑" panose="020B0503020204020204" pitchFamily="34" charset="-122"/>
            </a:endParaRPr>
          </a:p>
        </p:txBody>
      </p:sp>
      <p:sp>
        <p:nvSpPr>
          <p:cNvPr id="11" name="文本框 9"/>
          <p:cNvSpPr txBox="1"/>
          <p:nvPr/>
        </p:nvSpPr>
        <p:spPr>
          <a:xfrm>
            <a:off x="4774690" y="7023102"/>
            <a:ext cx="1971675" cy="787400"/>
          </a:xfrm>
          <a:prstGeom prst="rect">
            <a:avLst/>
          </a:prstGeom>
          <a:noFill/>
          <a:ln w="9525">
            <a:noFill/>
          </a:ln>
        </p:spPr>
        <p:txBody>
          <a:bodyPr wrap="none">
            <a:spAutoFit/>
          </a:bodyPr>
          <a:lstStyle/>
          <a:p>
            <a:pPr eaLnBrk="1" hangingPunct="1">
              <a:lnSpc>
                <a:spcPct val="150000"/>
              </a:lnSpc>
              <a:buNone/>
            </a:pPr>
            <a:r>
              <a:rPr lang="en-US" altLang="zh-CN" sz="1600" dirty="0">
                <a:latin typeface="微软雅黑" panose="020B0503020204020204" pitchFamily="34" charset="-122"/>
              </a:rPr>
              <a:t>3.1 </a:t>
            </a:r>
            <a:r>
              <a:rPr lang="zh-CN" altLang="en-US" sz="1600" dirty="0">
                <a:latin typeface="微软雅黑" panose="020B0503020204020204" pitchFamily="34" charset="-122"/>
              </a:rPr>
              <a:t>划定落实“三条控制线”</a:t>
            </a:r>
            <a:endParaRPr lang="en-US" altLang="zh-CN" sz="1600" dirty="0">
              <a:latin typeface="微软雅黑" panose="020B0503020204020204" pitchFamily="34" charset="-122"/>
            </a:endParaRPr>
          </a:p>
          <a:p>
            <a:pPr eaLnBrk="1" hangingPunct="1">
              <a:lnSpc>
                <a:spcPct val="150000"/>
              </a:lnSpc>
              <a:buNone/>
            </a:pPr>
            <a:r>
              <a:rPr lang="en-US" altLang="zh-CN" sz="1600" dirty="0">
                <a:latin typeface="微软雅黑" panose="020B0503020204020204" pitchFamily="34" charset="-122"/>
              </a:rPr>
              <a:t>3.2 </a:t>
            </a:r>
            <a:r>
              <a:rPr lang="zh-CN" altLang="en-US" sz="1600" dirty="0">
                <a:latin typeface="微软雅黑" panose="020B0503020204020204" pitchFamily="34" charset="-122"/>
              </a:rPr>
              <a:t>统筹国土空间总体格局</a:t>
            </a:r>
            <a:endParaRPr lang="en-US" altLang="zh-CN" sz="1600" dirty="0">
              <a:latin typeface="微软雅黑" panose="020B0503020204020204" pitchFamily="34" charset="-122"/>
            </a:endParaRPr>
          </a:p>
          <a:p>
            <a:pPr eaLnBrk="1" hangingPunct="1">
              <a:lnSpc>
                <a:spcPct val="150000"/>
              </a:lnSpc>
              <a:buNone/>
            </a:pPr>
            <a:r>
              <a:rPr lang="en-US" altLang="zh-CN" sz="1600" dirty="0">
                <a:latin typeface="微软雅黑" panose="020B0503020204020204" pitchFamily="34" charset="-122"/>
              </a:rPr>
              <a:t>3.3 </a:t>
            </a:r>
            <a:r>
              <a:rPr lang="zh-CN" altLang="en-US" sz="1600" dirty="0">
                <a:latin typeface="微软雅黑" panose="020B0503020204020204" pitchFamily="34" charset="-122"/>
              </a:rPr>
              <a:t>优化镇区空间格局</a:t>
            </a:r>
            <a:endParaRPr lang="en-US" altLang="zh-CN" sz="1600" dirty="0">
              <a:latin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ISLIDE.THEME" val="https://www.islide.cc;"/>
</p:tagLst>
</file>

<file path=ppt/tags/tag10.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1.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2.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3.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4.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5.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6.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7.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8.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19.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xml><?xml version="1.0" encoding="utf-8"?>
<p:tagLst xmlns:p="http://schemas.openxmlformats.org/presentationml/2006/main">
  <p:tag name="ISLIDE.THEME" val="https://www.islide.cc;"/>
</p:tagLst>
</file>

<file path=ppt/tags/tag20.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1.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2.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3.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4.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5.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6.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7.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8.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29.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3.xml><?xml version="1.0" encoding="utf-8"?>
<p:tagLst xmlns:p="http://schemas.openxmlformats.org/presentationml/2006/main">
  <p:tag name="ISLIDE.THEME" val="https://www.islide.cc;"/>
</p:tagLst>
</file>

<file path=ppt/tags/tag30.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31.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32.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33.xml><?xml version="1.0" encoding="utf-8"?>
<p:tagLst xmlns:p="http://schemas.openxmlformats.org/presentationml/2006/main">
  <p:tag name="ISLIDE.THEME" val="https://www.islide.cc;"/>
</p:tagLst>
</file>

<file path=ppt/tags/tag34.xml><?xml version="1.0" encoding="utf-8"?>
<p:tagLst xmlns:p="http://schemas.openxmlformats.org/presentationml/2006/main">
  <p:tag name="ISLIDE.THEME" val="https://www.islide.cc;"/>
</p:tagLst>
</file>

<file path=ppt/tags/tag35.xml><?xml version="1.0" encoding="utf-8"?>
<p:tagLst xmlns:p="http://schemas.openxmlformats.org/presentationml/2006/main">
  <p:tag name="ISLIDE.THEME" val="https://www.islide.cc;"/>
</p:tagLst>
</file>

<file path=ppt/tags/tag36.xml><?xml version="1.0" encoding="utf-8"?>
<p:tagLst xmlns:p="http://schemas.openxmlformats.org/presentationml/2006/main">
  <p:tag name="ISLIDE.THEME" val="https://www.islide.cc;"/>
</p:tagLst>
</file>

<file path=ppt/tags/tag37.xml><?xml version="1.0" encoding="utf-8"?>
<p:tagLst xmlns:p="http://schemas.openxmlformats.org/presentationml/2006/main">
  <p:tag name="ISLIDE.THEME" val="https://www.islide.cc;"/>
</p:tagLst>
</file>

<file path=ppt/tags/tag38.xml><?xml version="1.0" encoding="utf-8"?>
<p:tagLst xmlns:p="http://schemas.openxmlformats.org/presentationml/2006/main">
  <p:tag name="ISLIDE.THEME" val="https://www.islide.cc;"/>
</p:tagLst>
</file>

<file path=ppt/tags/tag39.xml><?xml version="1.0" encoding="utf-8"?>
<p:tagLst xmlns:p="http://schemas.openxmlformats.org/presentationml/2006/main">
  <p:tag name="ISLIDE.THEME" val="https://www.islide.cc;"/>
</p:tagLst>
</file>

<file path=ppt/tags/tag4.xml><?xml version="1.0" encoding="utf-8"?>
<p:tagLst xmlns:p="http://schemas.openxmlformats.org/presentationml/2006/main">
  <p:tag name="ISLIDE.THEME" val="https://www.islide.cc;"/>
</p:tagLst>
</file>

<file path=ppt/tags/tag40.xml><?xml version="1.0" encoding="utf-8"?>
<p:tagLst xmlns:p="http://schemas.openxmlformats.org/presentationml/2006/main">
  <p:tag name="ISLIDE.THEME" val="https://www.islide.cc;"/>
</p:tagLst>
</file>

<file path=ppt/tags/tag41.xml><?xml version="1.0" encoding="utf-8"?>
<p:tagLst xmlns:p="http://schemas.openxmlformats.org/presentationml/2006/main">
  <p:tag name="ISLIDE.THEME" val="https://www.islide.cc;"/>
</p:tagLst>
</file>

<file path=ppt/tags/tag42.xml><?xml version="1.0" encoding="utf-8"?>
<p:tagLst xmlns:p="http://schemas.openxmlformats.org/presentationml/2006/main">
  <p:tag name="ISLIDE.THEME" val="https://www.islide.cc;"/>
</p:tagLst>
</file>

<file path=ppt/tags/tag43.xml><?xml version="1.0" encoding="utf-8"?>
<p:tagLst xmlns:p="http://schemas.openxmlformats.org/presentationml/2006/main">
  <p:tag name="ISLIDE.THEME" val="https://www.islide.cc;"/>
</p:tagLst>
</file>

<file path=ppt/tags/tag44.xml><?xml version="1.0" encoding="utf-8"?>
<p:tagLst xmlns:p="http://schemas.openxmlformats.org/presentationml/2006/main">
  <p:tag name="ISLIDE.THEME" val="https://www.islide.cc;"/>
</p:tagLst>
</file>

<file path=ppt/tags/tag45.xml><?xml version="1.0" encoding="utf-8"?>
<p:tagLst xmlns:p="http://schemas.openxmlformats.org/presentationml/2006/main">
  <p:tag name="ISLIDE.THEME" val="https://www.islide.cc;"/>
</p:tagLst>
</file>

<file path=ppt/tags/tag46.xml><?xml version="1.0" encoding="utf-8"?>
<p:tagLst xmlns:p="http://schemas.openxmlformats.org/presentationml/2006/main">
  <p:tag name="ISLIDE.THEME" val="https://www.islide.cc;"/>
</p:tagLst>
</file>

<file path=ppt/tags/tag47.xml><?xml version="1.0" encoding="utf-8"?>
<p:tagLst xmlns:p="http://schemas.openxmlformats.org/presentationml/2006/main">
  <p:tag name="ISLIDE.THEME" val="https://www.islide.cc;"/>
</p:tagLst>
</file>

<file path=ppt/tags/tag5.xml><?xml version="1.0" encoding="utf-8"?>
<p:tagLst xmlns:p="http://schemas.openxmlformats.org/presentationml/2006/main">
  <p:tag name="ISLIDE.THEME" val="https://www.islide.cc;"/>
</p:tagLst>
</file>

<file path=ppt/tags/tag6.xml><?xml version="1.0" encoding="utf-8"?>
<p:tagLst xmlns:p="http://schemas.openxmlformats.org/presentationml/2006/main">
  <p:tag name="ISLIDE.THEME" val="https://www.islide.cc;"/>
</p:tagLst>
</file>

<file path=ppt/tags/tag7.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8.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ags/tag9.xml><?xml version="1.0" encoding="utf-8"?>
<p:tagLst xmlns:p="http://schemas.openxmlformats.org/presentationml/2006/main">
  <p:tag name="KSO_WM_DIAGRAM_VIRTUALLY_FRAME" val="{&quot;height&quot;:371.02952755905505,&quot;left&quot;:21.486377952755905,&quot;top&quot;:455.95417322834646,&quot;width&quot;:616.2842519685039}"/>
</p:tagLst>
</file>

<file path=ppt/theme/theme1.xml><?xml version="1.0" encoding="utf-8"?>
<a:theme xmlns:a="http://schemas.openxmlformats.org/drawingml/2006/main" name="主题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10712</Words>
  <Application>WPS 演示</Application>
  <PresentationFormat>自定义</PresentationFormat>
  <Paragraphs>935</Paragraphs>
  <Slides>33</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52" baseType="lpstr">
      <vt:lpstr>Arial</vt:lpstr>
      <vt:lpstr>宋体</vt:lpstr>
      <vt:lpstr>Wingdings</vt:lpstr>
      <vt:lpstr>微软雅黑</vt:lpstr>
      <vt:lpstr>华文彩云</vt:lpstr>
      <vt:lpstr>Helvetica</vt:lpstr>
      <vt:lpstr>思源黑体 CN Regular</vt:lpstr>
      <vt:lpstr>华文琥珀</vt:lpstr>
      <vt:lpstr>Agency FB</vt:lpstr>
      <vt:lpstr>Impact</vt:lpstr>
      <vt:lpstr>Times New Roman</vt:lpstr>
      <vt:lpstr>Arial Unicode MS</vt:lpstr>
      <vt:lpstr>Calibri</vt:lpstr>
      <vt:lpstr>Times New Roman</vt:lpstr>
      <vt:lpstr>仿宋_GB2312</vt:lpstr>
      <vt:lpstr>Calibri</vt:lpstr>
      <vt:lpstr>Malgun Gothic</vt:lpstr>
      <vt:lpstr>主题5</vt:lpstr>
      <vt:lpstr>TCLayout.ActiveDocument.1</vt:lpstr>
      <vt:lpstr>新晃侗族自治县晃州镇国土空间规划（2021-2035年）</vt:lpstr>
      <vt:lpstr>PowerPoint 演示文稿</vt:lpstr>
      <vt:lpstr>PowerPoint 演示文稿</vt:lpstr>
      <vt:lpstr>PowerPoint 演示文稿</vt:lpstr>
      <vt:lpstr>PowerPoint 演示文稿</vt:lpstr>
      <vt:lpstr>PowerPoint 演示文稿</vt:lpstr>
      <vt:lpstr>PowerPoint 演示文稿</vt:lpstr>
      <vt:lpstr>2.1发展定位</vt:lpstr>
      <vt:lpstr>PowerPoint 演示文稿</vt:lpstr>
      <vt:lpstr>3.1划定落实“三条控制线”</vt:lpstr>
      <vt:lpstr>PowerPoint 演示文稿</vt:lpstr>
      <vt:lpstr>PowerPoint 演示文稿</vt:lpstr>
      <vt:lpstr>PowerPoint 演示文稿</vt:lpstr>
      <vt:lpstr>4.1 严守耕地保护红线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6.1 镇村体系规划</vt:lpstr>
      <vt:lpstr>PowerPoint 演示文稿</vt:lpstr>
      <vt:lpstr>6.3 塑造城乡特色风貌</vt:lpstr>
      <vt:lpstr>PowerPoint 演示文稿</vt:lpstr>
      <vt:lpstr>7.1 国土综合整治</vt:lpstr>
      <vt:lpstr>7.2 生态系统修复</vt:lpstr>
      <vt:lpstr>PowerPoint 演示文稿</vt:lpstr>
      <vt:lpstr>8.0 切实保障规划实施</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good</cp:lastModifiedBy>
  <cp:revision>298</cp:revision>
  <cp:lastPrinted>2018-08-16T16:00:00Z</cp:lastPrinted>
  <dcterms:created xsi:type="dcterms:W3CDTF">2018-08-16T16:00:00Z</dcterms:created>
  <dcterms:modified xsi:type="dcterms:W3CDTF">2024-09-27T01:59:06Z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ICV">
    <vt:lpwstr>BEB26857B37347789358FE54C7676E34</vt:lpwstr>
  </property>
  <property fmtid="{D5CDD505-2E9C-101B-9397-08002B2CF9AE}" pid="4" name="KSOProductBuildVer">
    <vt:lpwstr>2052-11.8.2.8411</vt:lpwstr>
  </property>
</Properties>
</file>