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handoutMasterIdLst>
    <p:handoutMasterId r:id="rId35"/>
  </p:handoutMasterIdLst>
  <p:sldIdLst>
    <p:sldId id="256" r:id="rId3"/>
    <p:sldId id="257" r:id="rId4"/>
    <p:sldId id="271" r:id="rId5"/>
    <p:sldId id="270" r:id="rId6"/>
    <p:sldId id="284" r:id="rId7"/>
    <p:sldId id="261" r:id="rId8"/>
    <p:sldId id="285" r:id="rId9"/>
    <p:sldId id="262" r:id="rId10"/>
    <p:sldId id="286" r:id="rId11"/>
    <p:sldId id="290" r:id="rId12"/>
    <p:sldId id="259" r:id="rId13"/>
    <p:sldId id="294" r:id="rId14"/>
    <p:sldId id="295" r:id="rId15"/>
    <p:sldId id="299" r:id="rId16"/>
    <p:sldId id="258" r:id="rId17"/>
    <p:sldId id="300" r:id="rId18"/>
    <p:sldId id="301" r:id="rId19"/>
    <p:sldId id="302" r:id="rId20"/>
    <p:sldId id="303" r:id="rId21"/>
    <p:sldId id="304" r:id="rId22"/>
    <p:sldId id="311" r:id="rId23"/>
    <p:sldId id="310" r:id="rId24"/>
    <p:sldId id="306" r:id="rId25"/>
    <p:sldId id="312" r:id="rId26"/>
    <p:sldId id="316" r:id="rId27"/>
    <p:sldId id="313" r:id="rId28"/>
    <p:sldId id="314" r:id="rId29"/>
    <p:sldId id="315" r:id="rId30"/>
    <p:sldId id="307" r:id="rId31"/>
    <p:sldId id="308" r:id="rId32"/>
    <p:sldId id="309" r:id="rId33"/>
  </p:sldIdLst>
  <p:sldSz cx="10691495" cy="1511935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3A6A"/>
    <a:srgbClr val="E1EFD7"/>
    <a:srgbClr val="066DA8"/>
    <a:srgbClr val="2DA3F5"/>
    <a:srgbClr val="AEDBFB"/>
    <a:srgbClr val="555F93"/>
    <a:srgbClr val="4472C4"/>
    <a:srgbClr val="D0F6D9"/>
    <a:srgbClr val="5CA463"/>
    <a:srgbClr val="AE8A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51" d="100"/>
          <a:sy n="51" d="100"/>
        </p:scale>
        <p:origin x="-3060" y="-108"/>
      </p:cViewPr>
      <p:guideLst>
        <p:guide orient="horz" pos="335"/>
        <p:guide orient="horz" pos="2154"/>
        <p:guide orient="horz" pos="4289"/>
        <p:guide pos="3398"/>
        <p:guide pos="419"/>
        <p:guide pos="625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handoutMaster" Target="handoutMasters/handoutMaster1.xml"/><Relationship Id="rId34" Type="http://schemas.openxmlformats.org/officeDocument/2006/relationships/notesMaster" Target="notesMasters/notesMaster1.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337894" y="1143000"/>
            <a:ext cx="2182213"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336500" y="2474616"/>
            <a:ext cx="8019000" cy="5264245"/>
          </a:xfrm>
        </p:spPr>
        <p:txBody>
          <a:bodyPr anchor="b"/>
          <a:lstStyle>
            <a:lvl1pPr algn="ctr">
              <a:defRPr sz="7015"/>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36500" y="7941870"/>
            <a:ext cx="8019000" cy="3650669"/>
          </a:xfrm>
        </p:spPr>
        <p:txBody>
          <a:bodyPr/>
          <a:lstStyle>
            <a:lvl1pPr marL="0" indent="0" algn="ctr">
              <a:buNone/>
              <a:defRPr sz="2805"/>
            </a:lvl1pPr>
            <a:lvl2pPr marL="534670" indent="0" algn="ctr">
              <a:buNone/>
              <a:defRPr sz="2340"/>
            </a:lvl2pPr>
            <a:lvl3pPr marL="1069340" indent="0" algn="ctr">
              <a:buNone/>
              <a:defRPr sz="2105"/>
            </a:lvl3pPr>
            <a:lvl4pPr marL="1604010" indent="0" algn="ctr">
              <a:buNone/>
              <a:defRPr sz="1870"/>
            </a:lvl4pPr>
            <a:lvl5pPr marL="2138680" indent="0" algn="ctr">
              <a:buNone/>
              <a:defRPr sz="1870"/>
            </a:lvl5pPr>
            <a:lvl6pPr marL="2672715" indent="0" algn="ctr">
              <a:buNone/>
              <a:defRPr sz="1870"/>
            </a:lvl6pPr>
            <a:lvl7pPr marL="3207385" indent="0" algn="ctr">
              <a:buNone/>
              <a:defRPr sz="1870"/>
            </a:lvl7pPr>
            <a:lvl8pPr marL="3742055" indent="0" algn="ctr">
              <a:buNone/>
              <a:defRPr sz="1870"/>
            </a:lvl8pPr>
            <a:lvl9pPr marL="4276725" indent="0" algn="ctr">
              <a:buNone/>
              <a:defRPr sz="187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651462" y="805037"/>
            <a:ext cx="2305462" cy="1281409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35075" y="805037"/>
            <a:ext cx="6782737" cy="12814097"/>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9506" y="3769676"/>
            <a:ext cx="9221850" cy="6289791"/>
          </a:xfrm>
        </p:spPr>
        <p:txBody>
          <a:bodyPr anchor="b"/>
          <a:lstStyle>
            <a:lvl1pPr>
              <a:defRPr sz="7015"/>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9506" y="10118971"/>
            <a:ext cx="9221850" cy="3307653"/>
          </a:xfrm>
        </p:spPr>
        <p:txBody>
          <a:bodyPr/>
          <a:lstStyle>
            <a:lvl1pPr marL="0" indent="0">
              <a:buNone/>
              <a:defRPr sz="2805">
                <a:solidFill>
                  <a:schemeClr val="tx1">
                    <a:tint val="75000"/>
                  </a:schemeClr>
                </a:solidFill>
              </a:defRPr>
            </a:lvl1pPr>
            <a:lvl2pPr marL="534670" indent="0">
              <a:buNone/>
              <a:defRPr sz="2340">
                <a:solidFill>
                  <a:schemeClr val="tx1">
                    <a:tint val="75000"/>
                  </a:schemeClr>
                </a:solidFill>
              </a:defRPr>
            </a:lvl2pPr>
            <a:lvl3pPr marL="1069340" indent="0">
              <a:buNone/>
              <a:defRPr sz="2105">
                <a:solidFill>
                  <a:schemeClr val="tx1">
                    <a:tint val="75000"/>
                  </a:schemeClr>
                </a:solidFill>
              </a:defRPr>
            </a:lvl3pPr>
            <a:lvl4pPr marL="1604010" indent="0">
              <a:buNone/>
              <a:defRPr sz="1870">
                <a:solidFill>
                  <a:schemeClr val="tx1">
                    <a:tint val="75000"/>
                  </a:schemeClr>
                </a:solidFill>
              </a:defRPr>
            </a:lvl4pPr>
            <a:lvl5pPr marL="2138680" indent="0">
              <a:buNone/>
              <a:defRPr sz="1870">
                <a:solidFill>
                  <a:schemeClr val="tx1">
                    <a:tint val="75000"/>
                  </a:schemeClr>
                </a:solidFill>
              </a:defRPr>
            </a:lvl5pPr>
            <a:lvl6pPr marL="2672715" indent="0">
              <a:buNone/>
              <a:defRPr sz="1870">
                <a:solidFill>
                  <a:schemeClr val="tx1">
                    <a:tint val="75000"/>
                  </a:schemeClr>
                </a:solidFill>
              </a:defRPr>
            </a:lvl6pPr>
            <a:lvl7pPr marL="3207385" indent="0">
              <a:buNone/>
              <a:defRPr sz="1870">
                <a:solidFill>
                  <a:schemeClr val="tx1">
                    <a:tint val="75000"/>
                  </a:schemeClr>
                </a:solidFill>
              </a:defRPr>
            </a:lvl7pPr>
            <a:lvl8pPr marL="3742055" indent="0">
              <a:buNone/>
              <a:defRPr sz="1870">
                <a:solidFill>
                  <a:schemeClr val="tx1">
                    <a:tint val="75000"/>
                  </a:schemeClr>
                </a:solidFill>
              </a:defRPr>
            </a:lvl8pPr>
            <a:lvl9pPr marL="4276725" indent="0">
              <a:buNone/>
              <a:defRPr sz="187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35075" y="4025187"/>
            <a:ext cx="4544100" cy="9593947"/>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412825" y="4025187"/>
            <a:ext cx="4544100" cy="9593947"/>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736468" y="805037"/>
            <a:ext cx="9221850" cy="2922637"/>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36468" y="3706673"/>
            <a:ext cx="4523217" cy="1816583"/>
          </a:xfrm>
        </p:spPr>
        <p:txBody>
          <a:bodyPr anchor="b"/>
          <a:lstStyle>
            <a:lvl1pPr marL="0" indent="0">
              <a:buNone/>
              <a:defRPr sz="2805" b="1"/>
            </a:lvl1pPr>
            <a:lvl2pPr marL="534670" indent="0">
              <a:buNone/>
              <a:defRPr sz="2340" b="1"/>
            </a:lvl2pPr>
            <a:lvl3pPr marL="1069340" indent="0">
              <a:buNone/>
              <a:defRPr sz="2105" b="1"/>
            </a:lvl3pPr>
            <a:lvl4pPr marL="1604010" indent="0">
              <a:buNone/>
              <a:defRPr sz="1870" b="1"/>
            </a:lvl4pPr>
            <a:lvl5pPr marL="2138680" indent="0">
              <a:buNone/>
              <a:defRPr sz="1870" b="1"/>
            </a:lvl5pPr>
            <a:lvl6pPr marL="2672715" indent="0">
              <a:buNone/>
              <a:defRPr sz="1870" b="1"/>
            </a:lvl6pPr>
            <a:lvl7pPr marL="3207385" indent="0">
              <a:buNone/>
              <a:defRPr sz="1870" b="1"/>
            </a:lvl7pPr>
            <a:lvl8pPr marL="3742055" indent="0">
              <a:buNone/>
              <a:defRPr sz="1870" b="1"/>
            </a:lvl8pPr>
            <a:lvl9pPr marL="4276725" indent="0">
              <a:buNone/>
              <a:defRPr sz="187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736468" y="5523257"/>
            <a:ext cx="4523217" cy="8123879"/>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5412825" y="3706673"/>
            <a:ext cx="4545493" cy="1816583"/>
          </a:xfrm>
        </p:spPr>
        <p:txBody>
          <a:bodyPr anchor="b"/>
          <a:lstStyle>
            <a:lvl1pPr marL="0" indent="0">
              <a:buNone/>
              <a:defRPr sz="2805" b="1"/>
            </a:lvl1pPr>
            <a:lvl2pPr marL="534670" indent="0">
              <a:buNone/>
              <a:defRPr sz="2340" b="1"/>
            </a:lvl2pPr>
            <a:lvl3pPr marL="1069340" indent="0">
              <a:buNone/>
              <a:defRPr sz="2105" b="1"/>
            </a:lvl3pPr>
            <a:lvl4pPr marL="1604010" indent="0">
              <a:buNone/>
              <a:defRPr sz="1870" b="1"/>
            </a:lvl4pPr>
            <a:lvl5pPr marL="2138680" indent="0">
              <a:buNone/>
              <a:defRPr sz="1870" b="1"/>
            </a:lvl5pPr>
            <a:lvl6pPr marL="2672715" indent="0">
              <a:buNone/>
              <a:defRPr sz="1870" b="1"/>
            </a:lvl6pPr>
            <a:lvl7pPr marL="3207385" indent="0">
              <a:buNone/>
              <a:defRPr sz="1870" b="1"/>
            </a:lvl7pPr>
            <a:lvl8pPr marL="3742055" indent="0">
              <a:buNone/>
              <a:defRPr sz="1870" b="1"/>
            </a:lvl8pPr>
            <a:lvl9pPr marL="4276725" indent="0">
              <a:buNone/>
              <a:defRPr sz="187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412825" y="5523257"/>
            <a:ext cx="4545493" cy="8123879"/>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736468" y="1008047"/>
            <a:ext cx="3448448" cy="3528164"/>
          </a:xfrm>
        </p:spPr>
        <p:txBody>
          <a:bodyPr anchor="b"/>
          <a:lstStyle>
            <a:lvl1pPr>
              <a:defRPr sz="374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545493" y="2177101"/>
            <a:ext cx="5412825" cy="10745499"/>
          </a:xfrm>
        </p:spPr>
        <p:txBody>
          <a:bodyPr/>
          <a:lstStyle>
            <a:lvl1pPr>
              <a:defRPr sz="3740"/>
            </a:lvl1pPr>
            <a:lvl2pPr>
              <a:defRPr sz="3275"/>
            </a:lvl2pPr>
            <a:lvl3pPr>
              <a:defRPr sz="2805"/>
            </a:lvl3pPr>
            <a:lvl4pPr>
              <a:defRPr sz="2340"/>
            </a:lvl4pPr>
            <a:lvl5pPr>
              <a:defRPr sz="2340"/>
            </a:lvl5pPr>
            <a:lvl6pPr>
              <a:defRPr sz="2340"/>
            </a:lvl6pPr>
            <a:lvl7pPr>
              <a:defRPr sz="2340"/>
            </a:lvl7pPr>
            <a:lvl8pPr>
              <a:defRPr sz="2340"/>
            </a:lvl8pPr>
            <a:lvl9pPr>
              <a:defRPr sz="234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736468" y="4536211"/>
            <a:ext cx="3448448" cy="8403892"/>
          </a:xfrm>
        </p:spPr>
        <p:txBody>
          <a:bodyPr/>
          <a:lstStyle>
            <a:lvl1pPr marL="0" indent="0">
              <a:buNone/>
              <a:defRPr sz="1870"/>
            </a:lvl1pPr>
            <a:lvl2pPr marL="534670" indent="0">
              <a:buNone/>
              <a:defRPr sz="1635"/>
            </a:lvl2pPr>
            <a:lvl3pPr marL="1069340" indent="0">
              <a:buNone/>
              <a:defRPr sz="1405"/>
            </a:lvl3pPr>
            <a:lvl4pPr marL="1604010" indent="0">
              <a:buNone/>
              <a:defRPr sz="1170"/>
            </a:lvl4pPr>
            <a:lvl5pPr marL="2138680" indent="0">
              <a:buNone/>
              <a:defRPr sz="1170"/>
            </a:lvl5pPr>
            <a:lvl6pPr marL="2672715" indent="0">
              <a:buNone/>
              <a:defRPr sz="1170"/>
            </a:lvl6pPr>
            <a:lvl7pPr marL="3207385" indent="0">
              <a:buNone/>
              <a:defRPr sz="1170"/>
            </a:lvl7pPr>
            <a:lvl8pPr marL="3742055" indent="0">
              <a:buNone/>
              <a:defRPr sz="1170"/>
            </a:lvl8pPr>
            <a:lvl9pPr marL="4276725" indent="0">
              <a:buNone/>
              <a:defRPr sz="117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736468" y="1008047"/>
            <a:ext cx="3448448" cy="3528164"/>
          </a:xfrm>
        </p:spPr>
        <p:txBody>
          <a:bodyPr anchor="b"/>
          <a:lstStyle>
            <a:lvl1pPr>
              <a:defRPr sz="374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4545493" y="2177101"/>
            <a:ext cx="5412825" cy="10745499"/>
          </a:xfrm>
        </p:spPr>
        <p:txBody>
          <a:bodyPr/>
          <a:lstStyle>
            <a:lvl1pPr marL="0" indent="0">
              <a:buNone/>
              <a:defRPr sz="3740"/>
            </a:lvl1pPr>
            <a:lvl2pPr marL="534670" indent="0">
              <a:buNone/>
              <a:defRPr sz="3275"/>
            </a:lvl2pPr>
            <a:lvl3pPr marL="1069340" indent="0">
              <a:buNone/>
              <a:defRPr sz="2805"/>
            </a:lvl3pPr>
            <a:lvl4pPr marL="1604010" indent="0">
              <a:buNone/>
              <a:defRPr sz="2340"/>
            </a:lvl4pPr>
            <a:lvl5pPr marL="2138680" indent="0">
              <a:buNone/>
              <a:defRPr sz="2340"/>
            </a:lvl5pPr>
            <a:lvl6pPr marL="2672715" indent="0">
              <a:buNone/>
              <a:defRPr sz="2340"/>
            </a:lvl6pPr>
            <a:lvl7pPr marL="3207385" indent="0">
              <a:buNone/>
              <a:defRPr sz="2340"/>
            </a:lvl7pPr>
            <a:lvl8pPr marL="3742055" indent="0">
              <a:buNone/>
              <a:defRPr sz="2340"/>
            </a:lvl8pPr>
            <a:lvl9pPr marL="4276725" indent="0">
              <a:buNone/>
              <a:defRPr sz="2340"/>
            </a:lvl9pPr>
          </a:lstStyle>
          <a:p>
            <a:endParaRPr lang="zh-CN" altLang="en-US"/>
          </a:p>
        </p:txBody>
      </p:sp>
      <p:sp>
        <p:nvSpPr>
          <p:cNvPr id="4" name="文本占位符 3"/>
          <p:cNvSpPr>
            <a:spLocks noGrp="1"/>
          </p:cNvSpPr>
          <p:nvPr>
            <p:ph type="body" sz="half" idx="2"/>
          </p:nvPr>
        </p:nvSpPr>
        <p:spPr>
          <a:xfrm>
            <a:off x="736468" y="4536211"/>
            <a:ext cx="3448448" cy="8403892"/>
          </a:xfrm>
        </p:spPr>
        <p:txBody>
          <a:bodyPr/>
          <a:lstStyle>
            <a:lvl1pPr marL="0" indent="0">
              <a:buNone/>
              <a:defRPr sz="1870"/>
            </a:lvl1pPr>
            <a:lvl2pPr marL="534670" indent="0">
              <a:buNone/>
              <a:defRPr sz="1635"/>
            </a:lvl2pPr>
            <a:lvl3pPr marL="1069340" indent="0">
              <a:buNone/>
              <a:defRPr sz="1405"/>
            </a:lvl3pPr>
            <a:lvl4pPr marL="1604010" indent="0">
              <a:buNone/>
              <a:defRPr sz="1170"/>
            </a:lvl4pPr>
            <a:lvl5pPr marL="2138680" indent="0">
              <a:buNone/>
              <a:defRPr sz="1170"/>
            </a:lvl5pPr>
            <a:lvl6pPr marL="2672715" indent="0">
              <a:buNone/>
              <a:defRPr sz="1170"/>
            </a:lvl6pPr>
            <a:lvl7pPr marL="3207385" indent="0">
              <a:buNone/>
              <a:defRPr sz="1170"/>
            </a:lvl7pPr>
            <a:lvl8pPr marL="3742055" indent="0">
              <a:buNone/>
              <a:defRPr sz="1170"/>
            </a:lvl8pPr>
            <a:lvl9pPr marL="4276725" indent="0">
              <a:buNone/>
              <a:defRPr sz="117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735075" y="805037"/>
            <a:ext cx="9221850" cy="2922637"/>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35075" y="4025187"/>
            <a:ext cx="9221850" cy="9593947"/>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735075" y="14014651"/>
            <a:ext cx="2405700" cy="805037"/>
          </a:xfrm>
          <a:prstGeom prst="rect">
            <a:avLst/>
          </a:prstGeom>
        </p:spPr>
        <p:txBody>
          <a:bodyPr vert="horz" lIns="91440" tIns="45720" rIns="91440" bIns="45720" rtlCol="0" anchor="ctr"/>
          <a:lstStyle>
            <a:lvl1pPr algn="l">
              <a:defRPr sz="1405">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3541725" y="14014651"/>
            <a:ext cx="3608550" cy="805037"/>
          </a:xfrm>
          <a:prstGeom prst="rect">
            <a:avLst/>
          </a:prstGeom>
        </p:spPr>
        <p:txBody>
          <a:bodyPr vert="horz" lIns="91440" tIns="45720" rIns="91440" bIns="45720" rtlCol="0" anchor="ctr"/>
          <a:lstStyle>
            <a:lvl1pPr algn="ctr">
              <a:defRPr sz="140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7551225" y="14014651"/>
            <a:ext cx="2405700" cy="805037"/>
          </a:xfrm>
          <a:prstGeom prst="rect">
            <a:avLst/>
          </a:prstGeom>
        </p:spPr>
        <p:txBody>
          <a:bodyPr vert="horz" lIns="91440" tIns="45720" rIns="91440" bIns="45720" rtlCol="0" anchor="ctr"/>
          <a:lstStyle>
            <a:lvl1pPr algn="r">
              <a:defRPr sz="1405">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069340"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35" indent="-267335" algn="l" defTabSz="1069340" rtl="0" eaLnBrk="1" latinLnBrk="0" hangingPunct="1">
        <a:lnSpc>
          <a:spcPct val="90000"/>
        </a:lnSpc>
        <a:spcBef>
          <a:spcPts val="1170"/>
        </a:spcBef>
        <a:buFont typeface="Arial" panose="020B0604020202020204" pitchFamily="34" charset="0"/>
        <a:buChar char="•"/>
        <a:defRPr sz="3275" kern="1200">
          <a:solidFill>
            <a:schemeClr val="tx1"/>
          </a:solidFill>
          <a:latin typeface="+mn-lt"/>
          <a:ea typeface="+mn-ea"/>
          <a:cs typeface="+mn-cs"/>
        </a:defRPr>
      </a:lvl1pPr>
      <a:lvl2pPr marL="802005" indent="-267335" algn="l" defTabSz="1069340" rtl="0" eaLnBrk="1" latinLnBrk="0" hangingPunct="1">
        <a:lnSpc>
          <a:spcPct val="90000"/>
        </a:lnSpc>
        <a:spcBef>
          <a:spcPts val="585"/>
        </a:spcBef>
        <a:buFont typeface="Arial" panose="020B0604020202020204" pitchFamily="34" charset="0"/>
        <a:buChar char="•"/>
        <a:defRPr sz="2805" kern="1200">
          <a:solidFill>
            <a:schemeClr val="tx1"/>
          </a:solidFill>
          <a:latin typeface="+mn-lt"/>
          <a:ea typeface="+mn-ea"/>
          <a:cs typeface="+mn-cs"/>
        </a:defRPr>
      </a:lvl2pPr>
      <a:lvl3pPr marL="1336675" indent="-267335" algn="l" defTabSz="1069340" rtl="0" eaLnBrk="1" latinLnBrk="0" hangingPunct="1">
        <a:lnSpc>
          <a:spcPct val="90000"/>
        </a:lnSpc>
        <a:spcBef>
          <a:spcPts val="585"/>
        </a:spcBef>
        <a:buFont typeface="Arial" panose="020B0604020202020204" pitchFamily="34" charset="0"/>
        <a:buChar char="•"/>
        <a:defRPr sz="2340" kern="1200">
          <a:solidFill>
            <a:schemeClr val="tx1"/>
          </a:solidFill>
          <a:latin typeface="+mn-lt"/>
          <a:ea typeface="+mn-ea"/>
          <a:cs typeface="+mn-cs"/>
        </a:defRPr>
      </a:lvl3pPr>
      <a:lvl4pPr marL="1871345" indent="-267335" algn="l" defTabSz="1069340"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6015" indent="-267335" algn="l" defTabSz="1069340"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050" indent="-267335" algn="l" defTabSz="1069340"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720" indent="-267335" algn="l" defTabSz="1069340"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390" indent="-267335" algn="l" defTabSz="1069340"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060" indent="-267335" algn="l" defTabSz="1069340"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zh-CN"/>
      </a:defPPr>
      <a:lvl1pPr marL="0" algn="l" defTabSz="1069340" rtl="0" eaLnBrk="1" latinLnBrk="0" hangingPunct="1">
        <a:defRPr sz="2105" kern="1200">
          <a:solidFill>
            <a:schemeClr val="tx1"/>
          </a:solidFill>
          <a:latin typeface="+mn-lt"/>
          <a:ea typeface="+mn-ea"/>
          <a:cs typeface="+mn-cs"/>
        </a:defRPr>
      </a:lvl1pPr>
      <a:lvl2pPr marL="534670" algn="l" defTabSz="1069340" rtl="0" eaLnBrk="1" latinLnBrk="0" hangingPunct="1">
        <a:defRPr sz="2105" kern="1200">
          <a:solidFill>
            <a:schemeClr val="tx1"/>
          </a:solidFill>
          <a:latin typeface="+mn-lt"/>
          <a:ea typeface="+mn-ea"/>
          <a:cs typeface="+mn-cs"/>
        </a:defRPr>
      </a:lvl2pPr>
      <a:lvl3pPr marL="1069340" algn="l" defTabSz="1069340" rtl="0" eaLnBrk="1" latinLnBrk="0" hangingPunct="1">
        <a:defRPr sz="2105" kern="1200">
          <a:solidFill>
            <a:schemeClr val="tx1"/>
          </a:solidFill>
          <a:latin typeface="+mn-lt"/>
          <a:ea typeface="+mn-ea"/>
          <a:cs typeface="+mn-cs"/>
        </a:defRPr>
      </a:lvl3pPr>
      <a:lvl4pPr marL="1604010" algn="l" defTabSz="1069340" rtl="0" eaLnBrk="1" latinLnBrk="0" hangingPunct="1">
        <a:defRPr sz="2105" kern="1200">
          <a:solidFill>
            <a:schemeClr val="tx1"/>
          </a:solidFill>
          <a:latin typeface="+mn-lt"/>
          <a:ea typeface="+mn-ea"/>
          <a:cs typeface="+mn-cs"/>
        </a:defRPr>
      </a:lvl4pPr>
      <a:lvl5pPr marL="2138680" algn="l" defTabSz="1069340" rtl="0" eaLnBrk="1" latinLnBrk="0" hangingPunct="1">
        <a:defRPr sz="2105" kern="1200">
          <a:solidFill>
            <a:schemeClr val="tx1"/>
          </a:solidFill>
          <a:latin typeface="+mn-lt"/>
          <a:ea typeface="+mn-ea"/>
          <a:cs typeface="+mn-cs"/>
        </a:defRPr>
      </a:lvl5pPr>
      <a:lvl6pPr marL="2672715" algn="l" defTabSz="1069340" rtl="0" eaLnBrk="1" latinLnBrk="0" hangingPunct="1">
        <a:defRPr sz="2105" kern="1200">
          <a:solidFill>
            <a:schemeClr val="tx1"/>
          </a:solidFill>
          <a:latin typeface="+mn-lt"/>
          <a:ea typeface="+mn-ea"/>
          <a:cs typeface="+mn-cs"/>
        </a:defRPr>
      </a:lvl6pPr>
      <a:lvl7pPr marL="3207385" algn="l" defTabSz="1069340" rtl="0" eaLnBrk="1" latinLnBrk="0" hangingPunct="1">
        <a:defRPr sz="2105" kern="1200">
          <a:solidFill>
            <a:schemeClr val="tx1"/>
          </a:solidFill>
          <a:latin typeface="+mn-lt"/>
          <a:ea typeface="+mn-ea"/>
          <a:cs typeface="+mn-cs"/>
        </a:defRPr>
      </a:lvl7pPr>
      <a:lvl8pPr marL="3742055" algn="l" defTabSz="1069340" rtl="0" eaLnBrk="1" latinLnBrk="0" hangingPunct="1">
        <a:defRPr sz="2105" kern="1200">
          <a:solidFill>
            <a:schemeClr val="tx1"/>
          </a:solidFill>
          <a:latin typeface="+mn-lt"/>
          <a:ea typeface="+mn-ea"/>
          <a:cs typeface="+mn-cs"/>
        </a:defRPr>
      </a:lvl8pPr>
      <a:lvl9pPr marL="4276725" algn="l" defTabSz="1069340"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8" Type="http://schemas.openxmlformats.org/officeDocument/2006/relationships/slideLayout" Target="../slideLayouts/slideLayout2.xml"/><Relationship Id="rId17" Type="http://schemas.openxmlformats.org/officeDocument/2006/relationships/tags" Target="../tags/tag30.xml"/><Relationship Id="rId16" Type="http://schemas.openxmlformats.org/officeDocument/2006/relationships/tags" Target="../tags/tag29.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tags" Target="../tags/tag38.xml"/><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1" Type="http://schemas.openxmlformats.org/officeDocument/2006/relationships/slideLayout" Target="../slideLayouts/slideLayout2.xml"/><Relationship Id="rId10" Type="http://schemas.openxmlformats.org/officeDocument/2006/relationships/image" Target="../media/image11.jpeg"/><Relationship Id="rId1" Type="http://schemas.openxmlformats.org/officeDocument/2006/relationships/tags" Target="../tags/tag3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image" Target="../media/image25.png"/><Relationship Id="rId7" Type="http://schemas.openxmlformats.org/officeDocument/2006/relationships/image" Target="../media/image24.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3" Type="http://schemas.openxmlformats.org/officeDocument/2006/relationships/slideLayout" Target="../slideLayouts/slideLayout2.xml"/><Relationship Id="rId12" Type="http://schemas.openxmlformats.org/officeDocument/2006/relationships/image" Target="../media/image29.png"/><Relationship Id="rId11" Type="http://schemas.openxmlformats.org/officeDocument/2006/relationships/image" Target="../media/image28.png"/><Relationship Id="rId10" Type="http://schemas.openxmlformats.org/officeDocument/2006/relationships/image" Target="../media/image27.png"/><Relationship Id="rId1" Type="http://schemas.openxmlformats.org/officeDocument/2006/relationships/image" Target="../media/image18.pn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21.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4" Type="http://schemas.openxmlformats.org/officeDocument/2006/relationships/slideLayout" Target="../slideLayouts/slideLayout2.xml"/><Relationship Id="rId13" Type="http://schemas.openxmlformats.org/officeDocument/2006/relationships/tags" Target="../tags/tag51.xml"/><Relationship Id="rId12" Type="http://schemas.openxmlformats.org/officeDocument/2006/relationships/tags" Target="../tags/tag50.xml"/><Relationship Id="rId11" Type="http://schemas.openxmlformats.org/officeDocument/2006/relationships/tags" Target="../tags/tag49.xml"/><Relationship Id="rId10" Type="http://schemas.openxmlformats.org/officeDocument/2006/relationships/tags" Target="../tags/tag48.xml"/><Relationship Id="rId1" Type="http://schemas.openxmlformats.org/officeDocument/2006/relationships/image" Target="../media/image35.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jpeg"/></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s>
</file>

<file path=ppt/slides/_rels/slide26.xml.rels><?xml version="1.0" encoding="UTF-8" standalone="yes"?>
<Relationships xmlns="http://schemas.openxmlformats.org/package/2006/relationships"><Relationship Id="rId9" Type="http://schemas.openxmlformats.org/officeDocument/2006/relationships/tags" Target="../tags/tag64.xml"/><Relationship Id="rId8" Type="http://schemas.openxmlformats.org/officeDocument/2006/relationships/tags" Target="../tags/tag63.xml"/><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5" Type="http://schemas.openxmlformats.org/officeDocument/2006/relationships/slideLayout" Target="../slideLayouts/slideLayout2.xml"/><Relationship Id="rId14" Type="http://schemas.openxmlformats.org/officeDocument/2006/relationships/image" Target="../media/image39.jpeg"/><Relationship Id="rId13" Type="http://schemas.openxmlformats.org/officeDocument/2006/relationships/tags" Target="../tags/tag68.xml"/><Relationship Id="rId12" Type="http://schemas.openxmlformats.org/officeDocument/2006/relationships/tags" Target="../tags/tag67.xml"/><Relationship Id="rId11" Type="http://schemas.openxmlformats.org/officeDocument/2006/relationships/tags" Target="../tags/tag66.xml"/><Relationship Id="rId10" Type="http://schemas.openxmlformats.org/officeDocument/2006/relationships/tags" Target="../tags/tag65.xml"/><Relationship Id="rId1" Type="http://schemas.openxmlformats.org/officeDocument/2006/relationships/tags" Target="../tags/tag5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jpeg"/></Relationships>
</file>

<file path=ppt/slides/_rels/slide28.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tags" Target="../tags/tag76.xml"/><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5" Type="http://schemas.openxmlformats.org/officeDocument/2006/relationships/slideLayout" Target="../slideLayouts/slideLayout2.xml"/><Relationship Id="rId24" Type="http://schemas.openxmlformats.org/officeDocument/2006/relationships/tags" Target="../tags/tag92.xml"/><Relationship Id="rId23" Type="http://schemas.openxmlformats.org/officeDocument/2006/relationships/tags" Target="../tags/tag91.xml"/><Relationship Id="rId22" Type="http://schemas.openxmlformats.org/officeDocument/2006/relationships/tags" Target="../tags/tag90.xml"/><Relationship Id="rId21" Type="http://schemas.openxmlformats.org/officeDocument/2006/relationships/tags" Target="../tags/tag89.xml"/><Relationship Id="rId20" Type="http://schemas.openxmlformats.org/officeDocument/2006/relationships/tags" Target="../tags/tag88.xml"/><Relationship Id="rId2" Type="http://schemas.openxmlformats.org/officeDocument/2006/relationships/tags" Target="../tags/tag70.xml"/><Relationship Id="rId19" Type="http://schemas.openxmlformats.org/officeDocument/2006/relationships/tags" Target="../tags/tag87.xml"/><Relationship Id="rId18" Type="http://schemas.openxmlformats.org/officeDocument/2006/relationships/tags" Target="../tags/tag86.xml"/><Relationship Id="rId17" Type="http://schemas.openxmlformats.org/officeDocument/2006/relationships/tags" Target="../tags/tag85.xml"/><Relationship Id="rId16" Type="http://schemas.openxmlformats.org/officeDocument/2006/relationships/tags" Target="../tags/tag84.xml"/><Relationship Id="rId15" Type="http://schemas.openxmlformats.org/officeDocument/2006/relationships/tags" Target="../tags/tag83.xml"/><Relationship Id="rId14" Type="http://schemas.openxmlformats.org/officeDocument/2006/relationships/tags" Target="../tags/tag82.xml"/><Relationship Id="rId13" Type="http://schemas.openxmlformats.org/officeDocument/2006/relationships/tags" Target="../tags/tag81.xml"/><Relationship Id="rId12" Type="http://schemas.openxmlformats.org/officeDocument/2006/relationships/tags" Target="../tags/tag80.xml"/><Relationship Id="rId11" Type="http://schemas.openxmlformats.org/officeDocument/2006/relationships/tags" Target="../tags/tag79.xml"/><Relationship Id="rId10" Type="http://schemas.openxmlformats.org/officeDocument/2006/relationships/tags" Target="../tags/tag78.xml"/><Relationship Id="rId1" Type="http://schemas.openxmlformats.org/officeDocument/2006/relationships/tags" Target="../tags/tag6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9" Type="http://schemas.openxmlformats.org/officeDocument/2006/relationships/image" Target="../media/image5.jpeg"/><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0"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6" name="图片 5"/>
          <p:cNvPicPr>
            <a:picLocks noChangeAspect="1"/>
          </p:cNvPicPr>
          <p:nvPr/>
        </p:nvPicPr>
        <p:blipFill>
          <a:blip r:embed="rId1"/>
          <a:stretch>
            <a:fillRect/>
          </a:stretch>
        </p:blipFill>
        <p:spPr>
          <a:xfrm>
            <a:off x="0" y="293"/>
            <a:ext cx="10691813" cy="1511939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07035"/>
            <a:ext cx="5513705" cy="685800"/>
          </a:xfrm>
          <a:prstGeom prst="rect">
            <a:avLst/>
          </a:prstGeom>
          <a:solidFill>
            <a:schemeClr val="accent1">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文本框 1"/>
          <p:cNvSpPr txBox="1"/>
          <p:nvPr/>
        </p:nvSpPr>
        <p:spPr>
          <a:xfrm>
            <a:off x="-532765" y="6515100"/>
            <a:ext cx="11796395" cy="9095105"/>
          </a:xfrm>
          <a:prstGeom prst="rect">
            <a:avLst/>
          </a:prstGeom>
          <a:solidFill>
            <a:srgbClr val="D0F6D9">
              <a:alpha val="20000"/>
            </a:srgbClr>
          </a:solidFill>
          <a:effectLst>
            <a:softEdge rad="787400"/>
          </a:effectLst>
        </p:spPr>
        <p:txBody>
          <a:bodyPr wrap="square" rtlCol="0">
            <a:noAutofit/>
          </a:bodyPr>
          <a:lstStyle/>
          <a:p>
            <a:endParaRPr lang="zh-CN" altLang="en-US"/>
          </a:p>
        </p:txBody>
      </p:sp>
      <p:sp>
        <p:nvSpPr>
          <p:cNvPr id="4" name="标题 1"/>
          <p:cNvSpPr>
            <a:spLocks noGrp="1"/>
          </p:cNvSpPr>
          <p:nvPr/>
        </p:nvSpPr>
        <p:spPr>
          <a:xfrm>
            <a:off x="607060" y="532765"/>
            <a:ext cx="7060565" cy="1017270"/>
          </a:xfrm>
          <a:prstGeom prst="rect">
            <a:avLst/>
          </a:prstGeom>
        </p:spPr>
        <p:txBody>
          <a:bodyPr vert="horz" lIns="91440" tIns="45720" rIns="91440" bIns="45720" rtlCol="0" anchor="t" anchorCtr="0">
            <a:normAutofit/>
          </a:bodyPr>
          <a:lstStyle>
            <a:lvl1pPr algn="l" defTabSz="1069340" rtl="0" eaLnBrk="1" latinLnBrk="0" hangingPunct="1">
              <a:lnSpc>
                <a:spcPct val="90000"/>
              </a:lnSpc>
              <a:spcBef>
                <a:spcPct val="0"/>
              </a:spcBef>
              <a:buNone/>
              <a:defRPr sz="5145" kern="1200">
                <a:solidFill>
                  <a:schemeClr val="tx1"/>
                </a:solidFill>
                <a:latin typeface="+mj-lt"/>
                <a:ea typeface="+mj-ea"/>
                <a:cs typeface="+mj-cs"/>
              </a:defRPr>
            </a:lvl1pPr>
          </a:lstStyle>
          <a:p>
            <a:pPr algn="l"/>
            <a:r>
              <a:rPr lang="zh-CN" sz="3400">
                <a:latin typeface="方正粗黑宋简体" panose="02000000000000000000" charset="-122"/>
                <a:ea typeface="方正粗黑宋简体" panose="02000000000000000000" charset="-122"/>
                <a:cs typeface="方正粗黑宋简体" panose="02000000000000000000" charset="-122"/>
              </a:rPr>
              <a:t>规划分区</a:t>
            </a:r>
            <a:endParaRPr lang="zh-CN" sz="3400">
              <a:latin typeface="方正粗黑宋简体" panose="02000000000000000000" charset="-122"/>
              <a:ea typeface="方正粗黑宋简体" panose="02000000000000000000" charset="-122"/>
              <a:cs typeface="方正粗黑宋简体" panose="02000000000000000000" charset="-122"/>
            </a:endParaRPr>
          </a:p>
        </p:txBody>
      </p:sp>
      <p:sp>
        <p:nvSpPr>
          <p:cNvPr id="100" name="文本框 99"/>
          <p:cNvSpPr txBox="1"/>
          <p:nvPr/>
        </p:nvSpPr>
        <p:spPr>
          <a:xfrm>
            <a:off x="551180" y="1264285"/>
            <a:ext cx="9496425" cy="1971040"/>
          </a:xfrm>
          <a:prstGeom prst="rect">
            <a:avLst/>
          </a:prstGeom>
          <a:noFill/>
          <a:ln w="9525">
            <a:noFill/>
          </a:ln>
        </p:spPr>
        <p:txBody>
          <a:bodyPr>
            <a:noAutofit/>
          </a:bodyPr>
          <a:lstStyle/>
          <a:p>
            <a:pPr indent="609600" fontAlgn="auto">
              <a:lnSpc>
                <a:spcPct val="110000"/>
              </a:lnSpc>
              <a:extLst>
                <a:ext uri="{35155182-B16C-46BC-9424-99874614C6A1}">
                  <wpsdc:indentchars xmlns:wpsdc="http://www.wps.cn/officeDocument/2017/drawingmlCustomData" val="200" checksum="4158780845"/>
                </a:ext>
              </a:extLst>
            </a:pPr>
            <a:r>
              <a:rPr lang="zh-CN" sz="2400" b="0">
                <a:latin typeface="华文中宋" panose="02010600040101010101" charset="-122"/>
                <a:ea typeface="华文中宋" panose="02010600040101010101" charset="-122"/>
              </a:rPr>
              <a:t>按照全域全覆盖、不交叉、不重叠的原则，镇域一级规划分区划分为生态保护区、生态控制区、农田保护区、城镇发展区、乡村发展区和矿产能源发展区；城镇发展区和乡村发展区细分至二级规划分区。</a:t>
            </a:r>
            <a:endParaRPr lang="zh-CN" altLang="en-US" sz="2400" b="0">
              <a:latin typeface="华文中宋" panose="02010600040101010101" charset="-122"/>
              <a:ea typeface="华文中宋" panose="02010600040101010101" charset="-122"/>
            </a:endParaRPr>
          </a:p>
        </p:txBody>
      </p:sp>
      <p:pic>
        <p:nvPicPr>
          <p:cNvPr id="5" name="图片 4"/>
          <p:cNvPicPr>
            <a:picLocks noChangeAspect="1"/>
          </p:cNvPicPr>
          <p:nvPr/>
        </p:nvPicPr>
        <p:blipFill>
          <a:blip r:embed="rId1"/>
          <a:stretch>
            <a:fillRect/>
          </a:stretch>
        </p:blipFill>
        <p:spPr>
          <a:xfrm>
            <a:off x="1105840" y="5225143"/>
            <a:ext cx="8710580" cy="9894842"/>
          </a:xfrm>
          <a:prstGeom prst="rect">
            <a:avLst/>
          </a:prstGeom>
        </p:spPr>
      </p:pic>
      <p:sp>
        <p:nvSpPr>
          <p:cNvPr id="6" name="对角圆角矩形 5"/>
          <p:cNvSpPr/>
          <p:nvPr>
            <p:custDataLst>
              <p:tags r:id="rId2"/>
            </p:custDataLst>
          </p:nvPr>
        </p:nvSpPr>
        <p:spPr>
          <a:xfrm>
            <a:off x="673735" y="2797175"/>
            <a:ext cx="1463675" cy="438150"/>
          </a:xfrm>
          <a:prstGeom prst="round2DiagRect">
            <a:avLst/>
          </a:prstGeom>
          <a:solidFill>
            <a:srgbClr val="92D050">
              <a:alpha val="4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600">
                <a:solidFill>
                  <a:schemeClr val="tx1"/>
                </a:solidFill>
                <a:latin typeface="华文中宋" panose="02010600040101010101" charset="-122"/>
                <a:ea typeface="华文中宋" panose="02010600040101010101" charset="-122"/>
              </a:rPr>
              <a:t>生态保护区</a:t>
            </a:r>
            <a:endParaRPr lang="zh-CN" altLang="en-US" sz="1600">
              <a:solidFill>
                <a:schemeClr val="tx1"/>
              </a:solidFill>
              <a:latin typeface="华文中宋" panose="02010600040101010101" charset="-122"/>
              <a:ea typeface="华文中宋" panose="02010600040101010101" charset="-122"/>
            </a:endParaRPr>
          </a:p>
        </p:txBody>
      </p:sp>
      <p:sp>
        <p:nvSpPr>
          <p:cNvPr id="17" name="对角圆角矩形 16"/>
          <p:cNvSpPr/>
          <p:nvPr>
            <p:custDataLst>
              <p:tags r:id="rId3"/>
            </p:custDataLst>
          </p:nvPr>
        </p:nvSpPr>
        <p:spPr>
          <a:xfrm>
            <a:off x="2178685" y="2797175"/>
            <a:ext cx="1463675" cy="438150"/>
          </a:xfrm>
          <a:prstGeom prst="round2DiagRect">
            <a:avLst/>
          </a:prstGeom>
          <a:solidFill>
            <a:srgbClr val="92D050">
              <a:alpha val="4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600">
                <a:solidFill>
                  <a:schemeClr val="tx1"/>
                </a:solidFill>
                <a:latin typeface="华文中宋" panose="02010600040101010101" charset="-122"/>
                <a:ea typeface="华文中宋" panose="02010600040101010101" charset="-122"/>
              </a:rPr>
              <a:t>生态控制区</a:t>
            </a:r>
            <a:endParaRPr lang="zh-CN" altLang="en-US" sz="1600">
              <a:solidFill>
                <a:schemeClr val="tx1"/>
              </a:solidFill>
              <a:latin typeface="华文中宋" panose="02010600040101010101" charset="-122"/>
              <a:ea typeface="华文中宋" panose="02010600040101010101" charset="-122"/>
            </a:endParaRPr>
          </a:p>
        </p:txBody>
      </p:sp>
      <p:sp>
        <p:nvSpPr>
          <p:cNvPr id="18" name="对角圆角矩形 17"/>
          <p:cNvSpPr/>
          <p:nvPr>
            <p:custDataLst>
              <p:tags r:id="rId4"/>
            </p:custDataLst>
          </p:nvPr>
        </p:nvSpPr>
        <p:spPr>
          <a:xfrm>
            <a:off x="3702685" y="2797175"/>
            <a:ext cx="1463675" cy="438150"/>
          </a:xfrm>
          <a:prstGeom prst="round2DiagRect">
            <a:avLst/>
          </a:prstGeom>
          <a:solidFill>
            <a:srgbClr val="92D050">
              <a:alpha val="4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600">
                <a:solidFill>
                  <a:schemeClr val="tx1"/>
                </a:solidFill>
                <a:latin typeface="华文中宋" panose="02010600040101010101" charset="-122"/>
                <a:ea typeface="华文中宋" panose="02010600040101010101" charset="-122"/>
              </a:rPr>
              <a:t>农田保护区</a:t>
            </a:r>
            <a:endParaRPr lang="zh-CN" altLang="en-US" sz="1600">
              <a:solidFill>
                <a:schemeClr val="tx1"/>
              </a:solidFill>
              <a:latin typeface="华文中宋" panose="02010600040101010101" charset="-122"/>
              <a:ea typeface="华文中宋" panose="02010600040101010101" charset="-122"/>
            </a:endParaRPr>
          </a:p>
        </p:txBody>
      </p:sp>
      <p:sp>
        <p:nvSpPr>
          <p:cNvPr id="19" name="对角圆角矩形 18"/>
          <p:cNvSpPr/>
          <p:nvPr/>
        </p:nvSpPr>
        <p:spPr>
          <a:xfrm>
            <a:off x="5217160" y="2797175"/>
            <a:ext cx="1463675" cy="438150"/>
          </a:xfrm>
          <a:prstGeom prst="round2DiagRect">
            <a:avLst/>
          </a:prstGeom>
          <a:solidFill>
            <a:srgbClr val="92D050">
              <a:alpha val="4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600">
                <a:solidFill>
                  <a:schemeClr val="tx1"/>
                </a:solidFill>
                <a:latin typeface="华文中宋" panose="02010600040101010101" charset="-122"/>
                <a:ea typeface="华文中宋" panose="02010600040101010101" charset="-122"/>
              </a:rPr>
              <a:t>城镇发展区</a:t>
            </a:r>
            <a:endParaRPr lang="zh-CN" altLang="en-US" sz="1600">
              <a:solidFill>
                <a:schemeClr val="tx1"/>
              </a:solidFill>
              <a:latin typeface="华文中宋" panose="02010600040101010101" charset="-122"/>
              <a:ea typeface="华文中宋" panose="02010600040101010101" charset="-122"/>
            </a:endParaRPr>
          </a:p>
        </p:txBody>
      </p:sp>
      <p:sp>
        <p:nvSpPr>
          <p:cNvPr id="20" name="对角圆角矩形 19"/>
          <p:cNvSpPr/>
          <p:nvPr/>
        </p:nvSpPr>
        <p:spPr>
          <a:xfrm>
            <a:off x="6741160" y="2797175"/>
            <a:ext cx="1463675" cy="438150"/>
          </a:xfrm>
          <a:prstGeom prst="round2DiagRect">
            <a:avLst/>
          </a:prstGeom>
          <a:solidFill>
            <a:srgbClr val="92D050">
              <a:alpha val="4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600">
                <a:solidFill>
                  <a:schemeClr val="tx1"/>
                </a:solidFill>
                <a:latin typeface="华文中宋" panose="02010600040101010101" charset="-122"/>
                <a:ea typeface="华文中宋" panose="02010600040101010101" charset="-122"/>
              </a:rPr>
              <a:t>乡村发展区</a:t>
            </a:r>
            <a:endParaRPr lang="zh-CN" altLang="en-US" sz="1600">
              <a:solidFill>
                <a:schemeClr val="tx1"/>
              </a:solidFill>
              <a:latin typeface="华文中宋" panose="02010600040101010101" charset="-122"/>
              <a:ea typeface="华文中宋" panose="02010600040101010101" charset="-122"/>
            </a:endParaRPr>
          </a:p>
        </p:txBody>
      </p:sp>
      <p:sp>
        <p:nvSpPr>
          <p:cNvPr id="21" name="对角圆角矩形 20"/>
          <p:cNvSpPr/>
          <p:nvPr/>
        </p:nvSpPr>
        <p:spPr>
          <a:xfrm>
            <a:off x="8274685" y="2797175"/>
            <a:ext cx="1558290" cy="438150"/>
          </a:xfrm>
          <a:prstGeom prst="round2DiagRect">
            <a:avLst/>
          </a:prstGeom>
          <a:solidFill>
            <a:srgbClr val="92D050">
              <a:alpha val="4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1600">
                <a:solidFill>
                  <a:schemeClr val="tx1"/>
                </a:solidFill>
                <a:latin typeface="华文中宋" panose="02010600040101010101" charset="-122"/>
                <a:ea typeface="华文中宋" panose="02010600040101010101" charset="-122"/>
              </a:rPr>
              <a:t>矿产能源发展区</a:t>
            </a:r>
            <a:endParaRPr lang="zh-CN" altLang="en-US" sz="1600">
              <a:solidFill>
                <a:schemeClr val="tx1"/>
              </a:solidFill>
              <a:latin typeface="华文中宋" panose="02010600040101010101" charset="-122"/>
              <a:ea typeface="华文中宋" panose="02010600040101010101" charset="-122"/>
            </a:endParaRPr>
          </a:p>
        </p:txBody>
      </p:sp>
      <p:sp>
        <p:nvSpPr>
          <p:cNvPr id="22" name="矩形 21"/>
          <p:cNvSpPr/>
          <p:nvPr>
            <p:custDataLst>
              <p:tags r:id="rId5"/>
            </p:custDataLst>
          </p:nvPr>
        </p:nvSpPr>
        <p:spPr>
          <a:xfrm>
            <a:off x="674370" y="3326130"/>
            <a:ext cx="1462405" cy="1676400"/>
          </a:xfrm>
          <a:prstGeom prst="rect">
            <a:avLst/>
          </a:prstGeom>
          <a:solidFill>
            <a:schemeClr val="accent4">
              <a:lumMod val="20000"/>
              <a:lumOff val="80000"/>
              <a:alpha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1400">
                <a:solidFill>
                  <a:schemeClr val="tx1"/>
                </a:solidFill>
                <a:latin typeface="华文中宋" panose="02010600040101010101" charset="-122"/>
                <a:ea typeface="华文中宋" panose="02010600040101010101" charset="-122"/>
              </a:rPr>
              <a:t>3010.70</a:t>
            </a:r>
            <a:r>
              <a:rPr lang="zh-CN" altLang="en-US" sz="1400">
                <a:solidFill>
                  <a:schemeClr val="tx1"/>
                </a:solidFill>
                <a:latin typeface="华文中宋" panose="02010600040101010101" charset="-122"/>
                <a:ea typeface="华文中宋" panose="02010600040101010101" charset="-122"/>
              </a:rPr>
              <a:t>公顷</a:t>
            </a:r>
            <a:endParaRPr lang="zh-CN" altLang="en-US" sz="1400">
              <a:solidFill>
                <a:schemeClr val="tx1"/>
              </a:solidFill>
              <a:latin typeface="华文中宋" panose="02010600040101010101" charset="-122"/>
              <a:ea typeface="华文中宋" panose="02010600040101010101" charset="-122"/>
            </a:endParaRPr>
          </a:p>
        </p:txBody>
      </p:sp>
      <p:sp>
        <p:nvSpPr>
          <p:cNvPr id="24" name="矩形 23"/>
          <p:cNvSpPr/>
          <p:nvPr>
            <p:custDataLst>
              <p:tags r:id="rId6"/>
            </p:custDataLst>
          </p:nvPr>
        </p:nvSpPr>
        <p:spPr>
          <a:xfrm>
            <a:off x="2179955" y="3326130"/>
            <a:ext cx="1462405" cy="1676400"/>
          </a:xfrm>
          <a:prstGeom prst="rect">
            <a:avLst/>
          </a:prstGeom>
          <a:solidFill>
            <a:schemeClr val="accent4">
              <a:lumMod val="20000"/>
              <a:lumOff val="80000"/>
              <a:alpha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1400" dirty="0" smtClean="0">
                <a:solidFill>
                  <a:schemeClr val="tx1"/>
                </a:solidFill>
                <a:latin typeface="华文中宋" panose="02010600040101010101" charset="-122"/>
                <a:ea typeface="华文中宋" panose="02010600040101010101" charset="-122"/>
                <a:sym typeface="+mn-ea"/>
              </a:rPr>
              <a:t>521.29</a:t>
            </a:r>
            <a:r>
              <a:rPr lang="zh-CN" altLang="en-US" sz="1400" dirty="0" smtClean="0">
                <a:solidFill>
                  <a:schemeClr val="tx1"/>
                </a:solidFill>
                <a:latin typeface="华文中宋" panose="02010600040101010101" charset="-122"/>
                <a:ea typeface="华文中宋" panose="02010600040101010101" charset="-122"/>
                <a:sym typeface="+mn-ea"/>
              </a:rPr>
              <a:t>公顷</a:t>
            </a:r>
            <a:endParaRPr lang="zh-CN" altLang="en-US" sz="1400" dirty="0"/>
          </a:p>
        </p:txBody>
      </p:sp>
      <p:sp>
        <p:nvSpPr>
          <p:cNvPr id="25" name="矩形 24"/>
          <p:cNvSpPr/>
          <p:nvPr>
            <p:custDataLst>
              <p:tags r:id="rId7"/>
            </p:custDataLst>
          </p:nvPr>
        </p:nvSpPr>
        <p:spPr>
          <a:xfrm>
            <a:off x="3703955" y="3326130"/>
            <a:ext cx="1462405" cy="1676400"/>
          </a:xfrm>
          <a:prstGeom prst="rect">
            <a:avLst/>
          </a:prstGeom>
          <a:solidFill>
            <a:schemeClr val="accent4">
              <a:lumMod val="20000"/>
              <a:lumOff val="80000"/>
              <a:alpha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1400" dirty="0" smtClean="0">
                <a:solidFill>
                  <a:schemeClr val="tx1"/>
                </a:solidFill>
                <a:latin typeface="华文中宋" panose="02010600040101010101" charset="-122"/>
                <a:ea typeface="华文中宋" panose="02010600040101010101" charset="-122"/>
                <a:sym typeface="+mn-ea"/>
              </a:rPr>
              <a:t>1054.66</a:t>
            </a:r>
            <a:r>
              <a:rPr lang="zh-CN" altLang="en-US" sz="1400" dirty="0" smtClean="0">
                <a:solidFill>
                  <a:schemeClr val="tx1"/>
                </a:solidFill>
                <a:latin typeface="华文中宋" panose="02010600040101010101" charset="-122"/>
                <a:ea typeface="华文中宋" panose="02010600040101010101" charset="-122"/>
                <a:sym typeface="+mn-ea"/>
              </a:rPr>
              <a:t>公顷</a:t>
            </a:r>
            <a:endParaRPr lang="zh-CN" altLang="en-US" sz="1400" dirty="0"/>
          </a:p>
        </p:txBody>
      </p:sp>
      <p:sp>
        <p:nvSpPr>
          <p:cNvPr id="26" name="矩形 25"/>
          <p:cNvSpPr/>
          <p:nvPr/>
        </p:nvSpPr>
        <p:spPr>
          <a:xfrm>
            <a:off x="5227955" y="3326130"/>
            <a:ext cx="1462405" cy="1676400"/>
          </a:xfrm>
          <a:prstGeom prst="rect">
            <a:avLst/>
          </a:prstGeom>
          <a:solidFill>
            <a:schemeClr val="accent4">
              <a:lumMod val="20000"/>
              <a:lumOff val="80000"/>
              <a:alpha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buClrTx/>
              <a:buSzTx/>
              <a:buFontTx/>
            </a:pPr>
            <a:r>
              <a:rPr lang="en-US" altLang="zh-CN" sz="1200" dirty="0">
                <a:solidFill>
                  <a:schemeClr val="tx1"/>
                </a:solidFill>
                <a:latin typeface="华文中宋" panose="02010600040101010101" charset="-122"/>
                <a:ea typeface="华文中宋" panose="02010600040101010101" charset="-122"/>
              </a:rPr>
              <a:t>城镇集中建设区：</a:t>
            </a:r>
            <a:r>
              <a:rPr lang="en-US" altLang="zh-CN" sz="1200" dirty="0" smtClean="0">
                <a:solidFill>
                  <a:schemeClr val="tx1"/>
                </a:solidFill>
                <a:latin typeface="华文中宋" panose="02010600040101010101" charset="-122"/>
                <a:ea typeface="华文中宋" panose="02010600040101010101" charset="-122"/>
              </a:rPr>
              <a:t>18.34</a:t>
            </a:r>
            <a:r>
              <a:rPr lang="zh-CN" altLang="en-US" sz="1200" dirty="0" smtClean="0">
                <a:solidFill>
                  <a:schemeClr val="tx1"/>
                </a:solidFill>
                <a:latin typeface="华文中宋" panose="02010600040101010101" charset="-122"/>
                <a:ea typeface="华文中宋" panose="02010600040101010101" charset="-122"/>
              </a:rPr>
              <a:t>公顷</a:t>
            </a:r>
            <a:endParaRPr lang="zh-CN" altLang="en-US" sz="1200" dirty="0">
              <a:solidFill>
                <a:schemeClr val="tx1"/>
              </a:solidFill>
              <a:latin typeface="华文中宋" panose="02010600040101010101" charset="-122"/>
              <a:ea typeface="华文中宋" panose="02010600040101010101" charset="-122"/>
            </a:endParaRPr>
          </a:p>
          <a:p>
            <a:pPr algn="l">
              <a:buClrTx/>
              <a:buSzTx/>
              <a:buFontTx/>
            </a:pPr>
            <a:r>
              <a:rPr lang="zh-CN" altLang="en-US" sz="1200" dirty="0">
                <a:solidFill>
                  <a:schemeClr val="tx1"/>
                </a:solidFill>
                <a:latin typeface="华文中宋" panose="02010600040101010101" charset="-122"/>
                <a:ea typeface="华文中宋" panose="02010600040101010101" charset="-122"/>
              </a:rPr>
              <a:t>城镇弹性发展区：</a:t>
            </a:r>
            <a:r>
              <a:rPr lang="en-US" altLang="zh-CN" sz="1200" dirty="0">
                <a:solidFill>
                  <a:schemeClr val="tx1"/>
                </a:solidFill>
                <a:latin typeface="华文中宋" panose="02010600040101010101" charset="-122"/>
                <a:ea typeface="华文中宋" panose="02010600040101010101" charset="-122"/>
              </a:rPr>
              <a:t>0.61</a:t>
            </a:r>
            <a:r>
              <a:rPr lang="zh-CN" altLang="en-US" sz="1200" dirty="0">
                <a:solidFill>
                  <a:schemeClr val="tx1"/>
                </a:solidFill>
                <a:latin typeface="华文中宋" panose="02010600040101010101" charset="-122"/>
                <a:ea typeface="华文中宋" panose="02010600040101010101" charset="-122"/>
              </a:rPr>
              <a:t>公顷</a:t>
            </a:r>
            <a:endParaRPr lang="zh-CN" altLang="en-US" sz="1200" dirty="0">
              <a:solidFill>
                <a:schemeClr val="tx1"/>
              </a:solidFill>
              <a:latin typeface="华文中宋" panose="02010600040101010101" charset="-122"/>
              <a:ea typeface="华文中宋" panose="02010600040101010101" charset="-122"/>
            </a:endParaRPr>
          </a:p>
          <a:p>
            <a:pPr algn="l">
              <a:buClrTx/>
              <a:buSzTx/>
              <a:buFontTx/>
            </a:pPr>
            <a:r>
              <a:rPr lang="zh-CN" altLang="en-US" sz="1200" dirty="0">
                <a:solidFill>
                  <a:schemeClr val="tx1"/>
                </a:solidFill>
                <a:latin typeface="华文中宋" panose="02010600040101010101" charset="-122"/>
                <a:ea typeface="华文中宋" panose="02010600040101010101" charset="-122"/>
              </a:rPr>
              <a:t>其他城镇建设区：</a:t>
            </a:r>
            <a:r>
              <a:rPr lang="en-US" altLang="zh-CN" sz="1200" dirty="0">
                <a:solidFill>
                  <a:schemeClr val="tx1"/>
                </a:solidFill>
                <a:latin typeface="华文中宋" panose="02010600040101010101" charset="-122"/>
                <a:ea typeface="华文中宋" panose="02010600040101010101" charset="-122"/>
              </a:rPr>
              <a:t>0.61</a:t>
            </a:r>
            <a:r>
              <a:rPr lang="zh-CN" altLang="en-US" sz="1200" dirty="0">
                <a:solidFill>
                  <a:schemeClr val="tx1"/>
                </a:solidFill>
                <a:latin typeface="华文中宋" panose="02010600040101010101" charset="-122"/>
                <a:ea typeface="华文中宋" panose="02010600040101010101" charset="-122"/>
              </a:rPr>
              <a:t>公顷</a:t>
            </a:r>
            <a:endParaRPr lang="zh-CN" altLang="en-US" sz="1200" dirty="0">
              <a:solidFill>
                <a:schemeClr val="tx1"/>
              </a:solidFill>
              <a:latin typeface="华文中宋" panose="02010600040101010101" charset="-122"/>
              <a:ea typeface="华文中宋" panose="02010600040101010101" charset="-122"/>
            </a:endParaRPr>
          </a:p>
        </p:txBody>
      </p:sp>
      <p:sp>
        <p:nvSpPr>
          <p:cNvPr id="27" name="矩形 26"/>
          <p:cNvSpPr/>
          <p:nvPr/>
        </p:nvSpPr>
        <p:spPr>
          <a:xfrm>
            <a:off x="6751955" y="3326130"/>
            <a:ext cx="1462405" cy="1676400"/>
          </a:xfrm>
          <a:prstGeom prst="rect">
            <a:avLst/>
          </a:prstGeom>
          <a:solidFill>
            <a:schemeClr val="accent4">
              <a:lumMod val="20000"/>
              <a:lumOff val="80000"/>
              <a:alpha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buClrTx/>
              <a:buSzTx/>
              <a:buFontTx/>
            </a:pPr>
            <a:r>
              <a:rPr lang="zh-CN" altLang="en-US" sz="1200" dirty="0">
                <a:solidFill>
                  <a:schemeClr val="tx1"/>
                </a:solidFill>
                <a:latin typeface="华文中宋" panose="02010600040101010101" charset="-122"/>
                <a:ea typeface="华文中宋" panose="02010600040101010101" charset="-122"/>
                <a:sym typeface="+mn-ea"/>
              </a:rPr>
              <a:t>村庄</a:t>
            </a:r>
            <a:r>
              <a:rPr lang="en-US" altLang="zh-CN" sz="1200" dirty="0">
                <a:solidFill>
                  <a:schemeClr val="tx1"/>
                </a:solidFill>
                <a:latin typeface="华文中宋" panose="02010600040101010101" charset="-122"/>
                <a:ea typeface="华文中宋" panose="02010600040101010101" charset="-122"/>
                <a:sym typeface="+mn-ea"/>
              </a:rPr>
              <a:t>建设区：</a:t>
            </a:r>
            <a:r>
              <a:rPr lang="en-US" altLang="zh-CN" sz="1200" dirty="0" smtClean="0">
                <a:solidFill>
                  <a:schemeClr val="tx1"/>
                </a:solidFill>
                <a:latin typeface="华文中宋" panose="02010600040101010101" charset="-122"/>
                <a:ea typeface="华文中宋" panose="02010600040101010101" charset="-122"/>
                <a:sym typeface="+mn-ea"/>
              </a:rPr>
              <a:t>383.94</a:t>
            </a:r>
            <a:r>
              <a:rPr lang="zh-CN" altLang="en-US" sz="1200" dirty="0" smtClean="0">
                <a:solidFill>
                  <a:schemeClr val="tx1"/>
                </a:solidFill>
                <a:latin typeface="华文中宋" panose="02010600040101010101" charset="-122"/>
                <a:ea typeface="华文中宋" panose="02010600040101010101" charset="-122"/>
                <a:sym typeface="+mn-ea"/>
              </a:rPr>
              <a:t>公顷</a:t>
            </a:r>
            <a:endParaRPr lang="zh-CN" altLang="en-US" sz="1200" dirty="0">
              <a:solidFill>
                <a:schemeClr val="tx1"/>
              </a:solidFill>
              <a:latin typeface="华文中宋" panose="02010600040101010101" charset="-122"/>
              <a:ea typeface="华文中宋" panose="02010600040101010101" charset="-122"/>
            </a:endParaRPr>
          </a:p>
          <a:p>
            <a:pPr algn="l">
              <a:buClrTx/>
              <a:buSzTx/>
              <a:buFontTx/>
            </a:pPr>
            <a:r>
              <a:rPr lang="zh-CN" altLang="en-US" sz="1200" dirty="0">
                <a:solidFill>
                  <a:schemeClr val="tx1"/>
                </a:solidFill>
                <a:latin typeface="华文中宋" panose="02010600040101010101" charset="-122"/>
                <a:ea typeface="华文中宋" panose="02010600040101010101" charset="-122"/>
                <a:sym typeface="+mn-ea"/>
              </a:rPr>
              <a:t>一般农业区</a:t>
            </a:r>
            <a:r>
              <a:rPr lang="zh-CN" altLang="en-US" sz="1200" dirty="0" smtClean="0">
                <a:solidFill>
                  <a:schemeClr val="tx1"/>
                </a:solidFill>
                <a:latin typeface="华文中宋" panose="02010600040101010101" charset="-122"/>
                <a:ea typeface="华文中宋" panose="02010600040101010101" charset="-122"/>
                <a:sym typeface="+mn-ea"/>
              </a:rPr>
              <a:t>：</a:t>
            </a:r>
            <a:r>
              <a:rPr lang="en-US" altLang="zh-CN" sz="1200" dirty="0" smtClean="0">
                <a:solidFill>
                  <a:schemeClr val="tx1"/>
                </a:solidFill>
                <a:latin typeface="华文中宋" panose="02010600040101010101" charset="-122"/>
                <a:ea typeface="华文中宋" panose="02010600040101010101" charset="-122"/>
                <a:sym typeface="+mn-ea"/>
              </a:rPr>
              <a:t>438.63</a:t>
            </a:r>
            <a:r>
              <a:rPr lang="zh-CN" altLang="en-US" sz="1200" dirty="0" smtClean="0">
                <a:solidFill>
                  <a:schemeClr val="tx1"/>
                </a:solidFill>
                <a:latin typeface="华文中宋" panose="02010600040101010101" charset="-122"/>
                <a:ea typeface="华文中宋" panose="02010600040101010101" charset="-122"/>
                <a:sym typeface="+mn-ea"/>
              </a:rPr>
              <a:t>公顷</a:t>
            </a:r>
            <a:endParaRPr lang="zh-CN" altLang="en-US" sz="1200" dirty="0">
              <a:solidFill>
                <a:schemeClr val="tx1"/>
              </a:solidFill>
              <a:latin typeface="华文中宋" panose="02010600040101010101" charset="-122"/>
              <a:ea typeface="华文中宋" panose="02010600040101010101" charset="-122"/>
            </a:endParaRPr>
          </a:p>
          <a:p>
            <a:pPr algn="l">
              <a:buClrTx/>
              <a:buSzTx/>
              <a:buFontTx/>
            </a:pPr>
            <a:r>
              <a:rPr lang="zh-CN" altLang="en-US" sz="1200" dirty="0">
                <a:solidFill>
                  <a:schemeClr val="tx1"/>
                </a:solidFill>
                <a:latin typeface="华文中宋" panose="02010600040101010101" charset="-122"/>
                <a:ea typeface="华文中宋" panose="02010600040101010101" charset="-122"/>
                <a:sym typeface="+mn-ea"/>
              </a:rPr>
              <a:t>林业发展区：</a:t>
            </a:r>
            <a:r>
              <a:rPr lang="en-US" altLang="zh-CN" sz="1200" dirty="0" smtClean="0">
                <a:solidFill>
                  <a:schemeClr val="tx1"/>
                </a:solidFill>
                <a:latin typeface="华文中宋" panose="02010600040101010101" charset="-122"/>
                <a:ea typeface="华文中宋" panose="02010600040101010101" charset="-122"/>
                <a:sym typeface="+mn-ea"/>
              </a:rPr>
              <a:t>6791.83</a:t>
            </a:r>
            <a:r>
              <a:rPr lang="zh-CN" altLang="en-US" sz="1200" dirty="0" smtClean="0">
                <a:solidFill>
                  <a:schemeClr val="tx1"/>
                </a:solidFill>
                <a:latin typeface="华文中宋" panose="02010600040101010101" charset="-122"/>
                <a:ea typeface="华文中宋" panose="02010600040101010101" charset="-122"/>
                <a:sym typeface="+mn-ea"/>
              </a:rPr>
              <a:t>公顷</a:t>
            </a:r>
            <a:endParaRPr lang="zh-CN" altLang="en-US" sz="1200" dirty="0"/>
          </a:p>
        </p:txBody>
      </p:sp>
      <p:sp>
        <p:nvSpPr>
          <p:cNvPr id="28" name="矩形 27"/>
          <p:cNvSpPr/>
          <p:nvPr/>
        </p:nvSpPr>
        <p:spPr>
          <a:xfrm>
            <a:off x="8275955" y="3326130"/>
            <a:ext cx="1561465" cy="1676400"/>
          </a:xfrm>
          <a:prstGeom prst="rect">
            <a:avLst/>
          </a:prstGeom>
          <a:solidFill>
            <a:schemeClr val="accent4">
              <a:lumMod val="20000"/>
              <a:lumOff val="80000"/>
              <a:alpha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1400" dirty="0" smtClean="0">
                <a:solidFill>
                  <a:schemeClr val="tx1"/>
                </a:solidFill>
                <a:latin typeface="华文中宋" panose="02010600040101010101" charset="-122"/>
                <a:ea typeface="华文中宋" panose="02010600040101010101" charset="-122"/>
                <a:sym typeface="+mn-ea"/>
              </a:rPr>
              <a:t>558.19</a:t>
            </a:r>
            <a:r>
              <a:rPr lang="zh-CN" altLang="en-US" sz="1400" dirty="0" smtClean="0">
                <a:solidFill>
                  <a:schemeClr val="tx1"/>
                </a:solidFill>
                <a:latin typeface="华文中宋" panose="02010600040101010101" charset="-122"/>
                <a:ea typeface="华文中宋" panose="02010600040101010101" charset="-122"/>
                <a:sym typeface="+mn-ea"/>
              </a:rPr>
              <a:t>公顷</a:t>
            </a:r>
            <a:endParaRPr lang="zh-CN" altLang="en-US"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407035"/>
            <a:ext cx="5513705" cy="685800"/>
          </a:xfrm>
          <a:prstGeom prst="rect">
            <a:avLst/>
          </a:prstGeom>
          <a:solidFill>
            <a:schemeClr val="accent1">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28" name="图片 27"/>
          <p:cNvPicPr>
            <a:picLocks noChangeAspect="1"/>
          </p:cNvPicPr>
          <p:nvPr/>
        </p:nvPicPr>
        <p:blipFill>
          <a:blip r:embed="rId1"/>
          <a:stretch>
            <a:fillRect/>
          </a:stretch>
        </p:blipFill>
        <p:spPr>
          <a:xfrm>
            <a:off x="-1099255" y="11278235"/>
            <a:ext cx="13225919" cy="7439580"/>
          </a:xfrm>
          <a:prstGeom prst="rect">
            <a:avLst/>
          </a:prstGeom>
          <a:effectLst>
            <a:softEdge rad="635000"/>
          </a:effectLst>
        </p:spPr>
      </p:pic>
      <p:sp>
        <p:nvSpPr>
          <p:cNvPr id="2" name="标题 1"/>
          <p:cNvSpPr>
            <a:spLocks noGrp="1"/>
          </p:cNvSpPr>
          <p:nvPr>
            <p:ph type="title"/>
          </p:nvPr>
        </p:nvSpPr>
        <p:spPr>
          <a:xfrm>
            <a:off x="607060" y="532765"/>
            <a:ext cx="5398135" cy="1017270"/>
          </a:xfrm>
        </p:spPr>
        <p:txBody>
          <a:bodyPr anchor="t" anchorCtr="0">
            <a:normAutofit fontScale="90000"/>
          </a:bodyPr>
          <a:lstStyle/>
          <a:p>
            <a:pPr algn="l"/>
            <a:r>
              <a:rPr lang="zh-CN" altLang="en-US" sz="3780">
                <a:solidFill>
                  <a:schemeClr val="tx1"/>
                </a:solidFill>
                <a:latin typeface="方正粗黑宋简体" panose="02000000000000000000" charset="-122"/>
                <a:ea typeface="方正粗黑宋简体" panose="02000000000000000000" charset="-122"/>
                <a:sym typeface="+mn-ea"/>
              </a:rPr>
              <a:t>加强自然资源保护与利用</a:t>
            </a:r>
            <a:endParaRPr lang="zh-CN" altLang="en-US" sz="3780">
              <a:solidFill>
                <a:schemeClr val="tx1"/>
              </a:solidFill>
              <a:latin typeface="方正粗黑宋简体" panose="02000000000000000000" charset="-122"/>
              <a:ea typeface="方正粗黑宋简体" panose="02000000000000000000" charset="-122"/>
              <a:cs typeface="方正粗黑宋简体" panose="02000000000000000000" charset="-122"/>
              <a:sym typeface="+mn-ea"/>
            </a:endParaRPr>
          </a:p>
        </p:txBody>
      </p:sp>
      <p:grpSp>
        <p:nvGrpSpPr>
          <p:cNvPr id="12" name="组合 11"/>
          <p:cNvGrpSpPr/>
          <p:nvPr>
            <p:custDataLst>
              <p:tags r:id="rId2"/>
            </p:custDataLst>
          </p:nvPr>
        </p:nvGrpSpPr>
        <p:grpSpPr>
          <a:xfrm>
            <a:off x="607060" y="1225550"/>
            <a:ext cx="9587230" cy="2296309"/>
            <a:chOff x="956" y="2389"/>
            <a:chExt cx="15098" cy="2969"/>
          </a:xfrm>
        </p:grpSpPr>
        <p:grpSp>
          <p:nvGrpSpPr>
            <p:cNvPr id="5" name="组合 4"/>
            <p:cNvGrpSpPr/>
            <p:nvPr/>
          </p:nvGrpSpPr>
          <p:grpSpPr>
            <a:xfrm>
              <a:off x="956" y="2389"/>
              <a:ext cx="15098" cy="2969"/>
              <a:chOff x="956" y="2389"/>
              <a:chExt cx="15098" cy="2969"/>
            </a:xfrm>
          </p:grpSpPr>
          <p:sp>
            <p:nvSpPr>
              <p:cNvPr id="4" name="圆角矩形 3"/>
              <p:cNvSpPr/>
              <p:nvPr>
                <p:custDataLst>
                  <p:tags r:id="rId3"/>
                </p:custDataLst>
              </p:nvPr>
            </p:nvSpPr>
            <p:spPr>
              <a:xfrm>
                <a:off x="956" y="2849"/>
                <a:ext cx="15098" cy="2509"/>
              </a:xfrm>
              <a:prstGeom prst="roundRect">
                <a:avLst/>
              </a:prstGeom>
              <a:noFill/>
              <a:ln w="28575" cmpd="thickThin">
                <a:solidFill>
                  <a:srgbClr val="1689A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圆角矩形 2"/>
              <p:cNvSpPr/>
              <p:nvPr>
                <p:custDataLst>
                  <p:tags r:id="rId4"/>
                </p:custDataLst>
              </p:nvPr>
            </p:nvSpPr>
            <p:spPr>
              <a:xfrm>
                <a:off x="1491" y="2389"/>
                <a:ext cx="6949" cy="882"/>
              </a:xfrm>
              <a:prstGeom prst="roundRect">
                <a:avLst/>
              </a:prstGeom>
              <a:solidFill>
                <a:srgbClr val="1689A0">
                  <a:alpha val="8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b="1">
                    <a:solidFill>
                      <a:schemeClr val="tx1"/>
                    </a:solidFill>
                    <a:latin typeface="方正粗黑宋简体" panose="02000000000000000000" charset="-122"/>
                    <a:ea typeface="方正粗黑宋简体" panose="02000000000000000000" charset="-122"/>
                  </a:rPr>
                  <a:t>耕地资源</a:t>
                </a:r>
                <a:endParaRPr lang="zh-CN" altLang="en-US" sz="2800" b="1">
                  <a:solidFill>
                    <a:schemeClr val="tx1"/>
                  </a:solidFill>
                  <a:latin typeface="方正粗黑宋简体" panose="02000000000000000000" charset="-122"/>
                  <a:ea typeface="方正粗黑宋简体" panose="02000000000000000000" charset="-122"/>
                </a:endParaRPr>
              </a:p>
            </p:txBody>
          </p:sp>
        </p:grpSp>
        <p:sp>
          <p:nvSpPr>
            <p:cNvPr id="6" name="文本框 5"/>
            <p:cNvSpPr txBox="1"/>
            <p:nvPr>
              <p:custDataLst>
                <p:tags r:id="rId5"/>
              </p:custDataLst>
            </p:nvPr>
          </p:nvSpPr>
          <p:spPr>
            <a:xfrm>
              <a:off x="1254" y="3374"/>
              <a:ext cx="14562" cy="1891"/>
            </a:xfrm>
            <a:prstGeom prst="rect">
              <a:avLst/>
            </a:prstGeom>
            <a:noFill/>
          </p:spPr>
          <p:txBody>
            <a:bodyPr wrap="square" rtlCol="0">
              <a:noAutofit/>
            </a:bodyPr>
            <a:lstStyle/>
            <a:p>
              <a:r>
                <a:rPr lang="zh-CN" altLang="en-US" sz="2200">
                  <a:latin typeface="华文中宋" panose="02010600040101010101" charset="-122"/>
                  <a:ea typeface="华文中宋" panose="02010600040101010101" charset="-122"/>
                  <a:cs typeface="华文中宋" panose="02010600040101010101" charset="-122"/>
                </a:rPr>
                <a:t>划定永久基本农田储备区155.24亩，主要分布在上公道村、祥冲村等区域，永久基本农田储备区按永久基本农田进行管控。推进高标准农田建设，进一步巩固粮食主产区地位，稳步提高粮食产能。</a:t>
              </a:r>
              <a:r>
                <a:rPr lang="en-US" altLang="zh-CN" sz="2200">
                  <a:latin typeface="华文中宋" panose="02010600040101010101" charset="-122"/>
                  <a:ea typeface="华文中宋" panose="02010600040101010101" charset="-122"/>
                  <a:cs typeface="华文中宋" panose="02010600040101010101" charset="-122"/>
                </a:rPr>
                <a:t> </a:t>
              </a:r>
              <a:endParaRPr lang="zh-CN" altLang="en-US" sz="2200">
                <a:latin typeface="华文中宋" panose="02010600040101010101" charset="-122"/>
                <a:ea typeface="华文中宋" panose="02010600040101010101" charset="-122"/>
                <a:cs typeface="华文中宋" panose="02010600040101010101" charset="-122"/>
              </a:endParaRPr>
            </a:p>
            <a:p>
              <a:r>
                <a:rPr lang="zh-CN" altLang="en-US" sz="2200">
                  <a:latin typeface="华文中宋" panose="02010600040101010101" charset="-122"/>
                  <a:ea typeface="华文中宋" panose="02010600040101010101" charset="-122"/>
                  <a:cs typeface="华文中宋" panose="02010600040101010101" charset="-122"/>
                </a:rPr>
                <a:t>严格控制新增建设用地占用耕地，强化对非农建设占用耕地的控制和引导。</a:t>
              </a:r>
              <a:endParaRPr lang="zh-CN" altLang="en-US" sz="2200">
                <a:latin typeface="华文中宋" panose="02010600040101010101" charset="-122"/>
                <a:ea typeface="华文中宋" panose="02010600040101010101" charset="-122"/>
                <a:cs typeface="华文中宋" panose="02010600040101010101" charset="-122"/>
              </a:endParaRPr>
            </a:p>
          </p:txBody>
        </p:sp>
      </p:grpSp>
      <p:grpSp>
        <p:nvGrpSpPr>
          <p:cNvPr id="20" name="组合 19"/>
          <p:cNvGrpSpPr/>
          <p:nvPr>
            <p:custDataLst>
              <p:tags r:id="rId6"/>
            </p:custDataLst>
          </p:nvPr>
        </p:nvGrpSpPr>
        <p:grpSpPr>
          <a:xfrm>
            <a:off x="552450" y="3796665"/>
            <a:ext cx="9587230" cy="2435860"/>
            <a:chOff x="869" y="6169"/>
            <a:chExt cx="15098" cy="3836"/>
          </a:xfrm>
        </p:grpSpPr>
        <p:grpSp>
          <p:nvGrpSpPr>
            <p:cNvPr id="19" name="组合 18"/>
            <p:cNvGrpSpPr/>
            <p:nvPr/>
          </p:nvGrpSpPr>
          <p:grpSpPr>
            <a:xfrm>
              <a:off x="869" y="6629"/>
              <a:ext cx="15098" cy="3376"/>
              <a:chOff x="869" y="6629"/>
              <a:chExt cx="15098" cy="3376"/>
            </a:xfrm>
          </p:grpSpPr>
          <p:sp>
            <p:nvSpPr>
              <p:cNvPr id="7" name="圆角矩形 6"/>
              <p:cNvSpPr/>
              <p:nvPr>
                <p:custDataLst>
                  <p:tags r:id="rId7"/>
                </p:custDataLst>
              </p:nvPr>
            </p:nvSpPr>
            <p:spPr>
              <a:xfrm>
                <a:off x="869" y="6629"/>
                <a:ext cx="15098" cy="3376"/>
              </a:xfrm>
              <a:prstGeom prst="roundRect">
                <a:avLst/>
              </a:prstGeom>
              <a:noFill/>
              <a:ln w="28575" cmpd="thickThin">
                <a:solidFill>
                  <a:srgbClr val="AE8A7E"/>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8" name="文本框 17"/>
              <p:cNvSpPr txBox="1"/>
              <p:nvPr>
                <p:custDataLst>
                  <p:tags r:id="rId8"/>
                </p:custDataLst>
              </p:nvPr>
            </p:nvSpPr>
            <p:spPr>
              <a:xfrm>
                <a:off x="1254" y="7241"/>
                <a:ext cx="14564" cy="2455"/>
              </a:xfrm>
              <a:prstGeom prst="rect">
                <a:avLst/>
              </a:prstGeom>
              <a:noFill/>
            </p:spPr>
            <p:txBody>
              <a:bodyPr wrap="square" rtlCol="0">
                <a:noAutofit/>
              </a:bodyPr>
              <a:lstStyle/>
              <a:p>
                <a:r>
                  <a:rPr lang="zh-CN" altLang="en-US" sz="2200" dirty="0">
                    <a:latin typeface="华文中宋" panose="02010600040101010101" charset="-122"/>
                    <a:ea typeface="华文中宋" panose="02010600040101010101" charset="-122"/>
                  </a:rPr>
                  <a:t>至2035年，林地保有量根据上位规划下达指标控制，公益林保护面积不</a:t>
                </a:r>
                <a:r>
                  <a:rPr lang="zh-CN" altLang="en-US" sz="2200" dirty="0" smtClean="0">
                    <a:latin typeface="华文中宋" panose="02010600040101010101" charset="-122"/>
                    <a:ea typeface="华文中宋" panose="02010600040101010101" charset="-122"/>
                  </a:rPr>
                  <a:t>少于</a:t>
                </a:r>
                <a:r>
                  <a:rPr lang="en-US" altLang="zh-CN" sz="2200" dirty="0" smtClean="0">
                    <a:latin typeface="华文中宋" panose="02010600040101010101" charset="-122"/>
                    <a:ea typeface="华文中宋" panose="02010600040101010101" charset="-122"/>
                  </a:rPr>
                  <a:t>1533.45</a:t>
                </a:r>
                <a:r>
                  <a:rPr lang="zh-CN" altLang="en-US" sz="2200" dirty="0" smtClean="0">
                    <a:latin typeface="华文中宋" panose="02010600040101010101" charset="-122"/>
                    <a:ea typeface="华文中宋" panose="02010600040101010101" charset="-122"/>
                  </a:rPr>
                  <a:t>公顷</a:t>
                </a:r>
                <a:r>
                  <a:rPr lang="zh-CN" altLang="en-US" sz="2200" dirty="0">
                    <a:latin typeface="华文中宋" panose="02010600040101010101" charset="-122"/>
                    <a:ea typeface="华文中宋" panose="02010600040101010101" charset="-122"/>
                  </a:rPr>
                  <a:t>。强化公益林管理，实行“总量控制、区域稳定、动态管理、增减平衡”原则，依据《国家级公益林管理办法》、《湖南省公益林区划界定办法》进行保护。</a:t>
                </a:r>
                <a:endParaRPr lang="zh-CN" altLang="en-US" sz="2200" dirty="0">
                  <a:latin typeface="华文中宋" panose="02010600040101010101" charset="-122"/>
                  <a:ea typeface="华文中宋" panose="02010600040101010101" charset="-122"/>
                </a:endParaRPr>
              </a:p>
            </p:txBody>
          </p:sp>
        </p:grpSp>
        <p:sp>
          <p:nvSpPr>
            <p:cNvPr id="8" name="圆角矩形 7"/>
            <p:cNvSpPr/>
            <p:nvPr>
              <p:custDataLst>
                <p:tags r:id="rId9"/>
              </p:custDataLst>
            </p:nvPr>
          </p:nvSpPr>
          <p:spPr>
            <a:xfrm>
              <a:off x="8419" y="6169"/>
              <a:ext cx="6928" cy="1073"/>
            </a:xfrm>
            <a:prstGeom prst="roundRect">
              <a:avLst/>
            </a:prstGeom>
            <a:solidFill>
              <a:srgbClr val="AE8A7E">
                <a:alpha val="8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b="1">
                  <a:solidFill>
                    <a:schemeClr val="tx1"/>
                  </a:solidFill>
                  <a:latin typeface="方正粗黑宋简体" panose="02000000000000000000" charset="-122"/>
                  <a:ea typeface="方正粗黑宋简体" panose="02000000000000000000" charset="-122"/>
                </a:rPr>
                <a:t>林地资源</a:t>
              </a:r>
              <a:endParaRPr lang="zh-CN" altLang="en-US" sz="2800" b="1">
                <a:solidFill>
                  <a:schemeClr val="tx1"/>
                </a:solidFill>
                <a:latin typeface="方正粗黑宋简体" panose="02000000000000000000" charset="-122"/>
                <a:ea typeface="方正粗黑宋简体" panose="02000000000000000000" charset="-122"/>
              </a:endParaRPr>
            </a:p>
          </p:txBody>
        </p:sp>
      </p:grpSp>
      <p:grpSp>
        <p:nvGrpSpPr>
          <p:cNvPr id="23" name="组合 22"/>
          <p:cNvGrpSpPr/>
          <p:nvPr>
            <p:custDataLst>
              <p:tags r:id="rId10"/>
            </p:custDataLst>
          </p:nvPr>
        </p:nvGrpSpPr>
        <p:grpSpPr>
          <a:xfrm>
            <a:off x="551815" y="6521450"/>
            <a:ext cx="9587230" cy="2216150"/>
            <a:chOff x="869" y="10270"/>
            <a:chExt cx="15098" cy="3490"/>
          </a:xfrm>
        </p:grpSpPr>
        <p:grpSp>
          <p:nvGrpSpPr>
            <p:cNvPr id="9" name="组合 8"/>
            <p:cNvGrpSpPr/>
            <p:nvPr/>
          </p:nvGrpSpPr>
          <p:grpSpPr>
            <a:xfrm>
              <a:off x="869" y="10270"/>
              <a:ext cx="15098" cy="3415"/>
              <a:chOff x="956" y="2389"/>
              <a:chExt cx="15098" cy="3415"/>
            </a:xfrm>
          </p:grpSpPr>
          <p:sp>
            <p:nvSpPr>
              <p:cNvPr id="10" name="圆角矩形 9"/>
              <p:cNvSpPr/>
              <p:nvPr>
                <p:custDataLst>
                  <p:tags r:id="rId11"/>
                </p:custDataLst>
              </p:nvPr>
            </p:nvSpPr>
            <p:spPr>
              <a:xfrm>
                <a:off x="956" y="2849"/>
                <a:ext cx="15098" cy="2955"/>
              </a:xfrm>
              <a:prstGeom prst="roundRect">
                <a:avLst/>
              </a:prstGeom>
              <a:noFill/>
              <a:ln w="28575" cmpd="thickThin">
                <a:solidFill>
                  <a:srgbClr val="555F93"/>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圆角矩形 10"/>
              <p:cNvSpPr/>
              <p:nvPr>
                <p:custDataLst>
                  <p:tags r:id="rId12"/>
                </p:custDataLst>
              </p:nvPr>
            </p:nvSpPr>
            <p:spPr>
              <a:xfrm>
                <a:off x="1491" y="2389"/>
                <a:ext cx="6928" cy="1073"/>
              </a:xfrm>
              <a:prstGeom prst="roundRect">
                <a:avLst/>
              </a:prstGeom>
              <a:solidFill>
                <a:srgbClr val="555F93">
                  <a:alpha val="8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b="1">
                    <a:solidFill>
                      <a:schemeClr val="tx1"/>
                    </a:solidFill>
                    <a:latin typeface="方正粗黑宋简体" panose="02000000000000000000" charset="-122"/>
                    <a:ea typeface="方正粗黑宋简体" panose="02000000000000000000" charset="-122"/>
                  </a:rPr>
                  <a:t>水资源</a:t>
                </a:r>
                <a:endParaRPr lang="zh-CN" altLang="en-US" sz="2800" b="1">
                  <a:solidFill>
                    <a:schemeClr val="tx1"/>
                  </a:solidFill>
                  <a:latin typeface="方正粗黑宋简体" panose="02000000000000000000" charset="-122"/>
                  <a:ea typeface="方正粗黑宋简体" panose="02000000000000000000" charset="-122"/>
                </a:endParaRPr>
              </a:p>
            </p:txBody>
          </p:sp>
        </p:grpSp>
        <p:sp>
          <p:nvSpPr>
            <p:cNvPr id="22" name="文本框 21"/>
            <p:cNvSpPr txBox="1"/>
            <p:nvPr>
              <p:custDataLst>
                <p:tags r:id="rId13"/>
              </p:custDataLst>
            </p:nvPr>
          </p:nvSpPr>
          <p:spPr>
            <a:xfrm>
              <a:off x="1254" y="11411"/>
              <a:ext cx="14564" cy="2349"/>
            </a:xfrm>
            <a:prstGeom prst="rect">
              <a:avLst/>
            </a:prstGeom>
            <a:noFill/>
          </p:spPr>
          <p:txBody>
            <a:bodyPr wrap="square" rtlCol="0">
              <a:noAutofit/>
            </a:bodyPr>
            <a:lstStyle/>
            <a:p>
              <a:r>
                <a:rPr lang="zh-CN" altLang="en-US" sz="2200" dirty="0" smtClean="0">
                  <a:latin typeface="华文中宋" panose="02010600040101010101" charset="-122"/>
                  <a:ea typeface="华文中宋" panose="02010600040101010101" charset="-122"/>
                </a:rPr>
                <a:t>明确各类河湖水系管控边界，加强碧涌溪、公道溪、杉美</a:t>
              </a:r>
              <a:r>
                <a:rPr lang="zh-CN" altLang="en-US" sz="2200" dirty="0">
                  <a:latin typeface="华文中宋" panose="02010600040101010101" charset="-122"/>
                  <a:ea typeface="华文中宋" panose="02010600040101010101" charset="-122"/>
                </a:rPr>
                <a:t>溪等主要河流河道管理，中寨镇划定河湖划界管理范围</a:t>
              </a:r>
              <a:r>
                <a:rPr lang="en-US" altLang="zh-CN" sz="2200" dirty="0">
                  <a:latin typeface="华文中宋" panose="02010600040101010101" charset="-122"/>
                  <a:ea typeface="华文中宋" panose="02010600040101010101" charset="-122"/>
                </a:rPr>
                <a:t>64.61</a:t>
              </a:r>
              <a:r>
                <a:rPr lang="zh-CN" altLang="en-US" sz="2200" dirty="0" smtClean="0">
                  <a:latin typeface="华文中宋" panose="02010600040101010101" charset="-122"/>
                  <a:ea typeface="华文中宋" panose="02010600040101010101" charset="-122"/>
                </a:rPr>
                <a:t>公顷。开展地表水和地下水污染防治和水生态治理工作。至2035年，镇域重要河湖水功能区水质达标率达到100%，地表水环境质量全面达到水环境功能区要求。</a:t>
              </a:r>
              <a:endParaRPr lang="zh-CN" altLang="en-US" sz="2200" dirty="0">
                <a:latin typeface="华文中宋" panose="02010600040101010101" charset="-122"/>
                <a:ea typeface="华文中宋" panose="02010600040101010101" charset="-122"/>
              </a:endParaRPr>
            </a:p>
          </p:txBody>
        </p:sp>
      </p:grpSp>
      <p:grpSp>
        <p:nvGrpSpPr>
          <p:cNvPr id="25" name="组合 24"/>
          <p:cNvGrpSpPr/>
          <p:nvPr>
            <p:custDataLst>
              <p:tags r:id="rId14"/>
            </p:custDataLst>
          </p:nvPr>
        </p:nvGrpSpPr>
        <p:grpSpPr>
          <a:xfrm>
            <a:off x="551815" y="9011285"/>
            <a:ext cx="9587230" cy="2936240"/>
            <a:chOff x="869" y="14191"/>
            <a:chExt cx="15098" cy="4624"/>
          </a:xfrm>
        </p:grpSpPr>
        <p:grpSp>
          <p:nvGrpSpPr>
            <p:cNvPr id="21" name="组合 20"/>
            <p:cNvGrpSpPr/>
            <p:nvPr/>
          </p:nvGrpSpPr>
          <p:grpSpPr>
            <a:xfrm>
              <a:off x="869" y="14191"/>
              <a:ext cx="15098" cy="4624"/>
              <a:chOff x="869" y="14191"/>
              <a:chExt cx="15098" cy="4624"/>
            </a:xfrm>
          </p:grpSpPr>
          <p:sp>
            <p:nvSpPr>
              <p:cNvPr id="13" name="圆角矩形 12"/>
              <p:cNvSpPr/>
              <p:nvPr>
                <p:custDataLst>
                  <p:tags r:id="rId15"/>
                </p:custDataLst>
              </p:nvPr>
            </p:nvSpPr>
            <p:spPr>
              <a:xfrm>
                <a:off x="869" y="14651"/>
                <a:ext cx="15098" cy="4164"/>
              </a:xfrm>
              <a:prstGeom prst="roundRect">
                <a:avLst/>
              </a:prstGeom>
              <a:noFill/>
              <a:ln w="28575" cmpd="thickThin">
                <a:solidFill>
                  <a:srgbClr val="5CA463"/>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4" name="圆角矩形 13"/>
              <p:cNvSpPr/>
              <p:nvPr>
                <p:custDataLst>
                  <p:tags r:id="rId16"/>
                </p:custDataLst>
              </p:nvPr>
            </p:nvSpPr>
            <p:spPr>
              <a:xfrm>
                <a:off x="8332" y="14191"/>
                <a:ext cx="6928" cy="1073"/>
              </a:xfrm>
              <a:prstGeom prst="roundRect">
                <a:avLst/>
              </a:prstGeom>
              <a:solidFill>
                <a:srgbClr val="5CA463">
                  <a:alpha val="8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b="1">
                    <a:solidFill>
                      <a:schemeClr val="tx1"/>
                    </a:solidFill>
                    <a:latin typeface="方正粗黑宋简体" panose="02000000000000000000" charset="-122"/>
                    <a:ea typeface="方正粗黑宋简体" panose="02000000000000000000" charset="-122"/>
                  </a:rPr>
                  <a:t>矿产资源</a:t>
                </a:r>
                <a:endParaRPr lang="zh-CN" altLang="en-US" sz="2800" b="1">
                  <a:solidFill>
                    <a:schemeClr val="tx1"/>
                  </a:solidFill>
                  <a:latin typeface="方正粗黑宋简体" panose="02000000000000000000" charset="-122"/>
                  <a:ea typeface="方正粗黑宋简体" panose="02000000000000000000" charset="-122"/>
                </a:endParaRPr>
              </a:p>
            </p:txBody>
          </p:sp>
        </p:grpSp>
        <p:sp>
          <p:nvSpPr>
            <p:cNvPr id="24" name="文本框 23"/>
            <p:cNvSpPr txBox="1"/>
            <p:nvPr>
              <p:custDataLst>
                <p:tags r:id="rId17"/>
              </p:custDataLst>
            </p:nvPr>
          </p:nvSpPr>
          <p:spPr>
            <a:xfrm>
              <a:off x="1461" y="15356"/>
              <a:ext cx="14265" cy="3459"/>
            </a:xfrm>
            <a:prstGeom prst="rect">
              <a:avLst/>
            </a:prstGeom>
            <a:noFill/>
          </p:spPr>
          <p:txBody>
            <a:bodyPr wrap="square" rtlCol="0">
              <a:noAutofit/>
            </a:bodyPr>
            <a:lstStyle/>
            <a:p>
              <a:r>
                <a:rPr lang="zh-CN" altLang="en-US" sz="2200" dirty="0">
                  <a:latin typeface="华文中宋" panose="02010600040101010101" charset="-122"/>
                  <a:ea typeface="华文中宋" panose="02010600040101010101" charset="-122"/>
                </a:rPr>
                <a:t>严格矿产开发准入条件，合理调控能源资源开发利用总量，强化矿产资源节约与综合利用，开展矿山地质环境治理与矿区土地复垦，发展矿业领域循环经济。</a:t>
              </a:r>
              <a:endParaRPr lang="zh-CN" altLang="en-US" sz="2200" dirty="0">
                <a:latin typeface="华文中宋" panose="02010600040101010101" charset="-122"/>
                <a:ea typeface="华文中宋" panose="02010600040101010101" charset="-122"/>
              </a:endParaRPr>
            </a:p>
            <a:p>
              <a:r>
                <a:rPr lang="zh-CN" altLang="en-US" sz="2200" dirty="0">
                  <a:latin typeface="华文中宋" panose="02010600040101010101" charset="-122"/>
                  <a:ea typeface="华文中宋" panose="02010600040101010101" charset="-122"/>
                </a:rPr>
                <a:t>至</a:t>
              </a:r>
              <a:r>
                <a:rPr lang="en-US" altLang="zh-CN" sz="2200" dirty="0">
                  <a:latin typeface="华文中宋" panose="02010600040101010101" charset="-122"/>
                  <a:ea typeface="华文中宋" panose="02010600040101010101" charset="-122"/>
                </a:rPr>
                <a:t>2035</a:t>
              </a:r>
              <a:r>
                <a:rPr lang="zh-CN" altLang="en-US" sz="2200" dirty="0">
                  <a:latin typeface="华文中宋" panose="02010600040101010101" charset="-122"/>
                  <a:ea typeface="华文中宋" panose="02010600040101010101" charset="-122"/>
                </a:rPr>
                <a:t>年，落实上位规划，全镇设置3个开采区块，为中寨草场重晶石矿、中</a:t>
              </a:r>
              <a:r>
                <a:rPr lang="zh-CN" altLang="en-US" sz="2200" dirty="0" smtClean="0">
                  <a:latin typeface="华文中宋" panose="02010600040101010101" charset="-122"/>
                  <a:ea typeface="华文中宋" panose="02010600040101010101" charset="-122"/>
                </a:rPr>
                <a:t>寨硅酸钾盐矿、</a:t>
              </a:r>
              <a:r>
                <a:rPr lang="zh-CN" altLang="en-US" sz="2200" dirty="0">
                  <a:latin typeface="华文中宋" panose="02010600040101010101" charset="-122"/>
                  <a:ea typeface="华文中宋" panose="02010600040101010101" charset="-122"/>
                </a:rPr>
                <a:t>半江铅锌矿，生产矿山全部达到绿色矿山标准，划定勘查区2处，为比足矿区金矿普查区、中寨草场重晶石勘查区。</a:t>
              </a:r>
              <a:endParaRPr lang="zh-CN" altLang="en-US" sz="2200" dirty="0">
                <a:latin typeface="华文中宋" panose="02010600040101010101" charset="-122"/>
                <a:ea typeface="华文中宋" panose="02010600040101010101" charset="-122"/>
              </a:endParaRPr>
            </a:p>
          </p:txBody>
        </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3e48314a3a7749a887ec3e94be41cbe5"/>
          <p:cNvPicPr>
            <a:picLocks noChangeAspect="1"/>
          </p:cNvPicPr>
          <p:nvPr/>
        </p:nvPicPr>
        <p:blipFill>
          <a:blip r:embed="rId1">
            <a:alphaModFix amt="20000"/>
          </a:blip>
          <a:srcRect/>
          <a:stretch>
            <a:fillRect/>
          </a:stretch>
        </p:blipFill>
        <p:spPr>
          <a:xfrm>
            <a:off x="-635" y="0"/>
            <a:ext cx="10711180" cy="15120620"/>
          </a:xfrm>
          <a:prstGeom prst="rect">
            <a:avLst/>
          </a:prstGeom>
        </p:spPr>
      </p:pic>
      <p:sp>
        <p:nvSpPr>
          <p:cNvPr id="5" name="矩形 4"/>
          <p:cNvSpPr/>
          <p:nvPr/>
        </p:nvSpPr>
        <p:spPr>
          <a:xfrm>
            <a:off x="0" y="7734300"/>
            <a:ext cx="10691495" cy="4142740"/>
          </a:xfrm>
          <a:prstGeom prst="rect">
            <a:avLst/>
          </a:prstGeom>
          <a:solidFill>
            <a:srgbClr val="555F93">
              <a:alpha val="60000"/>
            </a:srgbClr>
          </a:solidFill>
        </p:spPr>
        <p:style>
          <a:lnRef idx="0">
            <a:srgbClr val="FFFFFF"/>
          </a:lnRef>
          <a:fillRef idx="2">
            <a:schemeClr val="accent1"/>
          </a:fillRef>
          <a:effectRef idx="0">
            <a:srgbClr val="FFFFFF"/>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636270" y="8754110"/>
            <a:ext cx="4685030" cy="2831465"/>
          </a:xfrm>
        </p:spPr>
        <p:txBody>
          <a:bodyPr>
            <a:noAutofit/>
          </a:bodyPr>
          <a:lstStyle/>
          <a:p>
            <a:r>
              <a:rPr lang="en-US" altLang="zh-CN" sz="20000">
                <a:solidFill>
                  <a:schemeClr val="bg1"/>
                </a:solidFill>
                <a:latin typeface="华文琥珀" panose="02010800040101010101" charset="-122"/>
                <a:ea typeface="华文琥珀" panose="02010800040101010101" charset="-122"/>
              </a:rPr>
              <a:t>03</a:t>
            </a:r>
            <a:endParaRPr lang="en-US" altLang="zh-CN" sz="20000">
              <a:solidFill>
                <a:schemeClr val="bg1"/>
              </a:solidFill>
              <a:latin typeface="华文琥珀" panose="02010800040101010101" charset="-122"/>
              <a:ea typeface="华文琥珀" panose="02010800040101010101" charset="-122"/>
            </a:endParaRPr>
          </a:p>
        </p:txBody>
      </p:sp>
      <p:sp>
        <p:nvSpPr>
          <p:cNvPr id="3" name="文本框 2"/>
          <p:cNvSpPr txBox="1"/>
          <p:nvPr/>
        </p:nvSpPr>
        <p:spPr>
          <a:xfrm>
            <a:off x="4311650" y="8498205"/>
            <a:ext cx="5880735" cy="3896995"/>
          </a:xfrm>
          <a:prstGeom prst="rect">
            <a:avLst/>
          </a:prstGeom>
          <a:noFill/>
        </p:spPr>
        <p:txBody>
          <a:bodyPr wrap="square" rtlCol="0" anchor="t">
            <a:noAutofit/>
          </a:bodyPr>
          <a:lstStyle/>
          <a:p>
            <a:pPr algn="l"/>
            <a:r>
              <a:rPr lang="zh-CN" altLang="en-US" sz="5400">
                <a:solidFill>
                  <a:schemeClr val="bg1"/>
                </a:solidFill>
                <a:latin typeface="华文琥珀" panose="02010800040101010101" charset="-122"/>
                <a:ea typeface="华文琥珀" panose="02010800040101010101" charset="-122"/>
                <a:sym typeface="+mn-ea"/>
              </a:rPr>
              <a:t>建设集约高效镇村空间格局</a:t>
            </a:r>
            <a:endParaRPr lang="zh-CN" altLang="en-US" sz="5400">
              <a:solidFill>
                <a:schemeClr val="bg1"/>
              </a:solidFill>
              <a:latin typeface="华文琥珀" panose="02010800040101010101" charset="-122"/>
              <a:ea typeface="华文琥珀" panose="02010800040101010101" charset="-122"/>
            </a:endParaRPr>
          </a:p>
          <a:p>
            <a:pPr indent="0" algn="ctr" fontAlgn="auto">
              <a:lnSpc>
                <a:spcPct val="120000"/>
              </a:lnSpc>
            </a:pPr>
            <a:r>
              <a:rPr lang="zh-CN" altLang="en-US" sz="2800">
                <a:solidFill>
                  <a:schemeClr val="bg1"/>
                </a:solidFill>
                <a:latin typeface="方正粗黑宋简体" panose="02000000000000000000" charset="-122"/>
                <a:ea typeface="方正粗黑宋简体" panose="02000000000000000000" charset="-122"/>
                <a:sym typeface="+mn-ea"/>
              </a:rPr>
              <a:t>镇村体系</a:t>
            </a:r>
            <a:endParaRPr lang="zh-CN" altLang="en-US" sz="2800">
              <a:solidFill>
                <a:schemeClr val="bg1"/>
              </a:solidFill>
              <a:latin typeface="方正粗黑宋简体" panose="02000000000000000000" charset="-122"/>
              <a:ea typeface="方正粗黑宋简体" panose="02000000000000000000" charset="-122"/>
              <a:sym typeface="+mn-ea"/>
            </a:endParaRPr>
          </a:p>
          <a:p>
            <a:pPr indent="0" algn="ctr" fontAlgn="auto">
              <a:lnSpc>
                <a:spcPct val="120000"/>
              </a:lnSpc>
            </a:pPr>
            <a:r>
              <a:rPr lang="zh-CN" altLang="en-US" sz="2800">
                <a:solidFill>
                  <a:schemeClr val="bg1"/>
                </a:solidFill>
                <a:latin typeface="方正粗黑宋简体" panose="02000000000000000000" charset="-122"/>
                <a:ea typeface="方正粗黑宋简体" panose="02000000000000000000" charset="-122"/>
                <a:sym typeface="+mn-ea"/>
              </a:rPr>
              <a:t>产业发展布局</a:t>
            </a:r>
            <a:endParaRPr lang="zh-CN" altLang="en-US" sz="2800">
              <a:solidFill>
                <a:schemeClr val="bg1"/>
              </a:solidFill>
              <a:latin typeface="方正粗黑宋简体" panose="02000000000000000000" charset="-122"/>
              <a:ea typeface="方正粗黑宋简体" panose="02000000000000000000" charset="-122"/>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07035"/>
            <a:ext cx="5513705" cy="685800"/>
          </a:xfrm>
          <a:prstGeom prst="rect">
            <a:avLst/>
          </a:prstGeom>
          <a:solidFill>
            <a:schemeClr val="accent1">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标题 1"/>
          <p:cNvSpPr>
            <a:spLocks noGrp="1"/>
          </p:cNvSpPr>
          <p:nvPr/>
        </p:nvSpPr>
        <p:spPr>
          <a:xfrm>
            <a:off x="607060" y="532765"/>
            <a:ext cx="7060565" cy="1017270"/>
          </a:xfrm>
          <a:prstGeom prst="rect">
            <a:avLst/>
          </a:prstGeom>
        </p:spPr>
        <p:txBody>
          <a:bodyPr vert="horz" lIns="91440" tIns="45720" rIns="91440" bIns="45720" rtlCol="0" anchor="t" anchorCtr="0">
            <a:normAutofit/>
          </a:bodyPr>
          <a:lstStyle>
            <a:lvl1pPr algn="l" defTabSz="1069340" rtl="0" eaLnBrk="1" latinLnBrk="0" hangingPunct="1">
              <a:lnSpc>
                <a:spcPct val="90000"/>
              </a:lnSpc>
              <a:spcBef>
                <a:spcPct val="0"/>
              </a:spcBef>
              <a:buNone/>
              <a:defRPr sz="5145" kern="1200">
                <a:solidFill>
                  <a:schemeClr val="tx1"/>
                </a:solidFill>
                <a:latin typeface="+mj-lt"/>
                <a:ea typeface="+mj-ea"/>
                <a:cs typeface="+mj-cs"/>
              </a:defRPr>
            </a:lvl1pPr>
          </a:lstStyle>
          <a:p>
            <a:pPr algn="l"/>
            <a:r>
              <a:rPr lang="zh-CN" sz="3600">
                <a:latin typeface="方正粗黑宋简体" panose="02000000000000000000" charset="-122"/>
                <a:ea typeface="方正粗黑宋简体" panose="02000000000000000000" charset="-122"/>
                <a:cs typeface="方正粗黑宋简体" panose="02000000000000000000" charset="-122"/>
              </a:rPr>
              <a:t>镇村体系</a:t>
            </a:r>
            <a:endParaRPr lang="zh-CN" sz="3600">
              <a:latin typeface="方正粗黑宋简体" panose="02000000000000000000" charset="-122"/>
              <a:ea typeface="方正粗黑宋简体" panose="02000000000000000000" charset="-122"/>
              <a:cs typeface="方正粗黑宋简体" panose="02000000000000000000" charset="-122"/>
            </a:endParaRPr>
          </a:p>
        </p:txBody>
      </p:sp>
      <p:pic>
        <p:nvPicPr>
          <p:cNvPr id="12" name="图片 11"/>
          <p:cNvPicPr>
            <a:picLocks noChangeAspect="1"/>
          </p:cNvPicPr>
          <p:nvPr/>
        </p:nvPicPr>
        <p:blipFill>
          <a:blip r:embed="rId1"/>
          <a:stretch>
            <a:fillRect/>
          </a:stretch>
        </p:blipFill>
        <p:spPr>
          <a:xfrm>
            <a:off x="1206692" y="5598160"/>
            <a:ext cx="8382250" cy="9521825"/>
          </a:xfrm>
          <a:prstGeom prst="rect">
            <a:avLst/>
          </a:prstGeom>
        </p:spPr>
      </p:pic>
      <p:sp>
        <p:nvSpPr>
          <p:cNvPr id="3" name="文本框 2"/>
          <p:cNvSpPr txBox="1"/>
          <p:nvPr/>
        </p:nvSpPr>
        <p:spPr>
          <a:xfrm>
            <a:off x="800735" y="1291590"/>
            <a:ext cx="9041130" cy="1337945"/>
          </a:xfrm>
          <a:prstGeom prst="rect">
            <a:avLst/>
          </a:prstGeom>
          <a:noFill/>
        </p:spPr>
        <p:txBody>
          <a:bodyPr wrap="square" rtlCol="0" anchor="t">
            <a:spAutoFit/>
          </a:bodyPr>
          <a:lstStyle/>
          <a:p>
            <a:pPr indent="0" fontAlgn="auto">
              <a:lnSpc>
                <a:spcPct val="150000"/>
              </a:lnSpc>
            </a:pPr>
            <a:r>
              <a:rPr lang="zh-CN" altLang="en-US" dirty="0" smtClean="0">
                <a:latin typeface="华文中宋" panose="02010600040101010101" charset="-122"/>
                <a:ea typeface="华文中宋" panose="02010600040101010101" charset="-122"/>
                <a:cs typeface="华文中宋" panose="02010600040101010101" charset="-122"/>
                <a:sym typeface="+mn-ea"/>
              </a:rPr>
              <a:t>镇政府驻地</a:t>
            </a:r>
            <a:r>
              <a:rPr lang="zh-CN" dirty="0" smtClean="0">
                <a:latin typeface="华文中宋" panose="02010600040101010101" charset="-122"/>
                <a:ea typeface="华文中宋" panose="02010600040101010101" charset="-122"/>
                <a:cs typeface="华文中宋" panose="02010600040101010101" charset="-122"/>
                <a:sym typeface="+mn-ea"/>
              </a:rPr>
              <a:t>1</a:t>
            </a:r>
            <a:r>
              <a:rPr lang="zh-CN" dirty="0">
                <a:latin typeface="华文中宋" panose="02010600040101010101" charset="-122"/>
                <a:ea typeface="华文中宋" panose="02010600040101010101" charset="-122"/>
                <a:cs typeface="华文中宋" panose="02010600040101010101" charset="-122"/>
                <a:sym typeface="+mn-ea"/>
              </a:rPr>
              <a:t>个：即中</a:t>
            </a:r>
            <a:r>
              <a:rPr lang="zh-CN" dirty="0" smtClean="0">
                <a:latin typeface="华文中宋" panose="02010600040101010101" charset="-122"/>
                <a:ea typeface="华文中宋" panose="02010600040101010101" charset="-122"/>
                <a:cs typeface="华文中宋" panose="02010600040101010101" charset="-122"/>
                <a:sym typeface="+mn-ea"/>
              </a:rPr>
              <a:t>寨</a:t>
            </a:r>
            <a:r>
              <a:rPr lang="zh-CN" altLang="en-US" dirty="0" smtClean="0">
                <a:latin typeface="华文中宋" panose="02010600040101010101" charset="-122"/>
                <a:ea typeface="华文中宋" panose="02010600040101010101" charset="-122"/>
                <a:cs typeface="华文中宋" panose="02010600040101010101" charset="-122"/>
                <a:sym typeface="+mn-ea"/>
              </a:rPr>
              <a:t>镇政府驻地</a:t>
            </a:r>
            <a:r>
              <a:rPr lang="zh-CN" dirty="0" smtClean="0">
                <a:latin typeface="华文中宋" panose="02010600040101010101" charset="-122"/>
                <a:ea typeface="华文中宋" panose="02010600040101010101" charset="-122"/>
                <a:cs typeface="华文中宋" panose="02010600040101010101" charset="-122"/>
                <a:sym typeface="+mn-ea"/>
              </a:rPr>
              <a:t>（</a:t>
            </a:r>
            <a:r>
              <a:rPr lang="zh-CN" dirty="0">
                <a:latin typeface="华文中宋" panose="02010600040101010101" charset="-122"/>
                <a:ea typeface="华文中宋" panose="02010600040101010101" charset="-122"/>
                <a:cs typeface="华文中宋" panose="02010600040101010101" charset="-122"/>
                <a:sym typeface="+mn-ea"/>
              </a:rPr>
              <a:t>中寨</a:t>
            </a:r>
            <a:r>
              <a:rPr lang="zh-CN" dirty="0" smtClean="0">
                <a:latin typeface="华文中宋" panose="02010600040101010101" charset="-122"/>
                <a:ea typeface="华文中宋" panose="02010600040101010101" charset="-122"/>
                <a:cs typeface="华文中宋" panose="02010600040101010101" charset="-122"/>
                <a:sym typeface="+mn-ea"/>
              </a:rPr>
              <a:t>居委会</a:t>
            </a:r>
            <a:r>
              <a:rPr lang="zh-CN" altLang="en-US" dirty="0" smtClean="0">
                <a:latin typeface="华文中宋" panose="02010600040101010101" charset="-122"/>
                <a:ea typeface="华文中宋" panose="02010600040101010101" charset="-122"/>
                <a:cs typeface="华文中宋" panose="02010600040101010101" charset="-122"/>
                <a:sym typeface="+mn-ea"/>
              </a:rPr>
              <a:t>）</a:t>
            </a:r>
            <a:r>
              <a:rPr lang="zh-CN" dirty="0" smtClean="0">
                <a:latin typeface="华文中宋" panose="02010600040101010101" charset="-122"/>
                <a:ea typeface="华文中宋" panose="02010600040101010101" charset="-122"/>
                <a:cs typeface="华文中宋" panose="02010600040101010101" charset="-122"/>
                <a:sym typeface="+mn-ea"/>
              </a:rPr>
              <a:t>；</a:t>
            </a:r>
            <a:endParaRPr lang="zh-CN" dirty="0">
              <a:solidFill>
                <a:schemeClr val="tx1"/>
              </a:solidFill>
              <a:latin typeface="华文中宋" panose="02010600040101010101" charset="-122"/>
              <a:ea typeface="华文中宋" panose="02010600040101010101" charset="-122"/>
              <a:cs typeface="华文中宋" panose="02010600040101010101" charset="-122"/>
            </a:endParaRPr>
          </a:p>
          <a:p>
            <a:pPr indent="0" fontAlgn="auto">
              <a:lnSpc>
                <a:spcPct val="150000"/>
              </a:lnSpc>
            </a:pPr>
            <a:r>
              <a:rPr lang="zh-CN" dirty="0">
                <a:latin typeface="华文中宋" panose="02010600040101010101" charset="-122"/>
                <a:ea typeface="华文中宋" panose="02010600040101010101" charset="-122"/>
                <a:cs typeface="华文中宋" panose="02010600040101010101" charset="-122"/>
                <a:sym typeface="+mn-ea"/>
              </a:rPr>
              <a:t>中心村3个：半江村、上公道村、比足村；</a:t>
            </a:r>
            <a:endParaRPr lang="zh-CN" dirty="0">
              <a:solidFill>
                <a:schemeClr val="tx1"/>
              </a:solidFill>
              <a:latin typeface="华文中宋" panose="02010600040101010101" charset="-122"/>
              <a:ea typeface="华文中宋" panose="02010600040101010101" charset="-122"/>
              <a:cs typeface="华文中宋" panose="02010600040101010101" charset="-122"/>
            </a:endParaRPr>
          </a:p>
          <a:p>
            <a:pPr indent="0" fontAlgn="auto">
              <a:lnSpc>
                <a:spcPct val="150000"/>
              </a:lnSpc>
            </a:pPr>
            <a:r>
              <a:rPr lang="zh-CN" altLang="en-US" dirty="0" smtClean="0">
                <a:latin typeface="华文中宋" panose="02010600040101010101" charset="-122"/>
                <a:ea typeface="华文中宋" panose="02010600040101010101" charset="-122"/>
                <a:cs typeface="华文中宋" panose="02010600040101010101" charset="-122"/>
                <a:sym typeface="+mn-ea"/>
              </a:rPr>
              <a:t>一般</a:t>
            </a:r>
            <a:r>
              <a:rPr lang="zh-CN" dirty="0" smtClean="0">
                <a:latin typeface="华文中宋" panose="02010600040101010101" charset="-122"/>
                <a:ea typeface="华文中宋" panose="02010600040101010101" charset="-122"/>
                <a:cs typeface="华文中宋" panose="02010600040101010101" charset="-122"/>
                <a:sym typeface="+mn-ea"/>
              </a:rPr>
              <a:t>村</a:t>
            </a:r>
            <a:r>
              <a:rPr lang="zh-CN" dirty="0">
                <a:latin typeface="华文中宋" panose="02010600040101010101" charset="-122"/>
                <a:ea typeface="华文中宋" panose="02010600040101010101" charset="-122"/>
                <a:cs typeface="华文中宋" panose="02010600040101010101" charset="-122"/>
                <a:sym typeface="+mn-ea"/>
              </a:rPr>
              <a:t>7个：祥冲村、降溪村、头家村、计寨村、大寨村、赛容村、地堡村。</a:t>
            </a:r>
            <a:endParaRPr lang="zh-CN" altLang="en-US" dirty="0">
              <a:latin typeface="华文中宋" panose="02010600040101010101" charset="-122"/>
              <a:ea typeface="华文中宋" panose="02010600040101010101" charset="-122"/>
              <a:cs typeface="华文中宋" panose="02010600040101010101" charset="-122"/>
              <a:sym typeface="+mn-ea"/>
            </a:endParaRPr>
          </a:p>
        </p:txBody>
      </p:sp>
      <p:sp>
        <p:nvSpPr>
          <p:cNvPr id="7" name="流程图: 可选过程 6"/>
          <p:cNvSpPr/>
          <p:nvPr/>
        </p:nvSpPr>
        <p:spPr>
          <a:xfrm>
            <a:off x="530860" y="1184910"/>
            <a:ext cx="9580245" cy="1675765"/>
          </a:xfrm>
          <a:prstGeom prst="flowChartAlternateProcess">
            <a:avLst/>
          </a:prstGeom>
          <a:ln w="88900" cap="flat" cmpd="thickThin" algn="ctr">
            <a:solidFill>
              <a:schemeClr val="accent2"/>
            </a:solidFill>
            <a:prstDash val="solid"/>
            <a:miter lim="800000"/>
          </a:ln>
        </p:spPr>
        <p:style>
          <a:lnRef idx="0">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11" name="流程图: 可选过程 10"/>
          <p:cNvSpPr/>
          <p:nvPr/>
        </p:nvSpPr>
        <p:spPr>
          <a:xfrm>
            <a:off x="530860" y="3096260"/>
            <a:ext cx="9580245" cy="2342515"/>
          </a:xfrm>
          <a:prstGeom prst="flowChartAlternateProcess">
            <a:avLst/>
          </a:prstGeom>
          <a:ln w="88900" cap="flat" cmpd="thickThin" algn="ctr">
            <a:solidFill>
              <a:schemeClr val="accent2"/>
            </a:solidFill>
            <a:prstDash val="solid"/>
            <a:miter lim="800000"/>
          </a:ln>
        </p:spPr>
        <p:style>
          <a:lnRef idx="0">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13" name="文本框 12"/>
          <p:cNvSpPr txBox="1"/>
          <p:nvPr/>
        </p:nvSpPr>
        <p:spPr>
          <a:xfrm>
            <a:off x="800735" y="3237230"/>
            <a:ext cx="3563620" cy="645160"/>
          </a:xfrm>
          <a:prstGeom prst="rect">
            <a:avLst/>
          </a:prstGeom>
          <a:noFill/>
        </p:spPr>
        <p:txBody>
          <a:bodyPr wrap="square" rtlCol="0">
            <a:spAutoFit/>
          </a:bodyPr>
          <a:lstStyle/>
          <a:p>
            <a:r>
              <a:rPr kumimoji="1" lang="zh-CN" b="1" dirty="0">
                <a:latin typeface="微软雅黑" panose="020B0503020204020204" charset="-122"/>
                <a:ea typeface="微软雅黑" panose="020B0503020204020204" charset="-122"/>
                <a:sym typeface="+mn-ea"/>
              </a:rPr>
              <a:t>村庄分类和布局</a:t>
            </a:r>
            <a:endParaRPr kumimoji="1" lang="zh-CN" b="0" dirty="0">
              <a:latin typeface="微软雅黑" panose="020B0503020204020204" charset="-122"/>
              <a:ea typeface="微软雅黑" panose="020B0503020204020204" charset="-122"/>
            </a:endParaRPr>
          </a:p>
          <a:p>
            <a:endParaRPr lang="zh-CN" altLang="en-US"/>
          </a:p>
        </p:txBody>
      </p:sp>
      <p:sp>
        <p:nvSpPr>
          <p:cNvPr id="14" name="文本框 13"/>
          <p:cNvSpPr txBox="1"/>
          <p:nvPr/>
        </p:nvSpPr>
        <p:spPr>
          <a:xfrm>
            <a:off x="800735" y="3587115"/>
            <a:ext cx="9041130" cy="1712673"/>
          </a:xfrm>
          <a:prstGeom prst="rect">
            <a:avLst/>
          </a:prstGeom>
          <a:noFill/>
        </p:spPr>
        <p:txBody>
          <a:bodyPr wrap="square" rtlCol="0" anchor="t">
            <a:noAutofit/>
          </a:bodyPr>
          <a:lstStyle/>
          <a:p>
            <a:pPr indent="0" fontAlgn="auto">
              <a:lnSpc>
                <a:spcPct val="120000"/>
              </a:lnSpc>
            </a:pPr>
            <a:r>
              <a:rPr kumimoji="1" lang="zh-CN" dirty="0">
                <a:latin typeface="华文中宋" panose="02010600040101010101" charset="-122"/>
                <a:ea typeface="华文中宋" panose="02010600040101010101" charset="-122"/>
                <a:cs typeface="华文中宋" panose="02010600040101010101" charset="-122"/>
                <a:sym typeface="+mn-ea"/>
              </a:rPr>
              <a:t>城郊融合类1个：中寨居委会；</a:t>
            </a:r>
            <a:endParaRPr kumimoji="1" lang="zh-CN" b="0" dirty="0">
              <a:latin typeface="华文中宋" panose="02010600040101010101" charset="-122"/>
              <a:ea typeface="华文中宋" panose="02010600040101010101" charset="-122"/>
              <a:cs typeface="华文中宋" panose="02010600040101010101" charset="-122"/>
            </a:endParaRPr>
          </a:p>
          <a:p>
            <a:pPr indent="0" fontAlgn="auto">
              <a:lnSpc>
                <a:spcPct val="120000"/>
              </a:lnSpc>
            </a:pPr>
            <a:r>
              <a:rPr kumimoji="1" lang="zh-CN" dirty="0">
                <a:latin typeface="华文中宋" panose="02010600040101010101" charset="-122"/>
                <a:ea typeface="华文中宋" panose="02010600040101010101" charset="-122"/>
                <a:cs typeface="华文中宋" panose="02010600040101010101" charset="-122"/>
                <a:sym typeface="+mn-ea"/>
              </a:rPr>
              <a:t>农业发展</a:t>
            </a:r>
            <a:r>
              <a:rPr kumimoji="1" lang="zh-CN" dirty="0" smtClean="0">
                <a:latin typeface="华文中宋" panose="02010600040101010101" charset="-122"/>
                <a:ea typeface="华文中宋" panose="02010600040101010101" charset="-122"/>
                <a:cs typeface="华文中宋" panose="02010600040101010101" charset="-122"/>
                <a:sym typeface="+mn-ea"/>
              </a:rPr>
              <a:t>类</a:t>
            </a:r>
            <a:r>
              <a:rPr kumimoji="1" lang="en-US" altLang="zh-CN" dirty="0" smtClean="0">
                <a:latin typeface="华文中宋" panose="02010600040101010101" charset="-122"/>
                <a:ea typeface="华文中宋" panose="02010600040101010101" charset="-122"/>
                <a:cs typeface="华文中宋" panose="02010600040101010101" charset="-122"/>
                <a:sym typeface="+mn-ea"/>
              </a:rPr>
              <a:t>7</a:t>
            </a:r>
            <a:r>
              <a:rPr kumimoji="1" lang="zh-CN" dirty="0" smtClean="0">
                <a:latin typeface="华文中宋" panose="02010600040101010101" charset="-122"/>
                <a:ea typeface="华文中宋" panose="02010600040101010101" charset="-122"/>
                <a:cs typeface="华文中宋" panose="02010600040101010101" charset="-122"/>
                <a:sym typeface="+mn-ea"/>
              </a:rPr>
              <a:t>个</a:t>
            </a:r>
            <a:r>
              <a:rPr kumimoji="1" lang="zh-CN" dirty="0">
                <a:latin typeface="华文中宋" panose="02010600040101010101" charset="-122"/>
                <a:ea typeface="华文中宋" panose="02010600040101010101" charset="-122"/>
                <a:cs typeface="华文中宋" panose="02010600040101010101" charset="-122"/>
                <a:sym typeface="+mn-ea"/>
              </a:rPr>
              <a:t>：赛容村</a:t>
            </a:r>
            <a:r>
              <a:rPr kumimoji="1" lang="zh-CN" dirty="0" smtClean="0">
                <a:latin typeface="华文中宋" panose="02010600040101010101" charset="-122"/>
                <a:ea typeface="华文中宋" panose="02010600040101010101" charset="-122"/>
                <a:cs typeface="华文中宋" panose="02010600040101010101" charset="-122"/>
                <a:sym typeface="+mn-ea"/>
              </a:rPr>
              <a:t>、</a:t>
            </a:r>
            <a:r>
              <a:rPr kumimoji="1" lang="zh-CN" altLang="zh-CN" dirty="0">
                <a:latin typeface="华文中宋" panose="02010600040101010101" charset="-122"/>
                <a:ea typeface="华文中宋" panose="02010600040101010101" charset="-122"/>
                <a:cs typeface="华文中宋" panose="02010600040101010101" charset="-122"/>
                <a:sym typeface="+mn-ea"/>
              </a:rPr>
              <a:t> </a:t>
            </a:r>
            <a:r>
              <a:rPr kumimoji="1" lang="zh-CN" altLang="zh-CN" dirty="0" smtClean="0">
                <a:latin typeface="华文中宋" panose="02010600040101010101" charset="-122"/>
                <a:ea typeface="华文中宋" panose="02010600040101010101" charset="-122"/>
                <a:cs typeface="华文中宋" panose="02010600040101010101" charset="-122"/>
                <a:sym typeface="+mn-ea"/>
              </a:rPr>
              <a:t>头家村</a:t>
            </a:r>
            <a:r>
              <a:rPr kumimoji="1" lang="zh-CN" altLang="en-US" dirty="0" smtClean="0">
                <a:latin typeface="华文中宋" panose="02010600040101010101" charset="-122"/>
                <a:ea typeface="华文中宋" panose="02010600040101010101" charset="-122"/>
                <a:cs typeface="华文中宋" panose="02010600040101010101" charset="-122"/>
                <a:sym typeface="+mn-ea"/>
              </a:rPr>
              <a:t>、</a:t>
            </a:r>
            <a:r>
              <a:rPr kumimoji="1" lang="zh-CN" dirty="0" smtClean="0">
                <a:latin typeface="华文中宋" panose="02010600040101010101" charset="-122"/>
                <a:ea typeface="华文中宋" panose="02010600040101010101" charset="-122"/>
                <a:cs typeface="华文中宋" panose="02010600040101010101" charset="-122"/>
                <a:sym typeface="+mn-ea"/>
              </a:rPr>
              <a:t>大寨村</a:t>
            </a:r>
            <a:r>
              <a:rPr kumimoji="1" lang="zh-CN" dirty="0">
                <a:latin typeface="华文中宋" panose="02010600040101010101" charset="-122"/>
                <a:ea typeface="华文中宋" panose="02010600040101010101" charset="-122"/>
                <a:cs typeface="华文中宋" panose="02010600040101010101" charset="-122"/>
                <a:sym typeface="+mn-ea"/>
              </a:rPr>
              <a:t>、上公道村、祥冲村、地堡村、计寨村；</a:t>
            </a:r>
            <a:endParaRPr kumimoji="1" lang="zh-CN" b="0" dirty="0">
              <a:latin typeface="华文中宋" panose="02010600040101010101" charset="-122"/>
              <a:ea typeface="华文中宋" panose="02010600040101010101" charset="-122"/>
              <a:cs typeface="华文中宋" panose="02010600040101010101" charset="-122"/>
            </a:endParaRPr>
          </a:p>
          <a:p>
            <a:pPr indent="0" fontAlgn="auto">
              <a:lnSpc>
                <a:spcPct val="120000"/>
              </a:lnSpc>
            </a:pPr>
            <a:r>
              <a:rPr kumimoji="1" lang="zh-CN" dirty="0">
                <a:latin typeface="华文中宋" panose="02010600040101010101" charset="-122"/>
                <a:ea typeface="华文中宋" panose="02010600040101010101" charset="-122"/>
                <a:cs typeface="华文中宋" panose="02010600040101010101" charset="-122"/>
                <a:sym typeface="+mn-ea"/>
              </a:rPr>
              <a:t>集聚提升类1个：比足村；</a:t>
            </a:r>
            <a:endParaRPr kumimoji="1" lang="zh-CN" b="0" dirty="0">
              <a:latin typeface="华文中宋" panose="02010600040101010101" charset="-122"/>
              <a:ea typeface="华文中宋" panose="02010600040101010101" charset="-122"/>
              <a:cs typeface="华文中宋" panose="02010600040101010101" charset="-122"/>
            </a:endParaRPr>
          </a:p>
          <a:p>
            <a:pPr indent="0" fontAlgn="auto">
              <a:lnSpc>
                <a:spcPct val="120000"/>
              </a:lnSpc>
            </a:pPr>
            <a:r>
              <a:rPr kumimoji="1" lang="zh-CN" dirty="0">
                <a:latin typeface="华文中宋" panose="02010600040101010101" charset="-122"/>
                <a:ea typeface="华文中宋" panose="02010600040101010101" charset="-122"/>
                <a:cs typeface="华文中宋" panose="02010600040101010101" charset="-122"/>
                <a:sym typeface="+mn-ea"/>
              </a:rPr>
              <a:t>生态保护</a:t>
            </a:r>
            <a:r>
              <a:rPr kumimoji="1" lang="zh-CN" dirty="0" smtClean="0">
                <a:latin typeface="华文中宋" panose="02010600040101010101" charset="-122"/>
                <a:ea typeface="华文中宋" panose="02010600040101010101" charset="-122"/>
                <a:cs typeface="华文中宋" panose="02010600040101010101" charset="-122"/>
                <a:sym typeface="+mn-ea"/>
              </a:rPr>
              <a:t>类</a:t>
            </a:r>
            <a:r>
              <a:rPr kumimoji="1" lang="en-US" altLang="zh-CN" dirty="0" smtClean="0">
                <a:latin typeface="华文中宋" panose="02010600040101010101" charset="-122"/>
                <a:ea typeface="华文中宋" panose="02010600040101010101" charset="-122"/>
                <a:cs typeface="华文中宋" panose="02010600040101010101" charset="-122"/>
                <a:sym typeface="+mn-ea"/>
              </a:rPr>
              <a:t>2</a:t>
            </a:r>
            <a:r>
              <a:rPr kumimoji="1" lang="zh-CN" dirty="0" smtClean="0">
                <a:latin typeface="华文中宋" panose="02010600040101010101" charset="-122"/>
                <a:ea typeface="华文中宋" panose="02010600040101010101" charset="-122"/>
                <a:cs typeface="华文中宋" panose="02010600040101010101" charset="-122"/>
                <a:sym typeface="+mn-ea"/>
              </a:rPr>
              <a:t>个</a:t>
            </a:r>
            <a:r>
              <a:rPr kumimoji="1" lang="zh-CN" dirty="0">
                <a:latin typeface="华文中宋" panose="02010600040101010101" charset="-122"/>
                <a:ea typeface="华文中宋" panose="02010600040101010101" charset="-122"/>
                <a:cs typeface="华文中宋" panose="02010600040101010101" charset="-122"/>
                <a:sym typeface="+mn-ea"/>
              </a:rPr>
              <a:t>：降溪</a:t>
            </a:r>
            <a:r>
              <a:rPr kumimoji="1" lang="zh-CN" dirty="0" smtClean="0">
                <a:latin typeface="华文中宋" panose="02010600040101010101" charset="-122"/>
                <a:ea typeface="华文中宋" panose="02010600040101010101" charset="-122"/>
                <a:cs typeface="华文中宋" panose="02010600040101010101" charset="-122"/>
                <a:sym typeface="+mn-ea"/>
              </a:rPr>
              <a:t>村、</a:t>
            </a:r>
            <a:r>
              <a:rPr kumimoji="1" lang="zh-CN" dirty="0">
                <a:latin typeface="华文中宋" panose="02010600040101010101" charset="-122"/>
                <a:ea typeface="华文中宋" panose="02010600040101010101" charset="-122"/>
                <a:cs typeface="华文中宋" panose="02010600040101010101" charset="-122"/>
                <a:sym typeface="+mn-ea"/>
              </a:rPr>
              <a:t>半江村。</a:t>
            </a:r>
            <a:endParaRPr kumimoji="1" lang="zh-CN" b="0" dirty="0">
              <a:latin typeface="华文中宋" panose="02010600040101010101" charset="-122"/>
              <a:ea typeface="华文中宋" panose="02010600040101010101" charset="-122"/>
              <a:cs typeface="华文中宋" panose="02010600040101010101" charset="-122"/>
            </a:endParaRPr>
          </a:p>
          <a:p>
            <a:pPr indent="0" fontAlgn="auto">
              <a:lnSpc>
                <a:spcPct val="120000"/>
              </a:lnSpc>
            </a:pPr>
            <a:r>
              <a:rPr kumimoji="1" lang="zh-CN" dirty="0">
                <a:latin typeface="华文中宋" panose="02010600040101010101" charset="-122"/>
                <a:ea typeface="华文中宋" panose="02010600040101010101" charset="-122"/>
                <a:cs typeface="华文中宋" panose="02010600040101010101" charset="-122"/>
                <a:sym typeface="+mn-ea"/>
              </a:rPr>
              <a:t>各村主要经济职能以现代农业、养殖业、农副产品加工、休闲农业及文化旅游为主。</a:t>
            </a:r>
            <a:endParaRPr kumimoji="1" lang="zh-CN" altLang="en-US" dirty="0">
              <a:latin typeface="华文中宋" panose="02010600040101010101" charset="-122"/>
              <a:ea typeface="华文中宋" panose="02010600040101010101" charset="-122"/>
              <a:cs typeface="华文中宋" panose="02010600040101010101" charset="-122"/>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0" y="407035"/>
            <a:ext cx="5513705" cy="685800"/>
          </a:xfrm>
          <a:prstGeom prst="rect">
            <a:avLst/>
          </a:prstGeom>
          <a:solidFill>
            <a:schemeClr val="accent1">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标题 1"/>
          <p:cNvSpPr>
            <a:spLocks noGrp="1"/>
          </p:cNvSpPr>
          <p:nvPr/>
        </p:nvSpPr>
        <p:spPr>
          <a:xfrm>
            <a:off x="607060" y="532765"/>
            <a:ext cx="7060565" cy="1017270"/>
          </a:xfrm>
          <a:prstGeom prst="rect">
            <a:avLst/>
          </a:prstGeom>
        </p:spPr>
        <p:txBody>
          <a:bodyPr vert="horz" lIns="91440" tIns="45720" rIns="91440" bIns="45720" rtlCol="0" anchor="t" anchorCtr="0">
            <a:normAutofit/>
          </a:bodyPr>
          <a:lstStyle>
            <a:lvl1pPr algn="l" defTabSz="1069340" rtl="0" eaLnBrk="1" latinLnBrk="0" hangingPunct="1">
              <a:lnSpc>
                <a:spcPct val="90000"/>
              </a:lnSpc>
              <a:spcBef>
                <a:spcPct val="0"/>
              </a:spcBef>
              <a:buNone/>
              <a:defRPr sz="5145" kern="1200">
                <a:solidFill>
                  <a:schemeClr val="tx1"/>
                </a:solidFill>
                <a:latin typeface="+mj-lt"/>
                <a:ea typeface="+mj-ea"/>
                <a:cs typeface="+mj-cs"/>
              </a:defRPr>
            </a:lvl1pPr>
          </a:lstStyle>
          <a:p>
            <a:pPr algn="l"/>
            <a:r>
              <a:rPr lang="zh-CN" sz="3600">
                <a:latin typeface="方正粗黑宋简体" panose="02000000000000000000" charset="-122"/>
                <a:ea typeface="方正粗黑宋简体" panose="02000000000000000000" charset="-122"/>
                <a:cs typeface="方正粗黑宋简体" panose="02000000000000000000" charset="-122"/>
              </a:rPr>
              <a:t>产业发展布局</a:t>
            </a:r>
            <a:endParaRPr lang="zh-CN" sz="3600">
              <a:latin typeface="方正粗黑宋简体" panose="02000000000000000000" charset="-122"/>
              <a:ea typeface="方正粗黑宋简体" panose="02000000000000000000" charset="-122"/>
              <a:cs typeface="方正粗黑宋简体" panose="02000000000000000000" charset="-122"/>
            </a:endParaRPr>
          </a:p>
        </p:txBody>
      </p:sp>
      <p:grpSp>
        <p:nvGrpSpPr>
          <p:cNvPr id="23" name="组合 22"/>
          <p:cNvGrpSpPr/>
          <p:nvPr>
            <p:custDataLst>
              <p:tags r:id="rId1"/>
            </p:custDataLst>
          </p:nvPr>
        </p:nvGrpSpPr>
        <p:grpSpPr>
          <a:xfrm>
            <a:off x="551815" y="1149350"/>
            <a:ext cx="9587230" cy="3072765"/>
            <a:chOff x="869" y="10270"/>
            <a:chExt cx="15098" cy="4839"/>
          </a:xfrm>
        </p:grpSpPr>
        <p:grpSp>
          <p:nvGrpSpPr>
            <p:cNvPr id="9" name="组合 8"/>
            <p:cNvGrpSpPr/>
            <p:nvPr/>
          </p:nvGrpSpPr>
          <p:grpSpPr>
            <a:xfrm>
              <a:off x="869" y="10270"/>
              <a:ext cx="15098" cy="4839"/>
              <a:chOff x="956" y="2389"/>
              <a:chExt cx="15098" cy="4839"/>
            </a:xfrm>
          </p:grpSpPr>
          <p:sp>
            <p:nvSpPr>
              <p:cNvPr id="10" name="圆角矩形 9"/>
              <p:cNvSpPr/>
              <p:nvPr>
                <p:custDataLst>
                  <p:tags r:id="rId2"/>
                </p:custDataLst>
              </p:nvPr>
            </p:nvSpPr>
            <p:spPr>
              <a:xfrm>
                <a:off x="956" y="2849"/>
                <a:ext cx="15098" cy="4379"/>
              </a:xfrm>
              <a:prstGeom prst="roundRect">
                <a:avLst/>
              </a:prstGeom>
              <a:noFill/>
              <a:ln w="50800" cmpd="thickThin">
                <a:solidFill>
                  <a:schemeClr val="accent3"/>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圆角矩形 10"/>
              <p:cNvSpPr/>
              <p:nvPr>
                <p:custDataLst>
                  <p:tags r:id="rId3"/>
                </p:custDataLst>
              </p:nvPr>
            </p:nvSpPr>
            <p:spPr>
              <a:xfrm>
                <a:off x="1491" y="2389"/>
                <a:ext cx="6928" cy="1073"/>
              </a:xfrm>
              <a:prstGeom prst="roundRect">
                <a:avLst/>
              </a:prstGeom>
              <a:solidFill>
                <a:schemeClr val="accent3">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b="1">
                    <a:solidFill>
                      <a:schemeClr val="tx1"/>
                    </a:solidFill>
                    <a:latin typeface="方正粗黑宋简体" panose="02000000000000000000" charset="-122"/>
                    <a:ea typeface="方正粗黑宋简体" panose="02000000000000000000" charset="-122"/>
                  </a:rPr>
                  <a:t>产业发展定位</a:t>
                </a:r>
                <a:endParaRPr lang="zh-CN" altLang="en-US" sz="2800" b="1">
                  <a:solidFill>
                    <a:schemeClr val="tx1"/>
                  </a:solidFill>
                  <a:latin typeface="方正粗黑宋简体" panose="02000000000000000000" charset="-122"/>
                  <a:ea typeface="方正粗黑宋简体" panose="02000000000000000000" charset="-122"/>
                </a:endParaRPr>
              </a:p>
            </p:txBody>
          </p:sp>
        </p:grpSp>
        <p:sp>
          <p:nvSpPr>
            <p:cNvPr id="22" name="文本框 21"/>
            <p:cNvSpPr txBox="1"/>
            <p:nvPr>
              <p:custDataLst>
                <p:tags r:id="rId4"/>
              </p:custDataLst>
            </p:nvPr>
          </p:nvSpPr>
          <p:spPr>
            <a:xfrm>
              <a:off x="1254" y="11411"/>
              <a:ext cx="14564" cy="3698"/>
            </a:xfrm>
            <a:prstGeom prst="rect">
              <a:avLst/>
            </a:prstGeom>
            <a:noFill/>
          </p:spPr>
          <p:txBody>
            <a:bodyPr wrap="square" rtlCol="0">
              <a:noAutofit/>
            </a:bodyPr>
            <a:lstStyle/>
            <a:p>
              <a:pPr indent="0" fontAlgn="auto">
                <a:lnSpc>
                  <a:spcPct val="110000"/>
                </a:lnSpc>
              </a:pPr>
              <a:r>
                <a:rPr lang="zh-CN" altLang="zh-CN" sz="2200" dirty="0" smtClean="0">
                  <a:solidFill>
                    <a:schemeClr val="tx1"/>
                  </a:solidFill>
                  <a:latin typeface="华文中宋" panose="02010600040101010101" charset="-122"/>
                  <a:ea typeface="华文中宋" panose="02010600040101010101" charset="-122"/>
                  <a:cs typeface="华文中宋" panose="02010600040101010101" charset="-122"/>
                  <a:sym typeface="+mn-ea"/>
                </a:rPr>
                <a:t>基于产业发展现状，结合中寨镇发展需要，构建</a:t>
              </a:r>
              <a:r>
                <a:rPr lang="zh-CN" altLang="zh-CN" sz="2200" b="1" dirty="0" smtClean="0">
                  <a:solidFill>
                    <a:schemeClr val="tx1"/>
                  </a:solidFill>
                  <a:latin typeface="华文中宋" panose="02010600040101010101" charset="-122"/>
                  <a:ea typeface="华文中宋" panose="02010600040101010101" charset="-122"/>
                  <a:cs typeface="华文中宋" panose="02010600040101010101" charset="-122"/>
                  <a:sym typeface="+mn-ea"/>
                </a:rPr>
                <a:t>以特色养殖为主，绿色种植为辅，中药采种为特色的农业产业发展体系</a:t>
              </a:r>
              <a:r>
                <a:rPr lang="zh-CN" altLang="zh-CN" sz="2200" dirty="0" smtClean="0">
                  <a:solidFill>
                    <a:schemeClr val="tx1"/>
                  </a:solidFill>
                  <a:latin typeface="华文中宋" panose="02010600040101010101" charset="-122"/>
                  <a:ea typeface="华文中宋" panose="02010600040101010101" charset="-122"/>
                  <a:cs typeface="华文中宋" panose="02010600040101010101" charset="-122"/>
                  <a:sym typeface="+mn-ea"/>
                </a:rPr>
                <a:t>，加快推进铅锌矿、</a:t>
              </a:r>
              <a:r>
                <a:rPr lang="zh-CN" altLang="en-US" sz="2200" dirty="0" smtClean="0">
                  <a:solidFill>
                    <a:schemeClr val="tx1"/>
                  </a:solidFill>
                  <a:latin typeface="华文中宋" panose="02010600040101010101" charset="-122"/>
                  <a:ea typeface="华文中宋" panose="02010600040101010101" charset="-122"/>
                  <a:cs typeface="华文中宋" panose="02010600040101010101" charset="-122"/>
                  <a:sym typeface="+mn-ea"/>
                </a:rPr>
                <a:t>硅酸钾盐</a:t>
              </a:r>
              <a:r>
                <a:rPr lang="zh-CN" altLang="zh-CN" sz="2200" dirty="0" smtClean="0">
                  <a:solidFill>
                    <a:schemeClr val="tx1"/>
                  </a:solidFill>
                  <a:latin typeface="华文中宋" panose="02010600040101010101" charset="-122"/>
                  <a:ea typeface="华文中宋" panose="02010600040101010101" charset="-122"/>
                  <a:cs typeface="华文中宋" panose="02010600040101010101" charset="-122"/>
                  <a:sym typeface="+mn-ea"/>
                </a:rPr>
                <a:t>、重晶石等矿产资源的有序开发，加快农业+旅游、民族文化+旅游、生态+旅游融合发展，推动镇域各类产品与物流深度融合，打造新晃县南部</a:t>
              </a:r>
              <a:r>
                <a:rPr lang="zh-CN" altLang="zh-CN" sz="2200" b="1" dirty="0" smtClean="0">
                  <a:solidFill>
                    <a:schemeClr val="tx1"/>
                  </a:solidFill>
                  <a:latin typeface="华文中宋" panose="02010600040101010101" charset="-122"/>
                  <a:ea typeface="华文中宋" panose="02010600040101010101" charset="-122"/>
                  <a:cs typeface="华文中宋" panose="02010600040101010101" charset="-122"/>
                  <a:sym typeface="+mn-ea"/>
                </a:rPr>
                <a:t>宜居宜业宜游的民族文化之镇</a:t>
              </a:r>
              <a:r>
                <a:rPr lang="zh-CN" altLang="zh-CN" sz="2200" dirty="0" smtClean="0">
                  <a:solidFill>
                    <a:schemeClr val="tx1"/>
                  </a:solidFill>
                  <a:latin typeface="华文中宋" panose="02010600040101010101" charset="-122"/>
                  <a:ea typeface="华文中宋" panose="02010600040101010101" charset="-122"/>
                  <a:cs typeface="华文中宋" panose="02010600040101010101" charset="-122"/>
                  <a:sym typeface="+mn-ea"/>
                </a:rPr>
                <a:t>和</a:t>
              </a:r>
              <a:r>
                <a:rPr lang="zh-CN" altLang="en-US" sz="2200" b="1" dirty="0">
                  <a:latin typeface="华文中宋" panose="02010600040101010101" charset="-122"/>
                  <a:ea typeface="华文中宋" panose="02010600040101010101" charset="-122"/>
                  <a:cs typeface="华文中宋" panose="02010600040101010101" charset="-122"/>
                  <a:sym typeface="+mn-ea"/>
                </a:rPr>
                <a:t>新晃、天柱两县交界处的重要物质集散</a:t>
              </a:r>
              <a:r>
                <a:rPr lang="zh-CN" altLang="en-US" sz="2200" b="1" dirty="0" smtClean="0">
                  <a:latin typeface="华文中宋" panose="02010600040101010101" charset="-122"/>
                  <a:ea typeface="华文中宋" panose="02010600040101010101" charset="-122"/>
                  <a:cs typeface="华文中宋" panose="02010600040101010101" charset="-122"/>
                  <a:sym typeface="+mn-ea"/>
                </a:rPr>
                <a:t>乡镇</a:t>
              </a:r>
              <a:r>
                <a:rPr lang="zh-CN" altLang="zh-CN" sz="2200" dirty="0" smtClean="0">
                  <a:solidFill>
                    <a:schemeClr val="tx1"/>
                  </a:solidFill>
                  <a:latin typeface="华文中宋" panose="02010600040101010101" charset="-122"/>
                  <a:ea typeface="华文中宋" panose="02010600040101010101" charset="-122"/>
                  <a:cs typeface="华文中宋" panose="02010600040101010101" charset="-122"/>
                  <a:sym typeface="+mn-ea"/>
                </a:rPr>
                <a:t>。</a:t>
              </a:r>
              <a:endParaRPr lang="zh-CN" altLang="zh-CN" sz="2200" dirty="0">
                <a:solidFill>
                  <a:schemeClr val="tx1"/>
                </a:solidFill>
                <a:latin typeface="华文中宋" panose="02010600040101010101" charset="-122"/>
                <a:ea typeface="华文中宋" panose="02010600040101010101" charset="-122"/>
                <a:cs typeface="华文中宋" panose="02010600040101010101" charset="-122"/>
                <a:sym typeface="+mn-ea"/>
              </a:endParaRPr>
            </a:p>
          </p:txBody>
        </p:sp>
      </p:grpSp>
      <p:grpSp>
        <p:nvGrpSpPr>
          <p:cNvPr id="2" name="组合 1"/>
          <p:cNvGrpSpPr/>
          <p:nvPr>
            <p:custDataLst>
              <p:tags r:id="rId5"/>
            </p:custDataLst>
          </p:nvPr>
        </p:nvGrpSpPr>
        <p:grpSpPr>
          <a:xfrm>
            <a:off x="6094730" y="4334081"/>
            <a:ext cx="4044315" cy="10692765"/>
            <a:chOff x="869" y="10270"/>
            <a:chExt cx="15098" cy="16839"/>
          </a:xfrm>
        </p:grpSpPr>
        <p:grpSp>
          <p:nvGrpSpPr>
            <p:cNvPr id="3" name="组合 2"/>
            <p:cNvGrpSpPr/>
            <p:nvPr/>
          </p:nvGrpSpPr>
          <p:grpSpPr>
            <a:xfrm>
              <a:off x="869" y="10270"/>
              <a:ext cx="15098" cy="16838"/>
              <a:chOff x="956" y="2389"/>
              <a:chExt cx="15098" cy="16838"/>
            </a:xfrm>
          </p:grpSpPr>
          <p:sp>
            <p:nvSpPr>
              <p:cNvPr id="5" name="圆角矩形 4"/>
              <p:cNvSpPr/>
              <p:nvPr>
                <p:custDataLst>
                  <p:tags r:id="rId6"/>
                </p:custDataLst>
              </p:nvPr>
            </p:nvSpPr>
            <p:spPr>
              <a:xfrm>
                <a:off x="956" y="2849"/>
                <a:ext cx="15098" cy="16378"/>
              </a:xfrm>
              <a:prstGeom prst="roundRect">
                <a:avLst/>
              </a:prstGeom>
              <a:noFill/>
              <a:ln w="50800" cmpd="thickThin">
                <a:solidFill>
                  <a:schemeClr val="accent3"/>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圆角矩形 5"/>
              <p:cNvSpPr/>
              <p:nvPr>
                <p:custDataLst>
                  <p:tags r:id="rId7"/>
                </p:custDataLst>
              </p:nvPr>
            </p:nvSpPr>
            <p:spPr>
              <a:xfrm>
                <a:off x="1492" y="2389"/>
                <a:ext cx="10634" cy="1073"/>
              </a:xfrm>
              <a:prstGeom prst="roundRect">
                <a:avLst/>
              </a:prstGeom>
              <a:solidFill>
                <a:schemeClr val="accent3">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b="1">
                    <a:solidFill>
                      <a:schemeClr val="tx1"/>
                    </a:solidFill>
                    <a:latin typeface="方正粗黑宋简体" panose="02000000000000000000" charset="-122"/>
                    <a:ea typeface="方正粗黑宋简体" panose="02000000000000000000" charset="-122"/>
                  </a:rPr>
                  <a:t>产业空间布局</a:t>
                </a:r>
                <a:endParaRPr lang="zh-CN" altLang="en-US" sz="2800" b="1">
                  <a:solidFill>
                    <a:schemeClr val="tx1"/>
                  </a:solidFill>
                  <a:latin typeface="方正粗黑宋简体" panose="02000000000000000000" charset="-122"/>
                  <a:ea typeface="方正粗黑宋简体" panose="02000000000000000000" charset="-122"/>
                </a:endParaRPr>
              </a:p>
            </p:txBody>
          </p:sp>
        </p:grpSp>
        <p:sp>
          <p:nvSpPr>
            <p:cNvPr id="7" name="文本框 6"/>
            <p:cNvSpPr txBox="1"/>
            <p:nvPr>
              <p:custDataLst>
                <p:tags r:id="rId8"/>
              </p:custDataLst>
            </p:nvPr>
          </p:nvSpPr>
          <p:spPr>
            <a:xfrm>
              <a:off x="1253" y="11411"/>
              <a:ext cx="14565" cy="15698"/>
            </a:xfrm>
            <a:prstGeom prst="rect">
              <a:avLst/>
            </a:prstGeom>
            <a:noFill/>
          </p:spPr>
          <p:txBody>
            <a:bodyPr wrap="square" rtlCol="0">
              <a:noAutofit/>
            </a:bodyPr>
            <a:lstStyle/>
            <a:p>
              <a:pPr indent="558800" fontAlgn="auto">
                <a:lnSpc>
                  <a:spcPct val="110000"/>
                </a:lnSpc>
                <a:extLst>
                  <a:ext uri="{35155182-B16C-46BC-9424-99874614C6A1}">
                    <wpsdc:indentchars xmlns:wpsdc="http://www.wps.cn/officeDocument/2017/drawingmlCustomData" val="200" checksum="1956455923"/>
                  </a:ext>
                </a:extLst>
              </a:pPr>
              <a:r>
                <a:rPr lang="zh-CN" altLang="zh-CN" sz="2200" dirty="0">
                  <a:solidFill>
                    <a:schemeClr val="tx1"/>
                  </a:solidFill>
                  <a:latin typeface="华文中宋" panose="02010600040101010101" charset="-122"/>
                  <a:ea typeface="华文中宋" panose="02010600040101010101" charset="-122"/>
                  <a:cs typeface="华文中宋" panose="02010600040101010101" charset="-122"/>
                  <a:sym typeface="+mn-ea"/>
                </a:rPr>
                <a:t>“一心”即</a:t>
              </a:r>
              <a:r>
                <a:rPr lang="zh-CN" altLang="zh-CN" sz="2200" b="1" dirty="0">
                  <a:solidFill>
                    <a:schemeClr val="tx1"/>
                  </a:solidFill>
                  <a:latin typeface="华文中宋" panose="02010600040101010101" charset="-122"/>
                  <a:ea typeface="华文中宋" panose="02010600040101010101" charset="-122"/>
                  <a:cs typeface="华文中宋" panose="02010600040101010101" charset="-122"/>
                  <a:sym typeface="+mn-ea"/>
                </a:rPr>
                <a:t>中</a:t>
              </a:r>
              <a:r>
                <a:rPr lang="zh-CN" altLang="zh-CN" sz="2200" b="1" dirty="0" smtClean="0">
                  <a:solidFill>
                    <a:schemeClr val="tx1"/>
                  </a:solidFill>
                  <a:latin typeface="华文中宋" panose="02010600040101010101" charset="-122"/>
                  <a:ea typeface="华文中宋" panose="02010600040101010101" charset="-122"/>
                  <a:cs typeface="华文中宋" panose="02010600040101010101" charset="-122"/>
                  <a:sym typeface="+mn-ea"/>
                </a:rPr>
                <a:t>寨</a:t>
              </a:r>
              <a:r>
                <a:rPr lang="zh-CN" altLang="en-US" sz="2200" b="1" dirty="0" smtClean="0">
                  <a:solidFill>
                    <a:schemeClr val="tx1"/>
                  </a:solidFill>
                  <a:latin typeface="华文中宋" panose="02010600040101010101" charset="-122"/>
                  <a:ea typeface="华文中宋" panose="02010600040101010101" charset="-122"/>
                  <a:cs typeface="华文中宋" panose="02010600040101010101" charset="-122"/>
                  <a:sym typeface="+mn-ea"/>
                </a:rPr>
                <a:t>镇政府驻地</a:t>
              </a:r>
              <a:r>
                <a:rPr lang="zh-CN" altLang="zh-CN" sz="2200" dirty="0" smtClean="0">
                  <a:solidFill>
                    <a:schemeClr val="tx1"/>
                  </a:solidFill>
                  <a:latin typeface="华文中宋" panose="02010600040101010101" charset="-122"/>
                  <a:ea typeface="华文中宋" panose="02010600040101010101" charset="-122"/>
                  <a:cs typeface="华文中宋" panose="02010600040101010101" charset="-122"/>
                  <a:sym typeface="+mn-ea"/>
                </a:rPr>
                <a:t>，</a:t>
              </a:r>
              <a:r>
                <a:rPr lang="zh-CN" altLang="zh-CN" sz="2200" b="1" dirty="0">
                  <a:solidFill>
                    <a:schemeClr val="tx1"/>
                  </a:solidFill>
                  <a:latin typeface="华文中宋" panose="02010600040101010101" charset="-122"/>
                  <a:ea typeface="华文中宋" panose="02010600040101010101" charset="-122"/>
                  <a:cs typeface="华文中宋" panose="02010600040101010101" charset="-122"/>
                  <a:sym typeface="+mn-ea"/>
                </a:rPr>
                <a:t>为商贸核心发展区域</a:t>
              </a:r>
              <a:r>
                <a:rPr lang="zh-CN" altLang="zh-CN" sz="2200" dirty="0">
                  <a:solidFill>
                    <a:schemeClr val="tx1"/>
                  </a:solidFill>
                  <a:latin typeface="华文中宋" panose="02010600040101010101" charset="-122"/>
                  <a:ea typeface="华文中宋" panose="02010600040101010101" charset="-122"/>
                  <a:cs typeface="华文中宋" panose="02010600040101010101" charset="-122"/>
                  <a:sym typeface="+mn-ea"/>
                </a:rPr>
                <a:t>；</a:t>
              </a:r>
              <a:endParaRPr lang="zh-CN" altLang="zh-CN" sz="2200" dirty="0">
                <a:solidFill>
                  <a:schemeClr val="tx1"/>
                </a:solidFill>
                <a:latin typeface="华文中宋" panose="02010600040101010101" charset="-122"/>
                <a:ea typeface="华文中宋" panose="02010600040101010101" charset="-122"/>
                <a:cs typeface="华文中宋" panose="02010600040101010101" charset="-122"/>
              </a:endParaRPr>
            </a:p>
            <a:p>
              <a:pPr indent="558800" fontAlgn="auto">
                <a:lnSpc>
                  <a:spcPct val="110000"/>
                </a:lnSpc>
                <a:extLst>
                  <a:ext uri="{35155182-B16C-46BC-9424-99874614C6A1}">
                    <wpsdc:indentchars xmlns:wpsdc="http://www.wps.cn/officeDocument/2017/drawingmlCustomData" val="200" checksum="1956455923"/>
                  </a:ext>
                </a:extLst>
              </a:pPr>
              <a:r>
                <a:rPr lang="zh-CN" altLang="zh-CN" sz="2200" dirty="0">
                  <a:solidFill>
                    <a:schemeClr val="tx1"/>
                  </a:solidFill>
                  <a:latin typeface="华文中宋" panose="02010600040101010101" charset="-122"/>
                  <a:ea typeface="华文中宋" panose="02010600040101010101" charset="-122"/>
                  <a:cs typeface="华文中宋" panose="02010600040101010101" charset="-122"/>
                  <a:sym typeface="+mn-ea"/>
                </a:rPr>
                <a:t>“两轴”即</a:t>
              </a:r>
              <a:r>
                <a:rPr lang="zh-CN" altLang="zh-CN" sz="2200" b="1" dirty="0">
                  <a:solidFill>
                    <a:schemeClr val="tx1"/>
                  </a:solidFill>
                  <a:latin typeface="华文中宋" panose="02010600040101010101" charset="-122"/>
                  <a:ea typeface="华文中宋" panose="02010600040101010101" charset="-122"/>
                  <a:cs typeface="华文中宋" panose="02010600040101010101" charset="-122"/>
                  <a:sym typeface="+mn-ea"/>
                </a:rPr>
                <a:t>沿省道S335</a:t>
              </a:r>
              <a:r>
                <a:rPr lang="zh-CN" altLang="zh-CN" sz="2200" dirty="0">
                  <a:solidFill>
                    <a:schemeClr val="tx1"/>
                  </a:solidFill>
                  <a:latin typeface="华文中宋" panose="02010600040101010101" charset="-122"/>
                  <a:ea typeface="华文中宋" panose="02010600040101010101" charset="-122"/>
                  <a:cs typeface="华文中宋" panose="02010600040101010101" charset="-122"/>
                  <a:sym typeface="+mn-ea"/>
                </a:rPr>
                <a:t>和</a:t>
              </a:r>
              <a:r>
                <a:rPr lang="zh-CN" altLang="zh-CN" sz="2200" b="1" dirty="0">
                  <a:solidFill>
                    <a:schemeClr val="tx1"/>
                  </a:solidFill>
                  <a:latin typeface="华文中宋" panose="02010600040101010101" charset="-122"/>
                  <a:ea typeface="华文中宋" panose="02010600040101010101" charset="-122"/>
                  <a:cs typeface="华文中宋" panose="02010600040101010101" charset="-122"/>
                  <a:sym typeface="+mn-ea"/>
                </a:rPr>
                <a:t>县道X064-X090</a:t>
              </a:r>
              <a:r>
                <a:rPr lang="zh-CN" altLang="zh-CN" sz="2200" dirty="0">
                  <a:solidFill>
                    <a:schemeClr val="tx1"/>
                  </a:solidFill>
                  <a:latin typeface="华文中宋" panose="02010600040101010101" charset="-122"/>
                  <a:ea typeface="华文中宋" panose="02010600040101010101" charset="-122"/>
                  <a:cs typeface="华文中宋" panose="02010600040101010101" charset="-122"/>
                  <a:sym typeface="+mn-ea"/>
                </a:rPr>
                <a:t>的两条产业发展轴；</a:t>
              </a:r>
              <a:endParaRPr lang="zh-CN" altLang="zh-CN" sz="2200" dirty="0">
                <a:solidFill>
                  <a:schemeClr val="tx1"/>
                </a:solidFill>
                <a:latin typeface="华文中宋" panose="02010600040101010101" charset="-122"/>
                <a:ea typeface="华文中宋" panose="02010600040101010101" charset="-122"/>
                <a:cs typeface="华文中宋" panose="02010600040101010101" charset="-122"/>
              </a:endParaRPr>
            </a:p>
            <a:p>
              <a:pPr indent="558800" fontAlgn="auto">
                <a:lnSpc>
                  <a:spcPct val="110000"/>
                </a:lnSpc>
                <a:extLst>
                  <a:ext uri="{35155182-B16C-46BC-9424-99874614C6A1}">
                    <wpsdc:indentchars xmlns:wpsdc="http://www.wps.cn/officeDocument/2017/drawingmlCustomData" val="200" checksum="1956455923"/>
                  </a:ext>
                </a:extLst>
              </a:pPr>
              <a:r>
                <a:rPr lang="zh-CN" altLang="zh-CN" sz="2200" dirty="0">
                  <a:solidFill>
                    <a:schemeClr val="tx1"/>
                  </a:solidFill>
                  <a:latin typeface="华文中宋" panose="02010600040101010101" charset="-122"/>
                  <a:ea typeface="华文中宋" panose="02010600040101010101" charset="-122"/>
                  <a:cs typeface="华文中宋" panose="02010600040101010101" charset="-122"/>
                  <a:sym typeface="+mn-ea"/>
                </a:rPr>
                <a:t>“三区”即</a:t>
              </a:r>
              <a:r>
                <a:rPr lang="zh-CN" altLang="zh-CN" sz="2200" b="1" dirty="0">
                  <a:solidFill>
                    <a:schemeClr val="tx1"/>
                  </a:solidFill>
                  <a:latin typeface="华文中宋" panose="02010600040101010101" charset="-122"/>
                  <a:ea typeface="华文中宋" panose="02010600040101010101" charset="-122"/>
                  <a:cs typeface="华文中宋" panose="02010600040101010101" charset="-122"/>
                  <a:sym typeface="+mn-ea"/>
                </a:rPr>
                <a:t>现代种养区、高山生态经济区</a:t>
              </a:r>
              <a:r>
                <a:rPr lang="zh-CN" altLang="zh-CN" sz="2200" b="1" dirty="0">
                  <a:latin typeface="华文中宋" panose="02010600040101010101" charset="-122"/>
                  <a:ea typeface="华文中宋" panose="02010600040101010101" charset="-122"/>
                  <a:cs typeface="华文中宋" panose="02010600040101010101" charset="-122"/>
                  <a:sym typeface="+mn-ea"/>
                </a:rPr>
                <a:t>、烤烟水稻轮作区。</a:t>
              </a:r>
              <a:endParaRPr lang="zh-CN" altLang="zh-CN" sz="2200" b="1" dirty="0">
                <a:solidFill>
                  <a:schemeClr val="tx1"/>
                </a:solidFill>
                <a:latin typeface="华文中宋" panose="02010600040101010101" charset="-122"/>
                <a:ea typeface="华文中宋" panose="02010600040101010101" charset="-122"/>
                <a:cs typeface="华文中宋" panose="02010600040101010101" charset="-122"/>
              </a:endParaRPr>
            </a:p>
            <a:p>
              <a:pPr indent="558800" fontAlgn="auto">
                <a:lnSpc>
                  <a:spcPct val="110000"/>
                </a:lnSpc>
                <a:extLst>
                  <a:ext uri="{35155182-B16C-46BC-9424-99874614C6A1}">
                    <wpsdc:indentchars xmlns:wpsdc="http://www.wps.cn/officeDocument/2017/drawingmlCustomData" val="200" checksum="1956455923"/>
                  </a:ext>
                </a:extLst>
              </a:pPr>
              <a:r>
                <a:rPr lang="zh-CN" altLang="zh-CN" sz="2200" dirty="0">
                  <a:solidFill>
                    <a:schemeClr val="tx1"/>
                  </a:solidFill>
                  <a:latin typeface="华文中宋" panose="02010600040101010101" charset="-122"/>
                  <a:ea typeface="华文中宋" panose="02010600040101010101" charset="-122"/>
                  <a:cs typeface="华文中宋" panose="02010600040101010101" charset="-122"/>
                  <a:sym typeface="+mn-ea"/>
                </a:rPr>
                <a:t>——</a:t>
              </a:r>
              <a:r>
                <a:rPr lang="zh-CN" altLang="zh-CN" sz="2200" b="1" dirty="0">
                  <a:solidFill>
                    <a:schemeClr val="tx1"/>
                  </a:solidFill>
                  <a:latin typeface="华文中宋" panose="02010600040101010101" charset="-122"/>
                  <a:ea typeface="华文中宋" panose="02010600040101010101" charset="-122"/>
                  <a:cs typeface="华文中宋" panose="02010600040101010101" charset="-122"/>
                  <a:sym typeface="+mn-ea"/>
                </a:rPr>
                <a:t>现代种养区</a:t>
              </a:r>
              <a:r>
                <a:rPr lang="zh-CN" altLang="zh-CN" sz="2200" dirty="0">
                  <a:solidFill>
                    <a:schemeClr val="tx1"/>
                  </a:solidFill>
                  <a:latin typeface="华文中宋" panose="02010600040101010101" charset="-122"/>
                  <a:ea typeface="华文中宋" panose="02010600040101010101" charset="-122"/>
                  <a:cs typeface="华文中宋" panose="02010600040101010101" charset="-122"/>
                  <a:sym typeface="+mn-ea"/>
                </a:rPr>
                <a:t>。祥冲村、降溪村西部、中寨居委会西部、计寨村、大寨村等区域，依托现状耕地及林地重点发展黄牛、香猪养殖、特色果蔬种植及林下中药种植。</a:t>
              </a:r>
              <a:endParaRPr lang="zh-CN" altLang="zh-CN" sz="2200" dirty="0">
                <a:solidFill>
                  <a:schemeClr val="tx1"/>
                </a:solidFill>
                <a:latin typeface="华文中宋" panose="02010600040101010101" charset="-122"/>
                <a:ea typeface="华文中宋" panose="02010600040101010101" charset="-122"/>
                <a:cs typeface="华文中宋" panose="02010600040101010101" charset="-122"/>
              </a:endParaRPr>
            </a:p>
            <a:p>
              <a:pPr indent="558800" fontAlgn="auto">
                <a:lnSpc>
                  <a:spcPct val="110000"/>
                </a:lnSpc>
                <a:extLst>
                  <a:ext uri="{35155182-B16C-46BC-9424-99874614C6A1}">
                    <wpsdc:indentchars xmlns:wpsdc="http://www.wps.cn/officeDocument/2017/drawingmlCustomData" val="200" checksum="1956455923"/>
                  </a:ext>
                </a:extLst>
              </a:pPr>
              <a:r>
                <a:rPr lang="zh-CN" altLang="zh-CN" sz="2200" dirty="0">
                  <a:solidFill>
                    <a:schemeClr val="tx1"/>
                  </a:solidFill>
                  <a:latin typeface="华文中宋" panose="02010600040101010101" charset="-122"/>
                  <a:ea typeface="华文中宋" panose="02010600040101010101" charset="-122"/>
                  <a:cs typeface="华文中宋" panose="02010600040101010101" charset="-122"/>
                  <a:sym typeface="+mn-ea"/>
                </a:rPr>
                <a:t>——</a:t>
              </a:r>
              <a:r>
                <a:rPr lang="zh-CN" altLang="zh-CN" sz="2200" b="1" dirty="0">
                  <a:solidFill>
                    <a:schemeClr val="tx1"/>
                  </a:solidFill>
                  <a:latin typeface="华文中宋" panose="02010600040101010101" charset="-122"/>
                  <a:ea typeface="华文中宋" panose="02010600040101010101" charset="-122"/>
                  <a:cs typeface="华文中宋" panose="02010600040101010101" charset="-122"/>
                  <a:sym typeface="+mn-ea"/>
                </a:rPr>
                <a:t>高山生态经济区</a:t>
              </a:r>
              <a:r>
                <a:rPr lang="zh-CN" altLang="zh-CN" sz="2200" dirty="0">
                  <a:solidFill>
                    <a:schemeClr val="tx1"/>
                  </a:solidFill>
                  <a:latin typeface="华文中宋" panose="02010600040101010101" charset="-122"/>
                  <a:ea typeface="华文中宋" panose="02010600040101010101" charset="-122"/>
                  <a:cs typeface="华文中宋" panose="02010600040101010101" charset="-122"/>
                  <a:sym typeface="+mn-ea"/>
                </a:rPr>
                <a:t>。降溪村东部、半江村北部、头家村西部、中寨居委会东部、赛容村西部等依托优良的生态环境，大力</a:t>
              </a:r>
              <a:r>
                <a:rPr lang="zh-CN" altLang="zh-CN" sz="2200" dirty="0" smtClean="0">
                  <a:solidFill>
                    <a:schemeClr val="tx1"/>
                  </a:solidFill>
                  <a:latin typeface="华文中宋" panose="02010600040101010101" charset="-122"/>
                  <a:ea typeface="华文中宋" panose="02010600040101010101" charset="-122"/>
                  <a:cs typeface="华文中宋" panose="02010600040101010101" charset="-122"/>
                  <a:sym typeface="+mn-ea"/>
                </a:rPr>
                <a:t>发展</a:t>
              </a:r>
              <a:r>
                <a:rPr lang="zh-CN" altLang="en-US" sz="2200" dirty="0" smtClean="0">
                  <a:latin typeface="华文中宋" panose="02010600040101010101" charset="-122"/>
                  <a:ea typeface="华文中宋" panose="02010600040101010101" charset="-122"/>
                  <a:cs typeface="华文中宋" panose="02010600040101010101" charset="-122"/>
                  <a:sym typeface="+mn-ea"/>
                </a:rPr>
                <a:t>林药经济</a:t>
              </a:r>
              <a:r>
                <a:rPr lang="zh-CN" altLang="zh-CN" sz="2200" dirty="0" smtClean="0">
                  <a:solidFill>
                    <a:schemeClr val="tx1"/>
                  </a:solidFill>
                  <a:latin typeface="华文中宋" panose="02010600040101010101" charset="-122"/>
                  <a:ea typeface="华文中宋" panose="02010600040101010101" charset="-122"/>
                  <a:cs typeface="华文中宋" panose="02010600040101010101" charset="-122"/>
                  <a:sym typeface="+mn-ea"/>
                </a:rPr>
                <a:t>种植</a:t>
              </a:r>
              <a:r>
                <a:rPr lang="zh-CN" altLang="zh-CN" sz="2200" dirty="0">
                  <a:solidFill>
                    <a:schemeClr val="tx1"/>
                  </a:solidFill>
                  <a:latin typeface="华文中宋" panose="02010600040101010101" charset="-122"/>
                  <a:ea typeface="华文中宋" panose="02010600040101010101" charset="-122"/>
                  <a:cs typeface="华文中宋" panose="02010600040101010101" charset="-122"/>
                  <a:sym typeface="+mn-ea"/>
                </a:rPr>
                <a:t>和生态旅游。</a:t>
              </a:r>
              <a:endParaRPr lang="zh-CN" altLang="zh-CN" sz="2200" dirty="0">
                <a:solidFill>
                  <a:schemeClr val="tx1"/>
                </a:solidFill>
                <a:latin typeface="华文中宋" panose="02010600040101010101" charset="-122"/>
                <a:ea typeface="华文中宋" panose="02010600040101010101" charset="-122"/>
                <a:cs typeface="华文中宋" panose="02010600040101010101" charset="-122"/>
              </a:endParaRPr>
            </a:p>
            <a:p>
              <a:pPr indent="558800" fontAlgn="auto">
                <a:lnSpc>
                  <a:spcPct val="110000"/>
                </a:lnSpc>
                <a:extLst>
                  <a:ext uri="{35155182-B16C-46BC-9424-99874614C6A1}">
                    <wpsdc:indentchars xmlns:wpsdc="http://www.wps.cn/officeDocument/2017/drawingmlCustomData" val="200" checksum="1956455923"/>
                  </a:ext>
                </a:extLst>
              </a:pPr>
              <a:r>
                <a:rPr lang="zh-CN" altLang="zh-CN" sz="2200" dirty="0">
                  <a:solidFill>
                    <a:schemeClr val="tx1"/>
                  </a:solidFill>
                  <a:latin typeface="华文中宋" panose="02010600040101010101" charset="-122"/>
                  <a:ea typeface="华文中宋" panose="02010600040101010101" charset="-122"/>
                  <a:cs typeface="华文中宋" panose="02010600040101010101" charset="-122"/>
                  <a:sym typeface="+mn-ea"/>
                </a:rPr>
                <a:t>——</a:t>
              </a:r>
              <a:r>
                <a:rPr lang="zh-CN" altLang="zh-CN" sz="2200" b="1" dirty="0">
                  <a:solidFill>
                    <a:schemeClr val="tx1"/>
                  </a:solidFill>
                  <a:latin typeface="华文中宋" panose="02010600040101010101" charset="-122"/>
                  <a:ea typeface="华文中宋" panose="02010600040101010101" charset="-122"/>
                  <a:cs typeface="华文中宋" panose="02010600040101010101" charset="-122"/>
                  <a:sym typeface="+mn-ea"/>
                </a:rPr>
                <a:t>烤烟水稻轮作区</a:t>
              </a:r>
              <a:r>
                <a:rPr lang="zh-CN" altLang="zh-CN" sz="2200" dirty="0">
                  <a:solidFill>
                    <a:schemeClr val="tx1"/>
                  </a:solidFill>
                  <a:latin typeface="华文中宋" panose="02010600040101010101" charset="-122"/>
                  <a:ea typeface="华文中宋" panose="02010600040101010101" charset="-122"/>
                  <a:cs typeface="华文中宋" panose="02010600040101010101" charset="-122"/>
                  <a:sym typeface="+mn-ea"/>
                </a:rPr>
                <a:t>。半江村南部、头家村东部、赛容村东部、地堡村、上公道村、比足村等区域依托集中连片优质的耕地，大力发展水稻种植</a:t>
              </a:r>
              <a:r>
                <a:rPr lang="zh-CN" altLang="zh-CN" sz="2200" dirty="0" smtClean="0">
                  <a:solidFill>
                    <a:schemeClr val="tx1"/>
                  </a:solidFill>
                  <a:latin typeface="华文中宋" panose="02010600040101010101" charset="-122"/>
                  <a:ea typeface="华文中宋" panose="02010600040101010101" charset="-122"/>
                  <a:cs typeface="华文中宋" panose="02010600040101010101" charset="-122"/>
                  <a:sym typeface="+mn-ea"/>
                </a:rPr>
                <a:t>、</a:t>
              </a:r>
              <a:r>
                <a:rPr lang="zh-CN" altLang="en-US" sz="2200" dirty="0" smtClean="0">
                  <a:solidFill>
                    <a:schemeClr val="tx1"/>
                  </a:solidFill>
                  <a:latin typeface="华文中宋" panose="02010600040101010101" charset="-122"/>
                  <a:ea typeface="华文中宋" panose="02010600040101010101" charset="-122"/>
                  <a:cs typeface="华文中宋" panose="02010600040101010101" charset="-122"/>
                  <a:sym typeface="+mn-ea"/>
                </a:rPr>
                <a:t>烤烟</a:t>
              </a:r>
              <a:r>
                <a:rPr lang="zh-CN" altLang="zh-CN" sz="2200" dirty="0" smtClean="0">
                  <a:solidFill>
                    <a:schemeClr val="tx1"/>
                  </a:solidFill>
                  <a:latin typeface="华文中宋" panose="02010600040101010101" charset="-122"/>
                  <a:ea typeface="华文中宋" panose="02010600040101010101" charset="-122"/>
                  <a:cs typeface="华文中宋" panose="02010600040101010101" charset="-122"/>
                  <a:sym typeface="+mn-ea"/>
                </a:rPr>
                <a:t>种植</a:t>
              </a:r>
              <a:r>
                <a:rPr lang="zh-CN" altLang="zh-CN" sz="2200" dirty="0">
                  <a:solidFill>
                    <a:schemeClr val="tx1"/>
                  </a:solidFill>
                  <a:latin typeface="华文中宋" panose="02010600040101010101" charset="-122"/>
                  <a:ea typeface="华文中宋" panose="02010600040101010101" charset="-122"/>
                  <a:cs typeface="华文中宋" panose="02010600040101010101" charset="-122"/>
                  <a:sym typeface="+mn-ea"/>
                </a:rPr>
                <a:t>等。</a:t>
              </a:r>
              <a:endParaRPr lang="zh-CN" altLang="zh-CN" sz="2200" dirty="0">
                <a:solidFill>
                  <a:schemeClr val="tx1"/>
                </a:solidFill>
                <a:latin typeface="华文中宋" panose="02010600040101010101" charset="-122"/>
                <a:ea typeface="华文中宋" panose="02010600040101010101" charset="-122"/>
                <a:cs typeface="华文中宋" panose="02010600040101010101" charset="-122"/>
              </a:endParaRPr>
            </a:p>
            <a:p>
              <a:pPr indent="0" fontAlgn="auto">
                <a:lnSpc>
                  <a:spcPct val="110000"/>
                </a:lnSpc>
              </a:pPr>
              <a:endParaRPr lang="zh-CN" altLang="zh-CN" sz="2200" dirty="0">
                <a:solidFill>
                  <a:schemeClr val="tx1"/>
                </a:solidFill>
                <a:latin typeface="华文中宋" panose="02010600040101010101" charset="-122"/>
                <a:ea typeface="华文中宋" panose="02010600040101010101" charset="-122"/>
                <a:cs typeface="华文中宋" panose="02010600040101010101" charset="-122"/>
                <a:sym typeface="+mn-ea"/>
              </a:endParaRPr>
            </a:p>
          </p:txBody>
        </p:sp>
      </p:grpSp>
      <p:grpSp>
        <p:nvGrpSpPr>
          <p:cNvPr id="28" name="组合 27"/>
          <p:cNvGrpSpPr/>
          <p:nvPr/>
        </p:nvGrpSpPr>
        <p:grpSpPr>
          <a:xfrm>
            <a:off x="551180" y="4515485"/>
            <a:ext cx="5374640" cy="2179320"/>
            <a:chOff x="7437" y="7085"/>
            <a:chExt cx="8464" cy="3432"/>
          </a:xfrm>
        </p:grpSpPr>
        <p:sp>
          <p:nvSpPr>
            <p:cNvPr id="24" name="圆角矩形 23"/>
            <p:cNvSpPr/>
            <p:nvPr>
              <p:custDataLst>
                <p:tags r:id="rId9"/>
              </p:custDataLst>
            </p:nvPr>
          </p:nvSpPr>
          <p:spPr>
            <a:xfrm>
              <a:off x="7437" y="7085"/>
              <a:ext cx="8465" cy="3433"/>
            </a:xfrm>
            <a:prstGeom prst="roundRect">
              <a:avLst/>
            </a:prstGeom>
            <a:noFill/>
            <a:ln w="50800" cmpd="thickThin">
              <a:solidFill>
                <a:schemeClr val="accent3"/>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5" name="文本框 24"/>
            <p:cNvSpPr txBox="1"/>
            <p:nvPr/>
          </p:nvSpPr>
          <p:spPr>
            <a:xfrm>
              <a:off x="7792" y="7800"/>
              <a:ext cx="7942" cy="2155"/>
            </a:xfrm>
            <a:prstGeom prst="rect">
              <a:avLst/>
            </a:prstGeom>
            <a:noFill/>
          </p:spPr>
          <p:txBody>
            <a:bodyPr wrap="square" rtlCol="0">
              <a:noAutofit/>
            </a:bodyPr>
            <a:lstStyle/>
            <a:p>
              <a:r>
                <a:rPr lang="zh-CN" altLang="zh-CN" sz="2200" dirty="0">
                  <a:solidFill>
                    <a:schemeClr val="tx1"/>
                  </a:solidFill>
                  <a:latin typeface="华文中宋" panose="02010600040101010101" charset="-122"/>
                  <a:ea typeface="华文中宋" panose="02010600040101010101" charset="-122"/>
                  <a:cs typeface="华文中宋" panose="02010600040101010101" charset="-122"/>
                  <a:sym typeface="+mn-ea"/>
                </a:rPr>
                <a:t>结合中寨镇产业定位和各村产业基础，规划形成</a:t>
              </a:r>
              <a:r>
                <a:rPr lang="zh-CN" altLang="zh-CN" sz="2800" b="1" dirty="0">
                  <a:solidFill>
                    <a:schemeClr val="tx1"/>
                  </a:solidFill>
                  <a:latin typeface="华文中宋" panose="02010600040101010101" charset="-122"/>
                  <a:ea typeface="华文中宋" panose="02010600040101010101" charset="-122"/>
                  <a:cs typeface="华文中宋" panose="02010600040101010101" charset="-122"/>
                  <a:sym typeface="+mn-ea"/>
                </a:rPr>
                <a:t>“一心两轴三区</a:t>
              </a:r>
              <a:r>
                <a:rPr lang="zh-CN" altLang="zh-CN" sz="2800" dirty="0">
                  <a:solidFill>
                    <a:schemeClr val="tx1"/>
                  </a:solidFill>
                  <a:latin typeface="华文中宋" panose="02010600040101010101" charset="-122"/>
                  <a:ea typeface="华文中宋" panose="02010600040101010101" charset="-122"/>
                  <a:cs typeface="华文中宋" panose="02010600040101010101" charset="-122"/>
                  <a:sym typeface="+mn-ea"/>
                </a:rPr>
                <a:t>”</a:t>
              </a:r>
              <a:r>
                <a:rPr lang="zh-CN" altLang="zh-CN" sz="2200" dirty="0">
                  <a:solidFill>
                    <a:schemeClr val="tx1"/>
                  </a:solidFill>
                  <a:latin typeface="华文中宋" panose="02010600040101010101" charset="-122"/>
                  <a:ea typeface="华文中宋" panose="02010600040101010101" charset="-122"/>
                  <a:cs typeface="华文中宋" panose="02010600040101010101" charset="-122"/>
                  <a:sym typeface="+mn-ea"/>
                </a:rPr>
                <a:t>的产业布局空间结构。</a:t>
              </a:r>
              <a:endParaRPr lang="zh-CN" altLang="zh-CN" sz="2200" dirty="0">
                <a:solidFill>
                  <a:schemeClr val="tx1"/>
                </a:solidFill>
                <a:latin typeface="华文中宋" panose="02010600040101010101" charset="-122"/>
                <a:ea typeface="华文中宋" panose="02010600040101010101" charset="-122"/>
                <a:cs typeface="华文中宋" panose="02010600040101010101" charset="-122"/>
              </a:endParaRPr>
            </a:p>
            <a:p>
              <a:endParaRPr lang="zh-CN" altLang="zh-CN" sz="2200" dirty="0">
                <a:solidFill>
                  <a:schemeClr val="tx1"/>
                </a:solidFill>
                <a:latin typeface="华文中宋" panose="02010600040101010101" charset="-122"/>
                <a:ea typeface="华文中宋" panose="02010600040101010101" charset="-122"/>
                <a:cs typeface="华文中宋" panose="02010600040101010101" charset="-122"/>
              </a:endParaRPr>
            </a:p>
          </p:txBody>
        </p:sp>
      </p:grpSp>
      <p:pic>
        <p:nvPicPr>
          <p:cNvPr id="32" name="图片 31"/>
          <p:cNvPicPr>
            <a:picLocks noChangeAspect="1"/>
          </p:cNvPicPr>
          <p:nvPr/>
        </p:nvPicPr>
        <p:blipFill>
          <a:blip r:embed="rId10"/>
          <a:stretch>
            <a:fillRect/>
          </a:stretch>
        </p:blipFill>
        <p:spPr>
          <a:xfrm>
            <a:off x="0" y="7221892"/>
            <a:ext cx="5992987" cy="677778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3e48314a3a7749a887ec3e94be41cbe5"/>
          <p:cNvPicPr>
            <a:picLocks noChangeAspect="1"/>
          </p:cNvPicPr>
          <p:nvPr/>
        </p:nvPicPr>
        <p:blipFill>
          <a:blip r:embed="rId1">
            <a:alphaModFix amt="20000"/>
          </a:blip>
          <a:srcRect/>
          <a:stretch>
            <a:fillRect/>
          </a:stretch>
        </p:blipFill>
        <p:spPr>
          <a:xfrm>
            <a:off x="-635" y="0"/>
            <a:ext cx="10711180" cy="15120620"/>
          </a:xfrm>
          <a:prstGeom prst="rect">
            <a:avLst/>
          </a:prstGeom>
        </p:spPr>
      </p:pic>
      <p:sp>
        <p:nvSpPr>
          <p:cNvPr id="5" name="矩形 4"/>
          <p:cNvSpPr/>
          <p:nvPr/>
        </p:nvSpPr>
        <p:spPr>
          <a:xfrm>
            <a:off x="0" y="8255635"/>
            <a:ext cx="10691495" cy="4372610"/>
          </a:xfrm>
          <a:prstGeom prst="rect">
            <a:avLst/>
          </a:prstGeom>
          <a:solidFill>
            <a:srgbClr val="6A5756">
              <a:alpha val="50000"/>
            </a:srgbClr>
          </a:solidFill>
        </p:spPr>
        <p:style>
          <a:lnRef idx="0">
            <a:srgbClr val="FFFFFF"/>
          </a:lnRef>
          <a:fillRef idx="2">
            <a:schemeClr val="accent1"/>
          </a:fillRef>
          <a:effectRef idx="0">
            <a:srgbClr val="FFFFFF"/>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596900" y="9030970"/>
            <a:ext cx="9621520" cy="2831465"/>
          </a:xfrm>
        </p:spPr>
        <p:txBody>
          <a:bodyPr>
            <a:noAutofit/>
          </a:bodyPr>
          <a:lstStyle/>
          <a:p>
            <a:r>
              <a:rPr lang="en-US" altLang="zh-CN" sz="20000">
                <a:solidFill>
                  <a:schemeClr val="bg1"/>
                </a:solidFill>
                <a:latin typeface="华文琥珀" panose="02010800040101010101" charset="-122"/>
                <a:ea typeface="华文琥珀" panose="02010800040101010101" charset="-122"/>
              </a:rPr>
              <a:t>04</a:t>
            </a:r>
            <a:endParaRPr lang="en-US" altLang="zh-CN" sz="20000">
              <a:solidFill>
                <a:schemeClr val="bg1"/>
              </a:solidFill>
              <a:latin typeface="华文琥珀" panose="02010800040101010101" charset="-122"/>
              <a:ea typeface="华文琥珀" panose="02010800040101010101" charset="-122"/>
            </a:endParaRPr>
          </a:p>
        </p:txBody>
      </p:sp>
      <p:sp>
        <p:nvSpPr>
          <p:cNvPr id="3" name="文本框 2"/>
          <p:cNvSpPr txBox="1"/>
          <p:nvPr/>
        </p:nvSpPr>
        <p:spPr>
          <a:xfrm>
            <a:off x="4311650" y="8498205"/>
            <a:ext cx="5880735" cy="3896995"/>
          </a:xfrm>
          <a:prstGeom prst="rect">
            <a:avLst/>
          </a:prstGeom>
          <a:noFill/>
        </p:spPr>
        <p:txBody>
          <a:bodyPr wrap="square" rtlCol="0" anchor="t">
            <a:noAutofit/>
          </a:bodyPr>
          <a:lstStyle/>
          <a:p>
            <a:pPr algn="l"/>
            <a:r>
              <a:rPr lang="zh-CN" altLang="en-US" sz="5400">
                <a:solidFill>
                  <a:schemeClr val="bg1"/>
                </a:solidFill>
                <a:latin typeface="华文琥珀" panose="02010800040101010101" charset="-122"/>
                <a:ea typeface="华文琥珀" panose="02010800040101010101" charset="-122"/>
              </a:rPr>
              <a:t>完善韧性高效支撑体系</a:t>
            </a:r>
            <a:endParaRPr lang="zh-CN" altLang="en-US" sz="5400">
              <a:solidFill>
                <a:schemeClr val="bg1"/>
              </a:solidFill>
              <a:latin typeface="华文琥珀" panose="02010800040101010101" charset="-122"/>
              <a:ea typeface="华文琥珀" panose="02010800040101010101" charset="-122"/>
            </a:endParaRPr>
          </a:p>
          <a:p>
            <a:pPr indent="0" algn="ctr" fontAlgn="auto">
              <a:lnSpc>
                <a:spcPct val="120000"/>
              </a:lnSpc>
            </a:pPr>
            <a:r>
              <a:rPr lang="zh-CN" altLang="en-US" sz="2800">
                <a:solidFill>
                  <a:schemeClr val="bg1"/>
                </a:solidFill>
                <a:latin typeface="方正粗黑宋简体" panose="02000000000000000000" charset="-122"/>
                <a:ea typeface="方正粗黑宋简体" panose="02000000000000000000" charset="-122"/>
                <a:sym typeface="+mn-ea"/>
              </a:rPr>
              <a:t>建立综合交通体系</a:t>
            </a:r>
            <a:endParaRPr lang="zh-CN" altLang="en-US" sz="2800">
              <a:solidFill>
                <a:schemeClr val="bg1"/>
              </a:solidFill>
              <a:latin typeface="方正粗黑宋简体" panose="02000000000000000000" charset="-122"/>
              <a:ea typeface="方正粗黑宋简体" panose="02000000000000000000" charset="-122"/>
            </a:endParaRPr>
          </a:p>
          <a:p>
            <a:pPr indent="0" algn="ctr" fontAlgn="auto">
              <a:lnSpc>
                <a:spcPct val="120000"/>
              </a:lnSpc>
            </a:pPr>
            <a:r>
              <a:rPr lang="zh-CN" altLang="en-US" sz="2800">
                <a:solidFill>
                  <a:schemeClr val="bg1"/>
                </a:solidFill>
                <a:latin typeface="方正粗黑宋简体" panose="02000000000000000000" charset="-122"/>
                <a:ea typeface="方正粗黑宋简体" panose="02000000000000000000" charset="-122"/>
                <a:sym typeface="+mn-ea"/>
              </a:rPr>
              <a:t>提升公共服务能力</a:t>
            </a:r>
            <a:endParaRPr lang="zh-CN" altLang="en-US" sz="2800">
              <a:solidFill>
                <a:schemeClr val="bg1"/>
              </a:solidFill>
              <a:latin typeface="方正粗黑宋简体" panose="02000000000000000000" charset="-122"/>
              <a:ea typeface="方正粗黑宋简体" panose="02000000000000000000" charset="-122"/>
            </a:endParaRPr>
          </a:p>
          <a:p>
            <a:pPr indent="0" algn="ctr" fontAlgn="auto">
              <a:lnSpc>
                <a:spcPct val="120000"/>
              </a:lnSpc>
            </a:pPr>
            <a:r>
              <a:rPr lang="zh-CN" altLang="en-US" sz="2800">
                <a:solidFill>
                  <a:schemeClr val="bg1"/>
                </a:solidFill>
                <a:latin typeface="方正粗黑宋简体" panose="02000000000000000000" charset="-122"/>
                <a:ea typeface="方正粗黑宋简体" panose="02000000000000000000" charset="-122"/>
                <a:sym typeface="+mn-ea"/>
              </a:rPr>
              <a:t>优化公用设施布局</a:t>
            </a:r>
            <a:endParaRPr lang="zh-CN" altLang="en-US" sz="2800">
              <a:solidFill>
                <a:schemeClr val="bg1"/>
              </a:solidFill>
              <a:latin typeface="方正粗黑宋简体" panose="02000000000000000000" charset="-122"/>
              <a:ea typeface="方正粗黑宋简体" panose="02000000000000000000" charset="-122"/>
            </a:endParaRPr>
          </a:p>
          <a:p>
            <a:pPr indent="0" algn="ctr" fontAlgn="auto">
              <a:lnSpc>
                <a:spcPct val="120000"/>
              </a:lnSpc>
            </a:pPr>
            <a:r>
              <a:rPr lang="zh-CN" altLang="en-US" sz="2800">
                <a:solidFill>
                  <a:schemeClr val="bg1"/>
                </a:solidFill>
                <a:latin typeface="方正粗黑宋简体" panose="02000000000000000000" charset="-122"/>
                <a:ea typeface="方正粗黑宋简体" panose="02000000000000000000" charset="-122"/>
                <a:sym typeface="+mn-ea"/>
              </a:rPr>
              <a:t>安全韧性与综合防灾</a:t>
            </a:r>
            <a:endParaRPr lang="zh-CN" altLang="en-US" sz="2800">
              <a:solidFill>
                <a:schemeClr val="bg1"/>
              </a:solidFill>
              <a:latin typeface="方正粗黑宋简体" panose="02000000000000000000" charset="-122"/>
              <a:ea typeface="方正粗黑宋简体" panose="02000000000000000000" charset="-122"/>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701294" y="7049017"/>
            <a:ext cx="7069482" cy="8070334"/>
          </a:xfrm>
          <a:prstGeom prst="rect">
            <a:avLst/>
          </a:prstGeom>
        </p:spPr>
      </p:pic>
      <p:sp>
        <p:nvSpPr>
          <p:cNvPr id="5" name="矩形 4"/>
          <p:cNvSpPr/>
          <p:nvPr/>
        </p:nvSpPr>
        <p:spPr>
          <a:xfrm>
            <a:off x="0" y="407035"/>
            <a:ext cx="5513705" cy="685800"/>
          </a:xfrm>
          <a:prstGeom prst="rect">
            <a:avLst/>
          </a:prstGeom>
          <a:solidFill>
            <a:schemeClr val="accent1">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标题 1"/>
          <p:cNvSpPr>
            <a:spLocks noGrp="1"/>
          </p:cNvSpPr>
          <p:nvPr/>
        </p:nvSpPr>
        <p:spPr>
          <a:xfrm>
            <a:off x="607060" y="532765"/>
            <a:ext cx="7060565" cy="1017270"/>
          </a:xfrm>
          <a:prstGeom prst="rect">
            <a:avLst/>
          </a:prstGeom>
        </p:spPr>
        <p:txBody>
          <a:bodyPr vert="horz" lIns="91440" tIns="45720" rIns="91440" bIns="45720" rtlCol="0" anchor="t" anchorCtr="0">
            <a:normAutofit/>
          </a:bodyPr>
          <a:lstStyle>
            <a:lvl1pPr algn="l" defTabSz="1069340" rtl="0" eaLnBrk="1" latinLnBrk="0" hangingPunct="1">
              <a:lnSpc>
                <a:spcPct val="90000"/>
              </a:lnSpc>
              <a:spcBef>
                <a:spcPct val="0"/>
              </a:spcBef>
              <a:buNone/>
              <a:defRPr sz="5145" kern="1200">
                <a:solidFill>
                  <a:schemeClr val="tx1"/>
                </a:solidFill>
                <a:latin typeface="+mj-lt"/>
                <a:ea typeface="+mj-ea"/>
                <a:cs typeface="+mj-cs"/>
              </a:defRPr>
            </a:lvl1pPr>
          </a:lstStyle>
          <a:p>
            <a:pPr algn="l"/>
            <a:r>
              <a:rPr lang="zh-CN" sz="3600">
                <a:latin typeface="方正粗黑宋简体" panose="02000000000000000000" charset="-122"/>
                <a:ea typeface="方正粗黑宋简体" panose="02000000000000000000" charset="-122"/>
                <a:cs typeface="方正粗黑宋简体" panose="02000000000000000000" charset="-122"/>
              </a:rPr>
              <a:t>建立综合交通体系</a:t>
            </a:r>
            <a:endParaRPr lang="zh-CN" sz="3600">
              <a:latin typeface="方正粗黑宋简体" panose="02000000000000000000" charset="-122"/>
              <a:ea typeface="方正粗黑宋简体" panose="02000000000000000000" charset="-122"/>
              <a:cs typeface="方正粗黑宋简体" panose="02000000000000000000" charset="-122"/>
            </a:endParaRPr>
          </a:p>
        </p:txBody>
      </p:sp>
      <p:sp>
        <p:nvSpPr>
          <p:cNvPr id="6" name="矩形 5"/>
          <p:cNvSpPr/>
          <p:nvPr/>
        </p:nvSpPr>
        <p:spPr>
          <a:xfrm>
            <a:off x="607060" y="1250315"/>
            <a:ext cx="9411970" cy="647700"/>
          </a:xfrm>
          <a:prstGeom prst="rect">
            <a:avLst/>
          </a:prstGeom>
          <a:solidFill>
            <a:schemeClr val="accent6">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a:solidFill>
                  <a:schemeClr val="tx1"/>
                </a:solidFill>
                <a:latin typeface="华文中宋" panose="02010600040101010101" charset="-122"/>
                <a:ea typeface="华文中宋" panose="02010600040101010101" charset="-122"/>
              </a:rPr>
              <a:t>路网提质升级，完善交通设施配套</a:t>
            </a:r>
            <a:endParaRPr lang="zh-CN" altLang="en-US" sz="2800">
              <a:solidFill>
                <a:schemeClr val="tx1"/>
              </a:solidFill>
              <a:latin typeface="华文中宋" panose="02010600040101010101" charset="-122"/>
              <a:ea typeface="华文中宋" panose="02010600040101010101" charset="-122"/>
            </a:endParaRPr>
          </a:p>
        </p:txBody>
      </p:sp>
      <p:sp>
        <p:nvSpPr>
          <p:cNvPr id="8" name="圆角矩形 7"/>
          <p:cNvSpPr/>
          <p:nvPr/>
        </p:nvSpPr>
        <p:spPr>
          <a:xfrm>
            <a:off x="596900" y="2031365"/>
            <a:ext cx="9450070" cy="5003917"/>
          </a:xfrm>
          <a:prstGeom prst="roundRect">
            <a:avLst/>
          </a:prstGeom>
          <a:noFill/>
          <a:ln w="76200" cmpd="thickThin">
            <a:solidFill>
              <a:schemeClr val="accent6">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9" name="文本框 8"/>
          <p:cNvSpPr txBox="1"/>
          <p:nvPr/>
        </p:nvSpPr>
        <p:spPr>
          <a:xfrm>
            <a:off x="954405" y="2146300"/>
            <a:ext cx="8669020" cy="4072255"/>
          </a:xfrm>
          <a:prstGeom prst="rect">
            <a:avLst/>
          </a:prstGeom>
          <a:noFill/>
        </p:spPr>
        <p:txBody>
          <a:bodyPr wrap="square" rtlCol="0">
            <a:noAutofit/>
          </a:bodyPr>
          <a:lstStyle/>
          <a:p>
            <a:pPr indent="0" fontAlgn="auto">
              <a:lnSpc>
                <a:spcPct val="125000"/>
              </a:lnSpc>
            </a:pPr>
            <a:r>
              <a:rPr lang="zh-CN" altLang="zh-CN" sz="2200" dirty="0">
                <a:solidFill>
                  <a:schemeClr val="tx1"/>
                </a:solidFill>
                <a:latin typeface="微软雅黑" panose="020B0503020204020204" charset="-122"/>
                <a:ea typeface="微软雅黑" panose="020B0503020204020204" charset="-122"/>
                <a:cs typeface="微软雅黑" panose="020B0503020204020204" charset="-122"/>
                <a:sym typeface="+mn-ea"/>
              </a:rPr>
              <a:t>——省道</a:t>
            </a:r>
            <a:r>
              <a:rPr lang="zh-CN" altLang="zh-CN" sz="2200" dirty="0" smtClean="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200" dirty="0">
                <a:latin typeface="微软雅黑" panose="020B0503020204020204" charset="-122"/>
                <a:ea typeface="微软雅黑" panose="020B0503020204020204" charset="-122"/>
                <a:cs typeface="微软雅黑" panose="020B0503020204020204" charset="-122"/>
                <a:sym typeface="+mn-ea"/>
              </a:rPr>
              <a:t>规划提质扩容</a:t>
            </a:r>
            <a:r>
              <a:rPr lang="zh-CN" altLang="en-US" sz="2200" b="1" dirty="0">
                <a:latin typeface="微软雅黑" panose="020B0503020204020204" charset="-122"/>
                <a:ea typeface="微软雅黑" panose="020B0503020204020204" charset="-122"/>
                <a:cs typeface="微软雅黑" panose="020B0503020204020204" charset="-122"/>
                <a:sym typeface="+mn-ea"/>
              </a:rPr>
              <a:t>省道</a:t>
            </a:r>
            <a:r>
              <a:rPr lang="en-US" altLang="zh-CN" sz="2200" b="1" dirty="0">
                <a:latin typeface="微软雅黑" panose="020B0503020204020204" charset="-122"/>
                <a:ea typeface="微软雅黑" panose="020B0503020204020204" charset="-122"/>
                <a:cs typeface="微软雅黑" panose="020B0503020204020204" charset="-122"/>
                <a:sym typeface="+mn-ea"/>
              </a:rPr>
              <a:t>S335</a:t>
            </a:r>
            <a:r>
              <a:rPr lang="zh-CN" altLang="zh-CN" sz="2200" dirty="0" smtClean="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zh-CN" altLang="zh-CN" sz="2200" dirty="0">
              <a:solidFill>
                <a:schemeClr val="tx1"/>
              </a:solidFill>
              <a:latin typeface="微软雅黑" panose="020B0503020204020204" charset="-122"/>
              <a:ea typeface="微软雅黑" panose="020B0503020204020204" charset="-122"/>
              <a:cs typeface="微软雅黑" panose="020B0503020204020204" charset="-122"/>
            </a:endParaRPr>
          </a:p>
          <a:p>
            <a:pPr indent="0" fontAlgn="auto">
              <a:lnSpc>
                <a:spcPct val="125000"/>
              </a:lnSpc>
            </a:pPr>
            <a:r>
              <a:rPr lang="zh-CN" altLang="zh-CN" sz="2200" dirty="0">
                <a:solidFill>
                  <a:schemeClr val="tx1"/>
                </a:solidFill>
                <a:latin typeface="微软雅黑" panose="020B0503020204020204" charset="-122"/>
                <a:ea typeface="微软雅黑" panose="020B0503020204020204" charset="-122"/>
                <a:cs typeface="微软雅黑" panose="020B0503020204020204" charset="-122"/>
                <a:sym typeface="+mn-ea"/>
              </a:rPr>
              <a:t>——县道</a:t>
            </a:r>
            <a:r>
              <a:rPr lang="zh-CN" altLang="zh-CN" sz="2200" dirty="0" smtClean="0">
                <a:solidFill>
                  <a:schemeClr val="tx1"/>
                </a:solidFill>
                <a:latin typeface="微软雅黑" panose="020B0503020204020204" charset="-122"/>
                <a:ea typeface="微软雅黑" panose="020B0503020204020204" charset="-122"/>
                <a:cs typeface="微软雅黑" panose="020B0503020204020204" charset="-122"/>
                <a:sym typeface="+mn-ea"/>
              </a:rPr>
              <a:t>。提</a:t>
            </a:r>
            <a:r>
              <a:rPr lang="zh-CN" altLang="zh-CN" sz="2200" dirty="0">
                <a:solidFill>
                  <a:schemeClr val="tx1"/>
                </a:solidFill>
                <a:latin typeface="微软雅黑" panose="020B0503020204020204" charset="-122"/>
                <a:ea typeface="微软雅黑" panose="020B0503020204020204" charset="-122"/>
                <a:cs typeface="微软雅黑" panose="020B0503020204020204" charset="-122"/>
                <a:sym typeface="+mn-ea"/>
              </a:rPr>
              <a:t>质</a:t>
            </a:r>
            <a:r>
              <a:rPr lang="zh-CN" altLang="zh-CN" sz="2200" b="1" dirty="0">
                <a:solidFill>
                  <a:schemeClr val="tx1"/>
                </a:solidFill>
                <a:latin typeface="微软雅黑" panose="020B0503020204020204" charset="-122"/>
                <a:ea typeface="微软雅黑" panose="020B0503020204020204" charset="-122"/>
                <a:cs typeface="微软雅黑" panose="020B0503020204020204" charset="-122"/>
                <a:sym typeface="+mn-ea"/>
              </a:rPr>
              <a:t>县道X090、X137、X064</a:t>
            </a:r>
            <a:r>
              <a:rPr lang="zh-CN" altLang="zh-CN" sz="2200" dirty="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zh-CN" altLang="zh-CN" sz="2200" dirty="0">
              <a:solidFill>
                <a:schemeClr val="tx1"/>
              </a:solidFill>
              <a:latin typeface="微软雅黑" panose="020B0503020204020204" charset="-122"/>
              <a:ea typeface="微软雅黑" panose="020B0503020204020204" charset="-122"/>
              <a:cs typeface="微软雅黑" panose="020B0503020204020204" charset="-122"/>
            </a:endParaRPr>
          </a:p>
          <a:p>
            <a:pPr indent="0" fontAlgn="auto">
              <a:lnSpc>
                <a:spcPct val="125000"/>
              </a:lnSpc>
            </a:pPr>
            <a:r>
              <a:rPr lang="zh-CN" altLang="zh-CN" sz="2200" dirty="0">
                <a:solidFill>
                  <a:schemeClr val="tx1"/>
                </a:solidFill>
                <a:latin typeface="微软雅黑" panose="020B0503020204020204" charset="-122"/>
                <a:ea typeface="微软雅黑" panose="020B0503020204020204" charset="-122"/>
                <a:cs typeface="微软雅黑" panose="020B0503020204020204" charset="-122"/>
                <a:sym typeface="+mn-ea"/>
              </a:rPr>
              <a:t>——乡道。保留</a:t>
            </a:r>
            <a:r>
              <a:rPr lang="zh-CN" altLang="zh-CN" sz="2200" b="1" dirty="0">
                <a:solidFill>
                  <a:schemeClr val="tx1"/>
                </a:solidFill>
                <a:latin typeface="微软雅黑" panose="020B0503020204020204" charset="-122"/>
                <a:ea typeface="微软雅黑" panose="020B0503020204020204" charset="-122"/>
                <a:cs typeface="微软雅黑" panose="020B0503020204020204" charset="-122"/>
                <a:sym typeface="+mn-ea"/>
              </a:rPr>
              <a:t>乡道Y</a:t>
            </a:r>
            <a:r>
              <a:rPr lang="zh-CN" altLang="zh-CN" sz="2200" b="1" dirty="0" smtClean="0">
                <a:solidFill>
                  <a:schemeClr val="tx1"/>
                </a:solidFill>
                <a:latin typeface="微软雅黑" panose="020B0503020204020204" charset="-122"/>
                <a:ea typeface="微软雅黑" panose="020B0503020204020204" charset="-122"/>
                <a:cs typeface="微软雅黑" panose="020B0503020204020204" charset="-122"/>
                <a:sym typeface="+mn-ea"/>
              </a:rPr>
              <a:t>932</a:t>
            </a:r>
            <a:r>
              <a:rPr lang="zh-CN" altLang="en-US" sz="2200" b="1" dirty="0" smtClean="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2200" b="1" dirty="0" smtClean="0">
                <a:solidFill>
                  <a:schemeClr val="tx1"/>
                </a:solidFill>
                <a:latin typeface="微软雅黑" panose="020B0503020204020204" charset="-122"/>
                <a:ea typeface="微软雅黑" panose="020B0503020204020204" charset="-122"/>
                <a:cs typeface="微软雅黑" panose="020B0503020204020204" charset="-122"/>
                <a:sym typeface="+mn-ea"/>
              </a:rPr>
              <a:t>Y930</a:t>
            </a:r>
            <a:r>
              <a:rPr lang="zh-CN" altLang="zh-CN" sz="2200" dirty="0" smtClean="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en-US" altLang="zh-CN" sz="2200" dirty="0" smtClean="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fontAlgn="auto">
              <a:lnSpc>
                <a:spcPct val="125000"/>
              </a:lnSpc>
            </a:pPr>
            <a:r>
              <a:rPr lang="en-US" altLang="zh-CN" sz="2200" dirty="0">
                <a:latin typeface="微软雅黑" panose="020B0503020204020204" charset="-122"/>
                <a:ea typeface="微软雅黑" panose="020B0503020204020204" charset="-122"/>
                <a:cs typeface="微软雅黑" panose="020B0503020204020204" charset="-122"/>
                <a:sym typeface="+mn-ea"/>
              </a:rPr>
              <a:t>——</a:t>
            </a:r>
            <a:r>
              <a:rPr lang="zh-CN" altLang="en-US" sz="2200" dirty="0">
                <a:latin typeface="微软雅黑" panose="020B0503020204020204" charset="-122"/>
                <a:ea typeface="微软雅黑" panose="020B0503020204020204" charset="-122"/>
                <a:cs typeface="微软雅黑" panose="020B0503020204020204" charset="-122"/>
                <a:sym typeface="+mn-ea"/>
              </a:rPr>
              <a:t>村道。保留镇域内部分村道、提质改造计寨村、降溪村、祥冲村等村部分村道</a:t>
            </a:r>
            <a:endParaRPr lang="zh-CN" altLang="zh-CN" sz="22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fontAlgn="auto">
              <a:lnSpc>
                <a:spcPct val="125000"/>
              </a:lnSpc>
            </a:pPr>
            <a:r>
              <a:rPr lang="zh-CN" altLang="zh-CN" sz="2200" dirty="0">
                <a:solidFill>
                  <a:schemeClr val="tx1"/>
                </a:solidFill>
                <a:latin typeface="微软雅黑" panose="020B0503020204020204" charset="-122"/>
                <a:ea typeface="微软雅黑" panose="020B0503020204020204" charset="-122"/>
                <a:cs typeface="微软雅黑" panose="020B0503020204020204" charset="-122"/>
              </a:rPr>
              <a:t>完善农村公路建设，自然村（组）之间的道路形成循环回路。</a:t>
            </a:r>
            <a:endParaRPr lang="zh-CN" altLang="zh-CN" sz="2200" dirty="0">
              <a:solidFill>
                <a:schemeClr val="tx1"/>
              </a:solidFill>
              <a:highlight>
                <a:srgbClr val="FFFF00"/>
              </a:highlight>
              <a:latin typeface="微软雅黑" panose="020B0503020204020204" charset="-122"/>
              <a:ea typeface="微软雅黑" panose="020B0503020204020204" charset="-122"/>
              <a:cs typeface="微软雅黑" panose="020B0503020204020204" charset="-122"/>
            </a:endParaRPr>
          </a:p>
          <a:p>
            <a:pPr indent="0" algn="l" fontAlgn="auto">
              <a:lnSpc>
                <a:spcPct val="125000"/>
              </a:lnSpc>
              <a:buClrTx/>
              <a:buSzTx/>
              <a:buFontTx/>
            </a:pPr>
            <a:r>
              <a:rPr lang="zh-CN" altLang="zh-CN" sz="2200" b="1"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2200" dirty="0">
                <a:solidFill>
                  <a:schemeClr val="tx1"/>
                </a:solidFill>
                <a:latin typeface="微软雅黑" panose="020B0503020204020204" charset="-122"/>
                <a:ea typeface="微软雅黑" panose="020B0503020204020204" charset="-122"/>
                <a:cs typeface="微软雅黑" panose="020B0503020204020204" charset="-122"/>
                <a:sym typeface="+mn-ea"/>
              </a:rPr>
              <a:t>交通场站。</a:t>
            </a:r>
            <a:r>
              <a:rPr lang="zh-CN" altLang="zh-CN" sz="2200" dirty="0" smtClean="0">
                <a:solidFill>
                  <a:schemeClr val="tx1"/>
                </a:solidFill>
                <a:latin typeface="微软雅黑" panose="020B0503020204020204" charset="-122"/>
                <a:ea typeface="微软雅黑" panose="020B0503020204020204" charset="-122"/>
                <a:cs typeface="微软雅黑" panose="020B0503020204020204" charset="-122"/>
                <a:sym typeface="+mn-ea"/>
              </a:rPr>
              <a:t>在</a:t>
            </a:r>
            <a:r>
              <a:rPr lang="zh-CN" altLang="en-US" sz="2200" b="1" dirty="0" smtClean="0">
                <a:solidFill>
                  <a:schemeClr val="tx1"/>
                </a:solidFill>
                <a:latin typeface="微软雅黑" panose="020B0503020204020204" charset="-122"/>
                <a:ea typeface="微软雅黑" panose="020B0503020204020204" charset="-122"/>
                <a:cs typeface="微软雅黑" panose="020B0503020204020204" charset="-122"/>
                <a:sym typeface="+mn-ea"/>
              </a:rPr>
              <a:t>镇政府驻地</a:t>
            </a:r>
            <a:r>
              <a:rPr lang="zh-CN" altLang="zh-CN" sz="2200" b="1" dirty="0" smtClean="0">
                <a:solidFill>
                  <a:schemeClr val="tx1"/>
                </a:solidFill>
                <a:latin typeface="微软雅黑" panose="020B0503020204020204" charset="-122"/>
                <a:ea typeface="微软雅黑" panose="020B0503020204020204" charset="-122"/>
                <a:cs typeface="微软雅黑" panose="020B0503020204020204" charset="-122"/>
                <a:sym typeface="+mn-ea"/>
              </a:rPr>
              <a:t>规划</a:t>
            </a:r>
            <a:r>
              <a:rPr lang="zh-CN" altLang="zh-CN" sz="2200" b="1" dirty="0">
                <a:solidFill>
                  <a:schemeClr val="tx1"/>
                </a:solidFill>
                <a:latin typeface="微软雅黑" panose="020B0503020204020204" charset="-122"/>
                <a:ea typeface="微软雅黑" panose="020B0503020204020204" charset="-122"/>
                <a:cs typeface="微软雅黑" panose="020B0503020204020204" charset="-122"/>
                <a:sym typeface="+mn-ea"/>
              </a:rPr>
              <a:t>一</a:t>
            </a:r>
            <a:r>
              <a:rPr lang="zh-CN" altLang="zh-CN" sz="2200" b="1" dirty="0" smtClean="0">
                <a:solidFill>
                  <a:schemeClr val="tx1"/>
                </a:solidFill>
                <a:latin typeface="微软雅黑" panose="020B0503020204020204" charset="-122"/>
                <a:ea typeface="微软雅黑" panose="020B0503020204020204" charset="-122"/>
                <a:cs typeface="微软雅黑" panose="020B0503020204020204" charset="-122"/>
                <a:sym typeface="+mn-ea"/>
              </a:rPr>
              <a:t>处</a:t>
            </a:r>
            <a:r>
              <a:rPr lang="zh-CN" altLang="en-US" sz="2200" b="1" dirty="0" smtClean="0">
                <a:solidFill>
                  <a:schemeClr val="tx1"/>
                </a:solidFill>
                <a:latin typeface="微软雅黑" panose="020B0503020204020204" charset="-122"/>
                <a:ea typeface="微软雅黑" panose="020B0503020204020204" charset="-122"/>
                <a:cs typeface="微软雅黑" panose="020B0503020204020204" charset="-122"/>
                <a:sym typeface="+mn-ea"/>
              </a:rPr>
              <a:t>客运站，用地面积</a:t>
            </a:r>
            <a:r>
              <a:rPr lang="en-US" altLang="zh-CN" sz="2200" b="1" dirty="0" smtClean="0">
                <a:solidFill>
                  <a:schemeClr val="tx1"/>
                </a:solidFill>
                <a:latin typeface="微软雅黑" panose="020B0503020204020204" charset="-122"/>
                <a:ea typeface="微软雅黑" panose="020B0503020204020204" charset="-122"/>
                <a:cs typeface="微软雅黑" panose="020B0503020204020204" charset="-122"/>
                <a:sym typeface="+mn-ea"/>
              </a:rPr>
              <a:t>0.48</a:t>
            </a:r>
            <a:r>
              <a:rPr lang="zh-CN" altLang="en-US" sz="2200" b="1" dirty="0" smtClean="0">
                <a:solidFill>
                  <a:schemeClr val="tx1"/>
                </a:solidFill>
                <a:latin typeface="微软雅黑" panose="020B0503020204020204" charset="-122"/>
                <a:ea typeface="微软雅黑" panose="020B0503020204020204" charset="-122"/>
                <a:cs typeface="微软雅黑" panose="020B0503020204020204" charset="-122"/>
                <a:sym typeface="+mn-ea"/>
              </a:rPr>
              <a:t>公顷，</a:t>
            </a:r>
            <a:r>
              <a:rPr lang="zh-CN" altLang="zh-CN" sz="2200" dirty="0" smtClean="0">
                <a:solidFill>
                  <a:schemeClr val="tx1"/>
                </a:solidFill>
                <a:latin typeface="微软雅黑" panose="020B0503020204020204" charset="-122"/>
                <a:ea typeface="微软雅黑" panose="020B0503020204020204" charset="-122"/>
                <a:cs typeface="微软雅黑" panose="020B0503020204020204" charset="-122"/>
                <a:sym typeface="+mn-ea"/>
              </a:rPr>
              <a:t>在</a:t>
            </a:r>
            <a:r>
              <a:rPr lang="zh-CN" altLang="zh-CN" sz="2200" dirty="0">
                <a:solidFill>
                  <a:schemeClr val="tx1"/>
                </a:solidFill>
                <a:latin typeface="微软雅黑" panose="020B0503020204020204" charset="-122"/>
                <a:ea typeface="微软雅黑" panose="020B0503020204020204" charset="-122"/>
                <a:cs typeface="微软雅黑" panose="020B0503020204020204" charset="-122"/>
                <a:sym typeface="+mn-ea"/>
              </a:rPr>
              <a:t>各村设招呼站。</a:t>
            </a:r>
            <a:endParaRPr lang="zh-CN" altLang="zh-CN" sz="22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gn="l" fontAlgn="auto">
              <a:lnSpc>
                <a:spcPct val="125000"/>
              </a:lnSpc>
              <a:buClrTx/>
              <a:buSzTx/>
              <a:buFontTx/>
            </a:pPr>
            <a:r>
              <a:rPr lang="zh-CN" altLang="zh-CN" sz="2200" b="1"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2200" dirty="0">
                <a:solidFill>
                  <a:schemeClr val="tx1"/>
                </a:solidFill>
                <a:latin typeface="微软雅黑" panose="020B0503020204020204" charset="-122"/>
                <a:ea typeface="微软雅黑" panose="020B0503020204020204" charset="-122"/>
                <a:cs typeface="微软雅黑" panose="020B0503020204020204" charset="-122"/>
                <a:sym typeface="+mn-ea"/>
              </a:rPr>
              <a:t>加油（气）站。镇域范围内</a:t>
            </a:r>
            <a:r>
              <a:rPr lang="zh-CN" altLang="zh-CN" sz="2200" b="1" dirty="0">
                <a:solidFill>
                  <a:schemeClr val="tx1"/>
                </a:solidFill>
                <a:latin typeface="微软雅黑" panose="020B0503020204020204" charset="-122"/>
                <a:ea typeface="微软雅黑" panose="020B0503020204020204" charset="-122"/>
                <a:cs typeface="微软雅黑" panose="020B0503020204020204" charset="-122"/>
                <a:sym typeface="+mn-ea"/>
              </a:rPr>
              <a:t>规划加油站2处</a:t>
            </a:r>
            <a:r>
              <a:rPr lang="zh-CN" altLang="zh-CN" sz="2200" dirty="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zh-CN" altLang="zh-CN" sz="22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gn="l" fontAlgn="auto">
              <a:lnSpc>
                <a:spcPct val="125000"/>
              </a:lnSpc>
              <a:buClrTx/>
              <a:buSzTx/>
              <a:buFontTx/>
            </a:pPr>
            <a:r>
              <a:rPr lang="zh-CN" altLang="zh-CN" sz="2200" b="1"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sz="2200" dirty="0">
                <a:solidFill>
                  <a:schemeClr val="tx1"/>
                </a:solidFill>
                <a:latin typeface="微软雅黑" panose="020B0503020204020204" charset="-122"/>
                <a:ea typeface="微软雅黑" panose="020B0503020204020204" charset="-122"/>
                <a:cs typeface="微软雅黑" panose="020B0503020204020204" charset="-122"/>
                <a:sym typeface="+mn-ea"/>
              </a:rPr>
              <a:t>停车场</a:t>
            </a:r>
            <a:r>
              <a:rPr lang="zh-CN" altLang="zh-CN" sz="2200" dirty="0" smtClean="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200" b="1" dirty="0" smtClean="0">
                <a:solidFill>
                  <a:schemeClr val="tx1"/>
                </a:solidFill>
                <a:latin typeface="微软雅黑" panose="020B0503020204020204" charset="-122"/>
                <a:ea typeface="微软雅黑" panose="020B0503020204020204" charset="-122"/>
                <a:cs typeface="微软雅黑" panose="020B0503020204020204" charset="-122"/>
                <a:sym typeface="+mn-ea"/>
              </a:rPr>
              <a:t>镇政府驻地</a:t>
            </a:r>
            <a:r>
              <a:rPr lang="zh-CN" altLang="zh-CN" sz="2200" b="1" dirty="0" smtClean="0">
                <a:solidFill>
                  <a:schemeClr val="tx1"/>
                </a:solidFill>
                <a:latin typeface="微软雅黑" panose="020B0503020204020204" charset="-122"/>
                <a:ea typeface="微软雅黑" panose="020B0503020204020204" charset="-122"/>
                <a:cs typeface="微软雅黑" panose="020B0503020204020204" charset="-122"/>
                <a:sym typeface="+mn-ea"/>
              </a:rPr>
              <a:t>规划</a:t>
            </a:r>
            <a:r>
              <a:rPr lang="zh-CN" altLang="zh-CN" sz="2200" b="1" dirty="0">
                <a:solidFill>
                  <a:schemeClr val="tx1"/>
                </a:solidFill>
                <a:latin typeface="微软雅黑" panose="020B0503020204020204" charset="-122"/>
                <a:ea typeface="微软雅黑" panose="020B0503020204020204" charset="-122"/>
                <a:cs typeface="微软雅黑" panose="020B0503020204020204" charset="-122"/>
                <a:sym typeface="+mn-ea"/>
              </a:rPr>
              <a:t>设置</a:t>
            </a:r>
            <a:r>
              <a:rPr lang="en-US" altLang="zh-CN" sz="2200" b="1" dirty="0">
                <a:solidFill>
                  <a:schemeClr val="tx1"/>
                </a:solidFill>
                <a:latin typeface="微软雅黑" panose="020B0503020204020204" charset="-122"/>
                <a:ea typeface="微软雅黑" panose="020B0503020204020204" charset="-122"/>
                <a:cs typeface="微软雅黑" panose="020B0503020204020204" charset="-122"/>
                <a:sym typeface="+mn-ea"/>
              </a:rPr>
              <a:t>2</a:t>
            </a:r>
            <a:r>
              <a:rPr lang="zh-CN" altLang="en-US" sz="2200" b="1" dirty="0">
                <a:solidFill>
                  <a:schemeClr val="tx1"/>
                </a:solidFill>
                <a:latin typeface="微软雅黑" panose="020B0503020204020204" charset="-122"/>
                <a:ea typeface="微软雅黑" panose="020B0503020204020204" charset="-122"/>
                <a:cs typeface="微软雅黑" panose="020B0503020204020204" charset="-122"/>
                <a:sym typeface="+mn-ea"/>
              </a:rPr>
              <a:t>处停车场，</a:t>
            </a:r>
            <a:r>
              <a:rPr lang="zh-CN" altLang="en-US" sz="2200" dirty="0">
                <a:solidFill>
                  <a:schemeClr val="tx1"/>
                </a:solidFill>
                <a:latin typeface="微软雅黑" panose="020B0503020204020204" charset="-122"/>
                <a:ea typeface="微软雅黑" panose="020B0503020204020204" charset="-122"/>
                <a:cs typeface="微软雅黑" panose="020B0503020204020204" charset="-122"/>
                <a:sym typeface="+mn-ea"/>
              </a:rPr>
              <a:t>各行政村</a:t>
            </a:r>
            <a:r>
              <a:rPr lang="zh-CN" altLang="zh-CN" sz="2200" dirty="0">
                <a:solidFill>
                  <a:schemeClr val="tx1"/>
                </a:solidFill>
                <a:latin typeface="微软雅黑" panose="020B0503020204020204" charset="-122"/>
                <a:ea typeface="微软雅黑" panose="020B0503020204020204" charset="-122"/>
                <a:cs typeface="微软雅黑" panose="020B0503020204020204" charset="-122"/>
                <a:sym typeface="+mn-ea"/>
              </a:rPr>
              <a:t>内利用空闲地适当布局停车场。</a:t>
            </a:r>
            <a:endParaRPr lang="zh-CN" altLang="zh-CN" sz="220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07035"/>
            <a:ext cx="5513705" cy="685800"/>
          </a:xfrm>
          <a:prstGeom prst="rect">
            <a:avLst/>
          </a:prstGeom>
          <a:solidFill>
            <a:schemeClr val="accent1">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标题 1"/>
          <p:cNvSpPr>
            <a:spLocks noGrp="1"/>
          </p:cNvSpPr>
          <p:nvPr/>
        </p:nvSpPr>
        <p:spPr>
          <a:xfrm>
            <a:off x="607060" y="532765"/>
            <a:ext cx="7060565" cy="1017270"/>
          </a:xfrm>
          <a:prstGeom prst="rect">
            <a:avLst/>
          </a:prstGeom>
        </p:spPr>
        <p:txBody>
          <a:bodyPr vert="horz" lIns="91440" tIns="45720" rIns="91440" bIns="45720" rtlCol="0" anchor="t" anchorCtr="0">
            <a:normAutofit/>
          </a:bodyPr>
          <a:lstStyle>
            <a:lvl1pPr algn="l" defTabSz="1069340" rtl="0" eaLnBrk="1" latinLnBrk="0" hangingPunct="1">
              <a:lnSpc>
                <a:spcPct val="90000"/>
              </a:lnSpc>
              <a:spcBef>
                <a:spcPct val="0"/>
              </a:spcBef>
              <a:buNone/>
              <a:defRPr sz="5145" kern="1200">
                <a:solidFill>
                  <a:schemeClr val="tx1"/>
                </a:solidFill>
                <a:latin typeface="+mj-lt"/>
                <a:ea typeface="+mj-ea"/>
                <a:cs typeface="+mj-cs"/>
              </a:defRPr>
            </a:lvl1pPr>
          </a:lstStyle>
          <a:p>
            <a:pPr algn="l"/>
            <a:r>
              <a:rPr lang="zh-CN" sz="3600">
                <a:latin typeface="方正粗黑宋简体" panose="02000000000000000000" charset="-122"/>
                <a:ea typeface="方正粗黑宋简体" panose="02000000000000000000" charset="-122"/>
                <a:cs typeface="方正粗黑宋简体" panose="02000000000000000000" charset="-122"/>
              </a:rPr>
              <a:t>提升公共服务能力</a:t>
            </a:r>
            <a:endParaRPr lang="zh-CN" sz="3600">
              <a:latin typeface="方正粗黑宋简体" panose="02000000000000000000" charset="-122"/>
              <a:ea typeface="方正粗黑宋简体" panose="02000000000000000000" charset="-122"/>
              <a:cs typeface="方正粗黑宋简体" panose="02000000000000000000" charset="-122"/>
            </a:endParaRPr>
          </a:p>
        </p:txBody>
      </p:sp>
      <p:sp>
        <p:nvSpPr>
          <p:cNvPr id="2" name="object 2"/>
          <p:cNvSpPr txBox="1"/>
          <p:nvPr/>
        </p:nvSpPr>
        <p:spPr>
          <a:xfrm>
            <a:off x="596265" y="1202690"/>
            <a:ext cx="9454515" cy="1407160"/>
          </a:xfrm>
          <a:prstGeom prst="rect">
            <a:avLst/>
          </a:prstGeom>
          <a:solidFill>
            <a:srgbClr val="A6C8E8">
              <a:alpha val="80000"/>
            </a:srgbClr>
          </a:solidFill>
        </p:spPr>
        <p:txBody>
          <a:bodyPr vert="horz" wrap="square" lIns="0" tIns="195580" rIns="0" bIns="0" rtlCol="0" anchor="t" anchorCtr="0">
            <a:noAutofit/>
          </a:bodyPr>
          <a:lstStyle/>
          <a:p>
            <a:pPr marL="71755">
              <a:spcBef>
                <a:spcPts val="1500"/>
              </a:spcBef>
            </a:pPr>
            <a:r>
              <a:rPr lang="zh-CN" altLang="en-US" sz="2250" dirty="0">
                <a:latin typeface="华文中宋" panose="02010600040101010101" charset="-122"/>
                <a:ea typeface="华文中宋" panose="02010600040101010101" charset="-122"/>
                <a:cs typeface="华文中宋" panose="02010600040101010101" charset="-122"/>
              </a:rPr>
              <a:t>落实“乡村生活圈”理念，规划将镇域公共服务设施等级按镇政府驻地</a:t>
            </a:r>
            <a:r>
              <a:rPr lang="en-US" altLang="zh-CN" sz="2250" dirty="0">
                <a:latin typeface="华文中宋" panose="02010600040101010101" charset="-122"/>
                <a:ea typeface="华文中宋" panose="02010600040101010101" charset="-122"/>
                <a:cs typeface="华文中宋" panose="02010600040101010101" charset="-122"/>
              </a:rPr>
              <a:t>-</a:t>
            </a:r>
            <a:r>
              <a:rPr lang="zh-CN" altLang="en-US" sz="2250" dirty="0">
                <a:latin typeface="华文中宋" panose="02010600040101010101" charset="-122"/>
                <a:ea typeface="华文中宋" panose="02010600040101010101" charset="-122"/>
                <a:cs typeface="华文中宋" panose="02010600040101010101" charset="-122"/>
              </a:rPr>
              <a:t>中心村服务站</a:t>
            </a:r>
            <a:r>
              <a:rPr lang="en-US" altLang="zh-CN" sz="2250" dirty="0">
                <a:latin typeface="华文中宋" panose="02010600040101010101" charset="-122"/>
                <a:ea typeface="华文中宋" panose="02010600040101010101" charset="-122"/>
                <a:cs typeface="华文中宋" panose="02010600040101010101" charset="-122"/>
              </a:rPr>
              <a:t>-</a:t>
            </a:r>
            <a:r>
              <a:rPr lang="zh-CN" altLang="en-US" sz="2250" dirty="0">
                <a:latin typeface="华文中宋" panose="02010600040101010101" charset="-122"/>
                <a:ea typeface="华文中宋" panose="02010600040101010101" charset="-122"/>
                <a:cs typeface="华文中宋" panose="02010600040101010101" charset="-122"/>
              </a:rPr>
              <a:t>一般村服务点三个等级进行划分，构建城镇社区生活圈、乡村社区生活圈</a:t>
            </a:r>
            <a:r>
              <a:rPr sz="2250" dirty="0" smtClean="0">
                <a:latin typeface="华文中宋" panose="02010600040101010101" charset="-122"/>
                <a:ea typeface="华文中宋" panose="02010600040101010101" charset="-122"/>
                <a:cs typeface="华文中宋" panose="02010600040101010101" charset="-122"/>
              </a:rPr>
              <a:t>。</a:t>
            </a:r>
            <a:endParaRPr sz="2250" dirty="0">
              <a:latin typeface="华文中宋" panose="02010600040101010101" charset="-122"/>
              <a:ea typeface="华文中宋" panose="02010600040101010101" charset="-122"/>
              <a:cs typeface="华文中宋" panose="02010600040101010101" charset="-122"/>
            </a:endParaRPr>
          </a:p>
        </p:txBody>
      </p:sp>
      <p:sp>
        <p:nvSpPr>
          <p:cNvPr id="10" name="object 10"/>
          <p:cNvSpPr/>
          <p:nvPr/>
        </p:nvSpPr>
        <p:spPr>
          <a:xfrm>
            <a:off x="607068" y="5396535"/>
            <a:ext cx="1809062" cy="1855926"/>
          </a:xfrm>
          <a:prstGeom prst="rect">
            <a:avLst/>
          </a:prstGeom>
          <a:blipFill>
            <a:blip r:embed="rId1" cstate="print"/>
            <a:stretch>
              <a:fillRect/>
            </a:stretch>
          </a:blipFill>
        </p:spPr>
        <p:txBody>
          <a:bodyPr wrap="square" lIns="0" tIns="0" rIns="0" bIns="0" rtlCol="0"/>
          <a:lstStyle/>
          <a:p/>
        </p:txBody>
      </p:sp>
      <p:sp>
        <p:nvSpPr>
          <p:cNvPr id="11" name="object 11"/>
          <p:cNvSpPr/>
          <p:nvPr/>
        </p:nvSpPr>
        <p:spPr>
          <a:xfrm>
            <a:off x="607149" y="7824928"/>
            <a:ext cx="1809062" cy="1867957"/>
          </a:xfrm>
          <a:prstGeom prst="rect">
            <a:avLst/>
          </a:prstGeom>
          <a:blipFill>
            <a:blip r:embed="rId2" cstate="print"/>
            <a:stretch>
              <a:fillRect/>
            </a:stretch>
          </a:blipFill>
        </p:spPr>
        <p:txBody>
          <a:bodyPr wrap="square" lIns="0" tIns="0" rIns="0" bIns="0" rtlCol="0"/>
          <a:lstStyle/>
          <a:p/>
        </p:txBody>
      </p:sp>
      <p:sp>
        <p:nvSpPr>
          <p:cNvPr id="12" name="object 12"/>
          <p:cNvSpPr/>
          <p:nvPr/>
        </p:nvSpPr>
        <p:spPr>
          <a:xfrm>
            <a:off x="549364" y="3220464"/>
            <a:ext cx="1809062" cy="1866335"/>
          </a:xfrm>
          <a:prstGeom prst="rect">
            <a:avLst/>
          </a:prstGeom>
          <a:blipFill>
            <a:blip r:embed="rId3" cstate="print"/>
            <a:stretch>
              <a:fillRect/>
            </a:stretch>
          </a:blipFill>
        </p:spPr>
        <p:txBody>
          <a:bodyPr wrap="square" lIns="0" tIns="0" rIns="0" bIns="0" rtlCol="0"/>
          <a:lstStyle/>
          <a:p/>
        </p:txBody>
      </p:sp>
      <p:sp>
        <p:nvSpPr>
          <p:cNvPr id="13" name="object 13"/>
          <p:cNvSpPr/>
          <p:nvPr/>
        </p:nvSpPr>
        <p:spPr>
          <a:xfrm>
            <a:off x="596354" y="10265185"/>
            <a:ext cx="1809062" cy="1869883"/>
          </a:xfrm>
          <a:prstGeom prst="rect">
            <a:avLst/>
          </a:prstGeom>
          <a:blipFill>
            <a:blip r:embed="rId4" cstate="print"/>
            <a:stretch>
              <a:fillRect/>
            </a:stretch>
          </a:blipFill>
        </p:spPr>
        <p:txBody>
          <a:bodyPr wrap="square" lIns="0" tIns="0" rIns="0" bIns="0" rtlCol="0"/>
          <a:lstStyle/>
          <a:p/>
        </p:txBody>
      </p:sp>
      <p:sp>
        <p:nvSpPr>
          <p:cNvPr id="14" name="object 14"/>
          <p:cNvSpPr/>
          <p:nvPr/>
        </p:nvSpPr>
        <p:spPr>
          <a:xfrm>
            <a:off x="607149" y="12430463"/>
            <a:ext cx="1809062" cy="1865862"/>
          </a:xfrm>
          <a:prstGeom prst="rect">
            <a:avLst/>
          </a:prstGeom>
          <a:blipFill>
            <a:blip r:embed="rId5" cstate="print"/>
            <a:stretch>
              <a:fillRect/>
            </a:stretch>
          </a:blipFill>
        </p:spPr>
        <p:txBody>
          <a:bodyPr wrap="square" lIns="0" tIns="0" rIns="0" bIns="0" rtlCol="0"/>
          <a:lstStyle/>
          <a:p/>
        </p:txBody>
      </p:sp>
      <p:grpSp>
        <p:nvGrpSpPr>
          <p:cNvPr id="15" name="组合 14"/>
          <p:cNvGrpSpPr/>
          <p:nvPr/>
        </p:nvGrpSpPr>
        <p:grpSpPr>
          <a:xfrm>
            <a:off x="2682240" y="3220720"/>
            <a:ext cx="7250430" cy="1865630"/>
            <a:chOff x="4224" y="5072"/>
            <a:chExt cx="11418" cy="2938"/>
          </a:xfrm>
        </p:grpSpPr>
        <p:sp>
          <p:nvSpPr>
            <p:cNvPr id="6" name="圆角矩形 5"/>
            <p:cNvSpPr/>
            <p:nvPr/>
          </p:nvSpPr>
          <p:spPr>
            <a:xfrm>
              <a:off x="4224" y="5072"/>
              <a:ext cx="11419" cy="2938"/>
            </a:xfrm>
            <a:prstGeom prst="roundRect">
              <a:avLst/>
            </a:prstGeom>
            <a:noFill/>
            <a:ln w="50800" cmpd="dbl">
              <a:solidFill>
                <a:srgbClr val="AEDBFB"/>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文本框 6"/>
            <p:cNvSpPr txBox="1"/>
            <p:nvPr/>
          </p:nvSpPr>
          <p:spPr>
            <a:xfrm>
              <a:off x="4465" y="5322"/>
              <a:ext cx="10920" cy="2468"/>
            </a:xfrm>
            <a:prstGeom prst="rect">
              <a:avLst/>
            </a:prstGeom>
            <a:noFill/>
          </p:spPr>
          <p:txBody>
            <a:bodyPr wrap="square" rtlCol="0">
              <a:noAutofit/>
            </a:bodyPr>
            <a:lstStyle/>
            <a:p>
              <a:r>
                <a:rPr lang="zh-CN" altLang="en-US" sz="2400" b="1" dirty="0">
                  <a:solidFill>
                    <a:srgbClr val="2DA3F5"/>
                  </a:solidFill>
                  <a:latin typeface="华文中宋" panose="02010600040101010101" charset="-122"/>
                  <a:ea typeface="华文中宋" panose="02010600040101010101" charset="-122"/>
                </a:rPr>
                <a:t>行政办公设施</a:t>
              </a:r>
              <a:endParaRPr lang="zh-CN" altLang="en-US" dirty="0"/>
            </a:p>
            <a:p>
              <a:r>
                <a:rPr lang="zh-CN" altLang="en-US" dirty="0"/>
                <a:t>镇政府驻地行政办公设施保留现有行政机关，包括党政机关、社会团体、事业单位等办公机构，调整、补充、完善行政办公服务系统，引导各站所集中集约办公。中心村以及一般村设农村综合服务平台，保留各村村</a:t>
              </a:r>
              <a:r>
                <a:rPr lang="zh-CN" altLang="en-US" dirty="0" smtClean="0"/>
                <a:t>部。</a:t>
              </a:r>
              <a:endParaRPr lang="zh-CN" altLang="en-US" dirty="0"/>
            </a:p>
          </p:txBody>
        </p:sp>
      </p:grpSp>
      <p:grpSp>
        <p:nvGrpSpPr>
          <p:cNvPr id="16" name="组合 15"/>
          <p:cNvGrpSpPr/>
          <p:nvPr/>
        </p:nvGrpSpPr>
        <p:grpSpPr>
          <a:xfrm>
            <a:off x="2683510" y="5386705"/>
            <a:ext cx="7251065" cy="2172970"/>
            <a:chOff x="4224" y="5072"/>
            <a:chExt cx="11419" cy="3422"/>
          </a:xfrm>
        </p:grpSpPr>
        <p:sp>
          <p:nvSpPr>
            <p:cNvPr id="17" name="圆角矩形 16"/>
            <p:cNvSpPr/>
            <p:nvPr/>
          </p:nvSpPr>
          <p:spPr>
            <a:xfrm>
              <a:off x="4224" y="5072"/>
              <a:ext cx="11419" cy="3422"/>
            </a:xfrm>
            <a:prstGeom prst="roundRect">
              <a:avLst/>
            </a:prstGeom>
            <a:noFill/>
            <a:ln w="50800" cmpd="dbl">
              <a:solidFill>
                <a:srgbClr val="AEDBFB"/>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8" name="文本框 17"/>
            <p:cNvSpPr txBox="1"/>
            <p:nvPr/>
          </p:nvSpPr>
          <p:spPr>
            <a:xfrm>
              <a:off x="4465" y="5102"/>
              <a:ext cx="10920" cy="3392"/>
            </a:xfrm>
            <a:prstGeom prst="rect">
              <a:avLst/>
            </a:prstGeom>
            <a:noFill/>
          </p:spPr>
          <p:txBody>
            <a:bodyPr wrap="square" rtlCol="0">
              <a:noAutofit/>
            </a:bodyPr>
            <a:lstStyle/>
            <a:p>
              <a:r>
                <a:rPr lang="zh-CN" altLang="en-US" sz="2400" b="1" dirty="0">
                  <a:solidFill>
                    <a:srgbClr val="2DA3F5"/>
                  </a:solidFill>
                  <a:latin typeface="华文中宋" panose="02010600040101010101" charset="-122"/>
                  <a:ea typeface="华文中宋" panose="02010600040101010101" charset="-122"/>
                </a:rPr>
                <a:t>公共教育设施</a:t>
              </a:r>
              <a:endParaRPr lang="zh-CN" altLang="en-US" dirty="0"/>
            </a:p>
            <a:p>
              <a:r>
                <a:rPr lang="zh-CN" altLang="en-US" dirty="0"/>
                <a:t>至规划期末，全镇中小学及教学点共计</a:t>
              </a:r>
              <a:r>
                <a:rPr lang="en-US" altLang="zh-CN" dirty="0"/>
                <a:t>9</a:t>
              </a:r>
              <a:r>
                <a:rPr lang="zh-CN" altLang="en-US" dirty="0"/>
                <a:t>处，含</a:t>
              </a:r>
              <a:r>
                <a:rPr lang="en-US" altLang="zh-CN" dirty="0"/>
                <a:t>1</a:t>
              </a:r>
              <a:r>
                <a:rPr lang="zh-CN" altLang="en-US" dirty="0"/>
                <a:t>所中学（中寨中学）、</a:t>
              </a:r>
              <a:r>
                <a:rPr lang="en-US" altLang="zh-CN" dirty="0"/>
                <a:t>1</a:t>
              </a:r>
              <a:r>
                <a:rPr lang="zh-CN" altLang="en-US" dirty="0"/>
                <a:t>所小学（中寨镇中心小学）、</a:t>
              </a:r>
              <a:r>
                <a:rPr lang="en-US" altLang="zh-CN" dirty="0"/>
                <a:t>7</a:t>
              </a:r>
              <a:r>
                <a:rPr lang="zh-CN" altLang="en-US" dirty="0"/>
                <a:t>处教学点（地堡教学点、比足教学点、祥冲教学点、中团教学点、赛容教学点、降溪教学点、半江教学点），为现状保留或提质升级。</a:t>
              </a:r>
              <a:endParaRPr lang="zh-CN" altLang="en-US" dirty="0"/>
            </a:p>
            <a:p>
              <a:r>
                <a:rPr lang="zh-CN" altLang="en-US" dirty="0"/>
                <a:t>中寨镇政府驻地规划</a:t>
              </a:r>
              <a:r>
                <a:rPr lang="en-US" altLang="zh-CN" dirty="0"/>
                <a:t>1</a:t>
              </a:r>
              <a:r>
                <a:rPr lang="zh-CN" altLang="en-US" dirty="0"/>
                <a:t>处中寨镇幼儿园（公立），其他村庄结合教学点设置</a:t>
              </a:r>
              <a:r>
                <a:rPr lang="zh-CN" altLang="en-US" dirty="0" smtClean="0"/>
                <a:t>幼儿园</a:t>
              </a:r>
              <a:r>
                <a:rPr lang="zh-CN" altLang="en-US" dirty="0"/>
                <a:t>。</a:t>
              </a:r>
              <a:endParaRPr lang="zh-CN" altLang="en-US" dirty="0"/>
            </a:p>
          </p:txBody>
        </p:sp>
      </p:grpSp>
      <p:grpSp>
        <p:nvGrpSpPr>
          <p:cNvPr id="19" name="组合 18"/>
          <p:cNvGrpSpPr/>
          <p:nvPr/>
        </p:nvGrpSpPr>
        <p:grpSpPr>
          <a:xfrm>
            <a:off x="2682240" y="7827010"/>
            <a:ext cx="7252335" cy="6471920"/>
            <a:chOff x="4224" y="5072"/>
            <a:chExt cx="11421" cy="10192"/>
          </a:xfrm>
        </p:grpSpPr>
        <p:sp>
          <p:nvSpPr>
            <p:cNvPr id="20" name="圆角矩形 19"/>
            <p:cNvSpPr/>
            <p:nvPr/>
          </p:nvSpPr>
          <p:spPr>
            <a:xfrm>
              <a:off x="4224" y="5072"/>
              <a:ext cx="11419" cy="2938"/>
            </a:xfrm>
            <a:prstGeom prst="roundRect">
              <a:avLst/>
            </a:prstGeom>
            <a:noFill/>
            <a:ln w="50800" cmpd="dbl">
              <a:solidFill>
                <a:srgbClr val="AEDBFB"/>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1" name="文本框 20"/>
            <p:cNvSpPr txBox="1"/>
            <p:nvPr/>
          </p:nvSpPr>
          <p:spPr>
            <a:xfrm>
              <a:off x="4465" y="5080"/>
              <a:ext cx="10920" cy="2468"/>
            </a:xfrm>
            <a:prstGeom prst="rect">
              <a:avLst/>
            </a:prstGeom>
            <a:noFill/>
          </p:spPr>
          <p:txBody>
            <a:bodyPr wrap="square" rtlCol="0">
              <a:noAutofit/>
            </a:bodyPr>
            <a:lstStyle/>
            <a:p>
              <a:r>
                <a:rPr lang="zh-CN" altLang="en-US" sz="2400" b="1" dirty="0">
                  <a:solidFill>
                    <a:srgbClr val="2DA3F5"/>
                  </a:solidFill>
                  <a:latin typeface="华文中宋" panose="02010600040101010101" charset="-122"/>
                  <a:ea typeface="华文中宋" panose="02010600040101010101" charset="-122"/>
                </a:rPr>
                <a:t>医疗卫生设施</a:t>
              </a:r>
              <a:endParaRPr lang="zh-CN" altLang="en-US" dirty="0"/>
            </a:p>
            <a:p>
              <a:r>
                <a:rPr lang="zh-CN" altLang="en-US" dirty="0"/>
                <a:t>全镇规划建设健全完备的“镇政府驻地—中心村—一般村”三级医疗卫生网络体系。改扩建中寨中心卫生院，完善镇政府驻地卫生院的医疗设备，利用现状镇卫生院设备和用地，改善医疗条件，提高服务</a:t>
              </a:r>
              <a:r>
                <a:rPr lang="zh-CN" altLang="en-US" dirty="0" smtClean="0"/>
                <a:t>质量。各中心村及一般村结合现状“一村一室”条件，进行提升或改造，确保各村卫生室建筑面积不小于60平方米。</a:t>
              </a:r>
              <a:endParaRPr lang="zh-CN" altLang="en-US" dirty="0"/>
            </a:p>
          </p:txBody>
        </p:sp>
        <p:sp>
          <p:nvSpPr>
            <p:cNvPr id="22" name="圆角矩形 21"/>
            <p:cNvSpPr/>
            <p:nvPr/>
          </p:nvSpPr>
          <p:spPr>
            <a:xfrm>
              <a:off x="4226" y="8915"/>
              <a:ext cx="11419" cy="2938"/>
            </a:xfrm>
            <a:prstGeom prst="roundRect">
              <a:avLst/>
            </a:prstGeom>
            <a:noFill/>
            <a:ln w="50800" cmpd="dbl">
              <a:solidFill>
                <a:srgbClr val="AEDBFB"/>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3" name="圆角矩形 22"/>
            <p:cNvSpPr/>
            <p:nvPr/>
          </p:nvSpPr>
          <p:spPr>
            <a:xfrm>
              <a:off x="4224" y="12326"/>
              <a:ext cx="11419" cy="2938"/>
            </a:xfrm>
            <a:prstGeom prst="roundRect">
              <a:avLst/>
            </a:prstGeom>
            <a:noFill/>
            <a:ln w="50800" cmpd="dbl">
              <a:solidFill>
                <a:srgbClr val="AEDBFB"/>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
        <p:nvSpPr>
          <p:cNvPr id="24" name="文本框 23"/>
          <p:cNvSpPr txBox="1"/>
          <p:nvPr/>
        </p:nvSpPr>
        <p:spPr>
          <a:xfrm>
            <a:off x="2835275" y="10450195"/>
            <a:ext cx="6934200" cy="1567180"/>
          </a:xfrm>
          <a:prstGeom prst="rect">
            <a:avLst/>
          </a:prstGeom>
          <a:noFill/>
        </p:spPr>
        <p:txBody>
          <a:bodyPr wrap="square" rtlCol="0">
            <a:noAutofit/>
          </a:bodyPr>
          <a:lstStyle/>
          <a:p>
            <a:r>
              <a:rPr lang="zh-CN" altLang="en-US" sz="2400" b="1" dirty="0">
                <a:solidFill>
                  <a:srgbClr val="2DA3F5"/>
                </a:solidFill>
                <a:latin typeface="华文中宋" panose="02010600040101010101" charset="-122"/>
                <a:ea typeface="华文中宋" panose="02010600040101010101" charset="-122"/>
              </a:rPr>
              <a:t>文体科技设施</a:t>
            </a:r>
            <a:endParaRPr lang="zh-CN" altLang="en-US" dirty="0"/>
          </a:p>
          <a:p>
            <a:r>
              <a:rPr lang="zh-CN" altLang="en-US" dirty="0"/>
              <a:t>规划</a:t>
            </a:r>
            <a:r>
              <a:rPr lang="zh-CN" altLang="en-US" dirty="0" smtClean="0"/>
              <a:t>在镇政府驻地设置</a:t>
            </a:r>
            <a:r>
              <a:rPr lang="zh-CN" altLang="en-US" dirty="0"/>
              <a:t>镇文化活动中心，含青少年活动中心、老年活动中心、小型图书馆等，形成镇域城乡共享公共服务中心。</a:t>
            </a:r>
            <a:endParaRPr lang="zh-CN" altLang="en-US" dirty="0"/>
          </a:p>
          <a:p>
            <a:r>
              <a:rPr lang="zh-CN" altLang="en-US" dirty="0"/>
              <a:t>各行政村设村文体活动室和球场，</a:t>
            </a:r>
            <a:r>
              <a:rPr lang="en-US" altLang="zh-CN" dirty="0" err="1"/>
              <a:t>积极组建文化中心、文化室、图书室等</a:t>
            </a:r>
            <a:r>
              <a:rPr lang="zh-CN" altLang="en-US" dirty="0"/>
              <a:t>，</a:t>
            </a:r>
            <a:r>
              <a:rPr lang="en-US" altLang="zh-CN" dirty="0" err="1"/>
              <a:t>村级文体设施可结合村部设置</a:t>
            </a:r>
            <a:r>
              <a:rPr lang="zh-CN" altLang="en-US" dirty="0"/>
              <a:t>。</a:t>
            </a:r>
            <a:endParaRPr lang="zh-CN" altLang="en-US" dirty="0"/>
          </a:p>
        </p:txBody>
      </p:sp>
      <p:sp>
        <p:nvSpPr>
          <p:cNvPr id="25" name="文本框 24"/>
          <p:cNvSpPr txBox="1"/>
          <p:nvPr/>
        </p:nvSpPr>
        <p:spPr>
          <a:xfrm>
            <a:off x="2835275" y="12592050"/>
            <a:ext cx="6934200" cy="1567180"/>
          </a:xfrm>
          <a:prstGeom prst="rect">
            <a:avLst/>
          </a:prstGeom>
          <a:noFill/>
        </p:spPr>
        <p:txBody>
          <a:bodyPr wrap="square" rtlCol="0">
            <a:noAutofit/>
          </a:bodyPr>
          <a:lstStyle/>
          <a:p>
            <a:r>
              <a:rPr lang="zh-CN" altLang="en-US" sz="2400" b="1" dirty="0">
                <a:solidFill>
                  <a:srgbClr val="2DA3F5"/>
                </a:solidFill>
                <a:latin typeface="华文中宋" panose="02010600040101010101" charset="-122"/>
                <a:ea typeface="华文中宋" panose="02010600040101010101" charset="-122"/>
              </a:rPr>
              <a:t>社会保障设施</a:t>
            </a:r>
            <a:endParaRPr lang="zh-CN" altLang="en-US" dirty="0"/>
          </a:p>
          <a:p>
            <a:pPr indent="0" fontAlgn="auto">
              <a:spcBef>
                <a:spcPts val="600"/>
              </a:spcBef>
            </a:pPr>
            <a:r>
              <a:rPr lang="zh-CN" altLang="en-US" dirty="0"/>
              <a:t>中寨镇养老服务设施按养老服务中心</a:t>
            </a:r>
            <a:r>
              <a:rPr lang="en-US" altLang="zh-CN" dirty="0"/>
              <a:t>—</a:t>
            </a:r>
            <a:r>
              <a:rPr lang="zh-CN" altLang="en-US" dirty="0"/>
              <a:t>村级幸福院配套，至规划期末，中寨镇</a:t>
            </a:r>
            <a:r>
              <a:rPr lang="en-US" altLang="zh-CN" dirty="0"/>
              <a:t>1</a:t>
            </a:r>
            <a:r>
              <a:rPr lang="zh-CN" altLang="en-US" dirty="0"/>
              <a:t>处养老服务中心（中寨敬老院），</a:t>
            </a:r>
            <a:r>
              <a:rPr lang="en-US" altLang="zh-CN" dirty="0"/>
              <a:t>11</a:t>
            </a:r>
            <a:r>
              <a:rPr lang="zh-CN" altLang="en-US" dirty="0"/>
              <a:t>处养老服务站（村级幸福院）。</a:t>
            </a:r>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p:cNvSpPr/>
          <p:nvPr/>
        </p:nvSpPr>
        <p:spPr>
          <a:xfrm>
            <a:off x="0" y="407035"/>
            <a:ext cx="5513705" cy="685800"/>
          </a:xfrm>
          <a:prstGeom prst="rect">
            <a:avLst/>
          </a:prstGeom>
          <a:solidFill>
            <a:schemeClr val="accent1">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标题 1"/>
          <p:cNvSpPr>
            <a:spLocks noGrp="1"/>
          </p:cNvSpPr>
          <p:nvPr/>
        </p:nvSpPr>
        <p:spPr>
          <a:xfrm>
            <a:off x="607060" y="532765"/>
            <a:ext cx="7060565" cy="1017270"/>
          </a:xfrm>
          <a:prstGeom prst="rect">
            <a:avLst/>
          </a:prstGeom>
        </p:spPr>
        <p:txBody>
          <a:bodyPr vert="horz" lIns="91440" tIns="45720" rIns="91440" bIns="45720" rtlCol="0" anchor="t" anchorCtr="0">
            <a:normAutofit/>
          </a:bodyPr>
          <a:lstStyle>
            <a:lvl1pPr algn="l" defTabSz="1069340" rtl="0" eaLnBrk="1" latinLnBrk="0" hangingPunct="1">
              <a:lnSpc>
                <a:spcPct val="90000"/>
              </a:lnSpc>
              <a:spcBef>
                <a:spcPct val="0"/>
              </a:spcBef>
              <a:buNone/>
              <a:defRPr sz="5145" kern="1200">
                <a:solidFill>
                  <a:schemeClr val="tx1"/>
                </a:solidFill>
                <a:latin typeface="+mj-lt"/>
                <a:ea typeface="+mj-ea"/>
                <a:cs typeface="+mj-cs"/>
              </a:defRPr>
            </a:lvl1pPr>
          </a:lstStyle>
          <a:p>
            <a:pPr algn="l"/>
            <a:r>
              <a:rPr lang="zh-CN" sz="3600">
                <a:latin typeface="方正粗黑宋简体" panose="02000000000000000000" charset="-122"/>
                <a:ea typeface="方正粗黑宋简体" panose="02000000000000000000" charset="-122"/>
                <a:cs typeface="方正粗黑宋简体" panose="02000000000000000000" charset="-122"/>
              </a:rPr>
              <a:t>优化公用设施布局</a:t>
            </a:r>
            <a:endParaRPr lang="zh-CN" sz="3600">
              <a:latin typeface="方正粗黑宋简体" panose="02000000000000000000" charset="-122"/>
              <a:ea typeface="方正粗黑宋简体" panose="02000000000000000000" charset="-122"/>
              <a:cs typeface="方正粗黑宋简体" panose="02000000000000000000" charset="-122"/>
            </a:endParaRPr>
          </a:p>
        </p:txBody>
      </p:sp>
      <p:sp>
        <p:nvSpPr>
          <p:cNvPr id="5" name="object 5"/>
          <p:cNvSpPr/>
          <p:nvPr/>
        </p:nvSpPr>
        <p:spPr>
          <a:xfrm>
            <a:off x="5344667" y="4187190"/>
            <a:ext cx="3164591" cy="2500123"/>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8167116" y="4185666"/>
            <a:ext cx="2148078" cy="2815590"/>
          </a:xfrm>
          <a:prstGeom prst="rect">
            <a:avLst/>
          </a:prstGeom>
          <a:blipFill>
            <a:blip r:embed="rId2" cstate="print"/>
            <a:stretch>
              <a:fillRect/>
            </a:stretch>
          </a:blipFill>
        </p:spPr>
        <p:txBody>
          <a:bodyPr wrap="square" lIns="0" tIns="0" rIns="0" bIns="0" rtlCol="0"/>
          <a:lstStyle/>
          <a:p/>
        </p:txBody>
      </p:sp>
      <p:sp>
        <p:nvSpPr>
          <p:cNvPr id="7" name="object 7"/>
          <p:cNvSpPr txBox="1"/>
          <p:nvPr/>
        </p:nvSpPr>
        <p:spPr>
          <a:xfrm>
            <a:off x="8805418" y="5259323"/>
            <a:ext cx="1231900" cy="391160"/>
          </a:xfrm>
          <a:prstGeom prst="rect">
            <a:avLst/>
          </a:prstGeom>
        </p:spPr>
        <p:txBody>
          <a:bodyPr vert="horz" wrap="square" lIns="0" tIns="12700" rIns="0" bIns="0" rtlCol="0">
            <a:spAutoFit/>
          </a:bodyPr>
          <a:lstStyle/>
          <a:p>
            <a:pPr>
              <a:lnSpc>
                <a:spcPct val="100000"/>
              </a:lnSpc>
              <a:spcBef>
                <a:spcPts val="100"/>
              </a:spcBef>
            </a:pPr>
            <a:r>
              <a:rPr sz="2400" b="1" dirty="0">
                <a:latin typeface="微软雅黑" panose="020B0503020204020204" charset="-122"/>
                <a:cs typeface="微软雅黑" panose="020B0503020204020204" charset="-122"/>
              </a:rPr>
              <a:t>排水工程</a:t>
            </a:r>
            <a:endParaRPr sz="2400">
              <a:latin typeface="微软雅黑" panose="020B0503020204020204" charset="-122"/>
              <a:cs typeface="微软雅黑" panose="020B0503020204020204" charset="-122"/>
            </a:endParaRPr>
          </a:p>
        </p:txBody>
      </p:sp>
      <p:sp>
        <p:nvSpPr>
          <p:cNvPr id="8" name="object 8"/>
          <p:cNvSpPr/>
          <p:nvPr/>
        </p:nvSpPr>
        <p:spPr>
          <a:xfrm>
            <a:off x="629412" y="4190238"/>
            <a:ext cx="4716780" cy="2502535"/>
          </a:xfrm>
          <a:custGeom>
            <a:avLst/>
            <a:gdLst/>
            <a:ahLst/>
            <a:cxnLst/>
            <a:rect l="l" t="t" r="r" b="b"/>
            <a:pathLst>
              <a:path w="4716780" h="2502534">
                <a:moveTo>
                  <a:pt x="0" y="2502407"/>
                </a:moveTo>
                <a:lnTo>
                  <a:pt x="4716780" y="2502407"/>
                </a:lnTo>
                <a:lnTo>
                  <a:pt x="4716780" y="0"/>
                </a:lnTo>
                <a:lnTo>
                  <a:pt x="0" y="0"/>
                </a:lnTo>
                <a:lnTo>
                  <a:pt x="0" y="2502407"/>
                </a:lnTo>
                <a:close/>
              </a:path>
            </a:pathLst>
          </a:custGeom>
          <a:solidFill>
            <a:srgbClr val="F1F1F1"/>
          </a:solidFill>
        </p:spPr>
        <p:txBody>
          <a:bodyPr wrap="square" lIns="0" tIns="0" rIns="0" bIns="0" rtlCol="0"/>
          <a:lstStyle/>
          <a:p/>
        </p:txBody>
      </p:sp>
      <p:sp>
        <p:nvSpPr>
          <p:cNvPr id="9" name="object 9"/>
          <p:cNvSpPr txBox="1"/>
          <p:nvPr/>
        </p:nvSpPr>
        <p:spPr>
          <a:xfrm>
            <a:off x="635508" y="4210050"/>
            <a:ext cx="4711065" cy="2464435"/>
          </a:xfrm>
          <a:prstGeom prst="rect">
            <a:avLst/>
          </a:prstGeom>
          <a:solidFill>
            <a:srgbClr val="F1F1F1"/>
          </a:solidFill>
        </p:spPr>
        <p:txBody>
          <a:bodyPr vert="horz" wrap="square" lIns="0" tIns="2540" rIns="0" bIns="0" rtlCol="0" anchor="ctr" anchorCtr="0">
            <a:spAutoFit/>
          </a:bodyPr>
          <a:lstStyle/>
          <a:p>
            <a:pPr marL="84455" marR="80645" indent="539115">
              <a:lnSpc>
                <a:spcPct val="100000"/>
              </a:lnSpc>
              <a:spcBef>
                <a:spcPts val="20"/>
              </a:spcBef>
            </a:pPr>
            <a:r>
              <a:rPr sz="2000" spc="105" dirty="0" err="1" smtClean="0">
                <a:latin typeface="微软雅黑" panose="020B0503020204020204" charset="-122"/>
                <a:cs typeface="微软雅黑" panose="020B0503020204020204" charset="-122"/>
              </a:rPr>
              <a:t>规划</a:t>
            </a:r>
            <a:r>
              <a:rPr lang="zh-CN" altLang="en-US" sz="2000" spc="105" dirty="0" smtClean="0">
                <a:latin typeface="微软雅黑" panose="020B0503020204020204" charset="-122"/>
                <a:cs typeface="微软雅黑" panose="020B0503020204020204" charset="-122"/>
              </a:rPr>
              <a:t>镇政府驻地</a:t>
            </a:r>
            <a:r>
              <a:rPr sz="2000" spc="105" dirty="0" err="1" smtClean="0">
                <a:latin typeface="+mn-ea"/>
                <a:cs typeface="微软雅黑" panose="020B0503020204020204" charset="-122"/>
              </a:rPr>
              <a:t>采用</a:t>
            </a:r>
            <a:r>
              <a:rPr sz="2000" spc="105" dirty="0" err="1" smtClean="0">
                <a:latin typeface="微软雅黑" panose="020B0503020204020204" charset="-122"/>
                <a:cs typeface="微软雅黑" panose="020B0503020204020204" charset="-122"/>
              </a:rPr>
              <a:t>雨污分流制</a:t>
            </a:r>
            <a:r>
              <a:rPr sz="2000" spc="105" dirty="0" err="1">
                <a:latin typeface="微软雅黑" panose="020B0503020204020204" charset="-122"/>
                <a:cs typeface="微软雅黑" panose="020B0503020204020204" charset="-122"/>
              </a:rPr>
              <a:t>。村庄可</a:t>
            </a:r>
            <a:r>
              <a:rPr sz="2000" spc="105" dirty="0">
                <a:latin typeface="微软雅黑" panose="020B0503020204020204" charset="-122"/>
                <a:cs typeface="微软雅黑" panose="020B0503020204020204" charset="-122"/>
              </a:rPr>
              <a:t> 采用分流制或截流式合流制。至2035年，城镇污水处理率达100%，农村生活污水治理设施（包括资源化利用）的行政村覆盖率达到90%以上。</a:t>
            </a:r>
            <a:r>
              <a:rPr sz="2000" b="1" spc="105" dirty="0">
                <a:latin typeface="微软雅黑" panose="020B0503020204020204" charset="-122"/>
                <a:cs typeface="微软雅黑" panose="020B0503020204020204" charset="-122"/>
              </a:rPr>
              <a:t>规划扩建中寨镇污水处理厂</a:t>
            </a:r>
            <a:r>
              <a:rPr sz="2000" spc="105" dirty="0">
                <a:latin typeface="微软雅黑" panose="020B0503020204020204" charset="-122"/>
                <a:cs typeface="微软雅黑" panose="020B0503020204020204" charset="-122"/>
              </a:rPr>
              <a:t>。结合污水处理厂考虑建设中水水厂，推行污水处理后实行资源化利用。</a:t>
            </a:r>
            <a:endParaRPr sz="2000" spc="105" dirty="0">
              <a:latin typeface="微软雅黑" panose="020B0503020204020204" charset="-122"/>
              <a:cs typeface="微软雅黑" panose="020B0503020204020204" charset="-122"/>
            </a:endParaRPr>
          </a:p>
        </p:txBody>
      </p:sp>
      <p:sp>
        <p:nvSpPr>
          <p:cNvPr id="10" name="object 10"/>
          <p:cNvSpPr/>
          <p:nvPr/>
        </p:nvSpPr>
        <p:spPr>
          <a:xfrm>
            <a:off x="616458" y="4191000"/>
            <a:ext cx="9685020" cy="2525395"/>
          </a:xfrm>
          <a:custGeom>
            <a:avLst/>
            <a:gdLst/>
            <a:ahLst/>
            <a:cxnLst/>
            <a:rect l="l" t="t" r="r" b="b"/>
            <a:pathLst>
              <a:path w="9685020" h="2525395">
                <a:moveTo>
                  <a:pt x="0" y="2525268"/>
                </a:moveTo>
                <a:lnTo>
                  <a:pt x="9685020" y="2525268"/>
                </a:lnTo>
                <a:lnTo>
                  <a:pt x="9685020" y="0"/>
                </a:lnTo>
                <a:lnTo>
                  <a:pt x="0" y="0"/>
                </a:lnTo>
                <a:lnTo>
                  <a:pt x="0" y="2525268"/>
                </a:lnTo>
                <a:close/>
              </a:path>
            </a:pathLst>
          </a:custGeom>
          <a:ln w="38100">
            <a:solidFill>
              <a:srgbClr val="DDE9F5"/>
            </a:solidFill>
            <a:prstDash val="lgDash"/>
          </a:ln>
        </p:spPr>
        <p:txBody>
          <a:bodyPr wrap="square" lIns="0" tIns="0" rIns="0" bIns="0" rtlCol="0"/>
          <a:lstStyle/>
          <a:p/>
        </p:txBody>
      </p:sp>
      <p:sp>
        <p:nvSpPr>
          <p:cNvPr id="11" name="object 11"/>
          <p:cNvSpPr txBox="1"/>
          <p:nvPr/>
        </p:nvSpPr>
        <p:spPr>
          <a:xfrm>
            <a:off x="5344795" y="7078345"/>
            <a:ext cx="4937760" cy="1925955"/>
          </a:xfrm>
          <a:prstGeom prst="rect">
            <a:avLst/>
          </a:prstGeom>
          <a:solidFill>
            <a:srgbClr val="F1F1F1"/>
          </a:solidFill>
        </p:spPr>
        <p:txBody>
          <a:bodyPr vert="horz" wrap="square" lIns="0" tIns="135890" rIns="0" bIns="0" rtlCol="0" anchor="ctr" anchorCtr="0">
            <a:noAutofit/>
          </a:bodyPr>
          <a:lstStyle/>
          <a:p>
            <a:pPr marR="40640" indent="534670" fontAlgn="auto">
              <a:lnSpc>
                <a:spcPct val="100000"/>
              </a:lnSpc>
              <a:spcBef>
                <a:spcPts val="0"/>
              </a:spcBef>
              <a:extLst>
                <a:ext uri="{35155182-B16C-46BC-9424-99874614C6A1}">
                  <wpsdc:indentchars xmlns:wpsdc="http://www.wps.cn/officeDocument/2017/drawingmlCustomData" val="200" checksum="1092119623"/>
                </a:ext>
              </a:extLst>
            </a:pPr>
            <a:r>
              <a:rPr sz="2000" spc="105" dirty="0">
                <a:latin typeface="微软雅黑" panose="020B0503020204020204" charset="-122"/>
                <a:cs typeface="微软雅黑" panose="020B0503020204020204" charset="-122"/>
              </a:rPr>
              <a:t>规划保留中寨35Kv变电站。预留高压线走廊的建设用地和控制范围，110千伏高压线走廊控制宽度为35</a:t>
            </a:r>
            <a:r>
              <a:rPr sz="2000" spc="105" dirty="0" smtClean="0">
                <a:latin typeface="微软雅黑" panose="020B0503020204020204" charset="-122"/>
                <a:cs typeface="微软雅黑" panose="020B0503020204020204" charset="-122"/>
              </a:rPr>
              <a:t>米</a:t>
            </a:r>
            <a:r>
              <a:rPr lang="zh-CN" altLang="en-US" sz="2000" spc="105" dirty="0" smtClean="0">
                <a:latin typeface="微软雅黑" panose="020B0503020204020204" charset="-122"/>
                <a:cs typeface="微软雅黑" panose="020B0503020204020204" charset="-122"/>
              </a:rPr>
              <a:t>，</a:t>
            </a:r>
            <a:r>
              <a:rPr lang="en-US" altLang="zh-CN" sz="2000" spc="105" dirty="0">
                <a:latin typeface="微软雅黑" panose="020B0503020204020204" charset="-122"/>
                <a:cs typeface="微软雅黑" panose="020B0503020204020204" charset="-122"/>
              </a:rPr>
              <a:t>35</a:t>
            </a:r>
            <a:r>
              <a:rPr lang="zh-CN" altLang="en-US" sz="2000" spc="105" dirty="0">
                <a:latin typeface="微软雅黑" panose="020B0503020204020204" charset="-122"/>
                <a:cs typeface="微软雅黑" panose="020B0503020204020204" charset="-122"/>
              </a:rPr>
              <a:t>千伏高压线走廊控制宽度为</a:t>
            </a:r>
            <a:r>
              <a:rPr lang="en-US" altLang="zh-CN" sz="2000" spc="105" dirty="0">
                <a:latin typeface="微软雅黑" panose="020B0503020204020204" charset="-122"/>
                <a:cs typeface="微软雅黑" panose="020B0503020204020204" charset="-122"/>
              </a:rPr>
              <a:t>15</a:t>
            </a:r>
            <a:r>
              <a:rPr lang="zh-CN" altLang="en-US" sz="2000" spc="105" dirty="0" smtClean="0">
                <a:latin typeface="微软雅黑" panose="020B0503020204020204" charset="-122"/>
                <a:cs typeface="微软雅黑" panose="020B0503020204020204" charset="-122"/>
              </a:rPr>
              <a:t>米</a:t>
            </a:r>
            <a:r>
              <a:rPr sz="2000" spc="105" dirty="0" smtClean="0">
                <a:latin typeface="微软雅黑" panose="020B0503020204020204" charset="-122"/>
                <a:cs typeface="微软雅黑" panose="020B0503020204020204" charset="-122"/>
              </a:rPr>
              <a:t>。</a:t>
            </a:r>
            <a:r>
              <a:rPr sz="2000" spc="105" dirty="0">
                <a:latin typeface="微软雅黑" panose="020B0503020204020204" charset="-122"/>
                <a:cs typeface="微软雅黑" panose="020B0503020204020204" charset="-122"/>
              </a:rPr>
              <a:t>架空线路与临近设施的保护间距应满足相关法律法规要求。</a:t>
            </a:r>
            <a:endParaRPr sz="2000" dirty="0">
              <a:latin typeface="微软雅黑" panose="020B0503020204020204" charset="-122"/>
              <a:ea typeface="微软雅黑" panose="020B0503020204020204" charset="-122"/>
              <a:cs typeface="微软雅黑" panose="020B0503020204020204" charset="-122"/>
            </a:endParaRPr>
          </a:p>
        </p:txBody>
      </p:sp>
      <p:sp>
        <p:nvSpPr>
          <p:cNvPr id="12" name="object 12"/>
          <p:cNvSpPr/>
          <p:nvPr/>
        </p:nvSpPr>
        <p:spPr>
          <a:xfrm>
            <a:off x="313864" y="7058406"/>
            <a:ext cx="2116153" cy="2217420"/>
          </a:xfrm>
          <a:prstGeom prst="rect">
            <a:avLst/>
          </a:prstGeom>
          <a:blipFill>
            <a:blip r:embed="rId3" cstate="print"/>
            <a:stretch>
              <a:fillRect/>
            </a:stretch>
          </a:blipFill>
        </p:spPr>
        <p:txBody>
          <a:bodyPr wrap="square" lIns="0" tIns="0" rIns="0" bIns="0" rtlCol="0"/>
          <a:lstStyle/>
          <a:p/>
        </p:txBody>
      </p:sp>
      <p:sp>
        <p:nvSpPr>
          <p:cNvPr id="13" name="object 13"/>
          <p:cNvSpPr txBox="1"/>
          <p:nvPr/>
        </p:nvSpPr>
        <p:spPr>
          <a:xfrm>
            <a:off x="635508" y="7791831"/>
            <a:ext cx="4709160" cy="391160"/>
          </a:xfrm>
          <a:prstGeom prst="rect">
            <a:avLst/>
          </a:prstGeom>
        </p:spPr>
        <p:txBody>
          <a:bodyPr vert="horz" wrap="square" lIns="0" tIns="12700" rIns="0" bIns="0" rtlCol="0">
            <a:spAutoFit/>
          </a:bodyPr>
          <a:lstStyle/>
          <a:p>
            <a:pPr marL="283210">
              <a:lnSpc>
                <a:spcPct val="100000"/>
              </a:lnSpc>
              <a:spcBef>
                <a:spcPts val="100"/>
              </a:spcBef>
            </a:pPr>
            <a:r>
              <a:rPr sz="2400" b="1" dirty="0">
                <a:latin typeface="微软雅黑" panose="020B0503020204020204" charset="-122"/>
                <a:cs typeface="微软雅黑" panose="020B0503020204020204" charset="-122"/>
              </a:rPr>
              <a:t>供电设施</a:t>
            </a:r>
            <a:endParaRPr sz="2400">
              <a:latin typeface="微软雅黑" panose="020B0503020204020204" charset="-122"/>
              <a:cs typeface="微软雅黑" panose="020B0503020204020204" charset="-122"/>
            </a:endParaRPr>
          </a:p>
        </p:txBody>
      </p:sp>
      <p:sp>
        <p:nvSpPr>
          <p:cNvPr id="14" name="object 14"/>
          <p:cNvSpPr/>
          <p:nvPr/>
        </p:nvSpPr>
        <p:spPr>
          <a:xfrm>
            <a:off x="2427732" y="7069073"/>
            <a:ext cx="2911603" cy="1935227"/>
          </a:xfrm>
          <a:prstGeom prst="rect">
            <a:avLst/>
          </a:prstGeom>
          <a:blipFill>
            <a:blip r:embed="rId4" cstate="print"/>
            <a:stretch>
              <a:fillRect/>
            </a:stretch>
          </a:blipFill>
        </p:spPr>
        <p:txBody>
          <a:bodyPr wrap="square" lIns="0" tIns="0" rIns="0" bIns="0" rtlCol="0"/>
          <a:lstStyle/>
          <a:p/>
        </p:txBody>
      </p:sp>
      <p:sp>
        <p:nvSpPr>
          <p:cNvPr id="15" name="object 15"/>
          <p:cNvSpPr/>
          <p:nvPr/>
        </p:nvSpPr>
        <p:spPr>
          <a:xfrm>
            <a:off x="616458" y="7059168"/>
            <a:ext cx="9685020" cy="1945132"/>
          </a:xfrm>
          <a:custGeom>
            <a:avLst/>
            <a:gdLst/>
            <a:ahLst/>
            <a:cxnLst/>
            <a:rect l="l" t="t" r="r" b="b"/>
            <a:pathLst>
              <a:path w="9685020" h="1828800">
                <a:moveTo>
                  <a:pt x="0" y="1828800"/>
                </a:moveTo>
                <a:lnTo>
                  <a:pt x="9685020" y="1828800"/>
                </a:lnTo>
                <a:lnTo>
                  <a:pt x="9685020" y="0"/>
                </a:lnTo>
                <a:lnTo>
                  <a:pt x="0" y="0"/>
                </a:lnTo>
                <a:lnTo>
                  <a:pt x="0" y="1828800"/>
                </a:lnTo>
                <a:close/>
              </a:path>
            </a:pathLst>
          </a:custGeom>
          <a:ln w="38100">
            <a:solidFill>
              <a:srgbClr val="FFF0CA"/>
            </a:solidFill>
            <a:prstDash val="lgDash"/>
          </a:ln>
        </p:spPr>
        <p:txBody>
          <a:bodyPr wrap="square" lIns="0" tIns="0" rIns="0" bIns="0" rtlCol="0"/>
          <a:lstStyle/>
          <a:p/>
        </p:txBody>
      </p:sp>
      <p:sp>
        <p:nvSpPr>
          <p:cNvPr id="16" name="object 16"/>
          <p:cNvSpPr/>
          <p:nvPr/>
        </p:nvSpPr>
        <p:spPr>
          <a:xfrm>
            <a:off x="8212756" y="9288018"/>
            <a:ext cx="2116153" cy="2059775"/>
          </a:xfrm>
          <a:prstGeom prst="rect">
            <a:avLst/>
          </a:prstGeom>
          <a:blipFill>
            <a:blip r:embed="rId5" cstate="print"/>
            <a:stretch>
              <a:fillRect/>
            </a:stretch>
          </a:blipFill>
        </p:spPr>
        <p:txBody>
          <a:bodyPr wrap="square" lIns="0" tIns="0" rIns="0" bIns="0" rtlCol="0"/>
          <a:lstStyle/>
          <a:p/>
        </p:txBody>
      </p:sp>
      <p:sp>
        <p:nvSpPr>
          <p:cNvPr id="17" name="object 17"/>
          <p:cNvSpPr txBox="1"/>
          <p:nvPr/>
        </p:nvSpPr>
        <p:spPr>
          <a:xfrm>
            <a:off x="8298815" y="9998075"/>
            <a:ext cx="1774190" cy="387350"/>
          </a:xfrm>
          <a:prstGeom prst="rect">
            <a:avLst/>
          </a:prstGeom>
        </p:spPr>
        <p:txBody>
          <a:bodyPr vert="horz" wrap="square" lIns="0" tIns="12700" rIns="0" bIns="0" rtlCol="0">
            <a:noAutofit/>
          </a:bodyPr>
          <a:lstStyle/>
          <a:p>
            <a:pPr marR="236220" algn="r">
              <a:lnSpc>
                <a:spcPct val="100000"/>
              </a:lnSpc>
              <a:spcBef>
                <a:spcPts val="100"/>
              </a:spcBef>
            </a:pPr>
            <a:r>
              <a:rPr sz="2400" b="1" spc="-5" dirty="0">
                <a:latin typeface="微软雅黑" panose="020B0503020204020204" charset="-122"/>
                <a:cs typeface="微软雅黑" panose="020B0503020204020204" charset="-122"/>
              </a:rPr>
              <a:t>燃气工程</a:t>
            </a:r>
            <a:endParaRPr sz="2400">
              <a:latin typeface="微软雅黑" panose="020B0503020204020204" charset="-122"/>
              <a:cs typeface="微软雅黑" panose="020B0503020204020204" charset="-122"/>
            </a:endParaRPr>
          </a:p>
        </p:txBody>
      </p:sp>
      <p:sp>
        <p:nvSpPr>
          <p:cNvPr id="19" name="object 19"/>
          <p:cNvSpPr/>
          <p:nvPr/>
        </p:nvSpPr>
        <p:spPr>
          <a:xfrm>
            <a:off x="5344667" y="9275826"/>
            <a:ext cx="3169158" cy="1789938"/>
          </a:xfrm>
          <a:prstGeom prst="rect">
            <a:avLst/>
          </a:prstGeom>
          <a:blipFill>
            <a:blip r:embed="rId6" cstate="print"/>
            <a:stretch>
              <a:fillRect/>
            </a:stretch>
          </a:blipFill>
        </p:spPr>
        <p:txBody>
          <a:bodyPr wrap="square" lIns="0" tIns="0" rIns="0" bIns="0" rtlCol="0"/>
          <a:lstStyle/>
          <a:p/>
        </p:txBody>
      </p:sp>
      <p:sp>
        <p:nvSpPr>
          <p:cNvPr id="20" name="object 20"/>
          <p:cNvSpPr/>
          <p:nvPr/>
        </p:nvSpPr>
        <p:spPr>
          <a:xfrm>
            <a:off x="616458" y="9281160"/>
            <a:ext cx="9685020" cy="1792605"/>
          </a:xfrm>
          <a:custGeom>
            <a:avLst/>
            <a:gdLst/>
            <a:ahLst/>
            <a:cxnLst/>
            <a:rect l="l" t="t" r="r" b="b"/>
            <a:pathLst>
              <a:path w="9685020" h="1792604">
                <a:moveTo>
                  <a:pt x="0" y="1792224"/>
                </a:moveTo>
                <a:lnTo>
                  <a:pt x="9685020" y="1792224"/>
                </a:lnTo>
                <a:lnTo>
                  <a:pt x="9685020" y="0"/>
                </a:lnTo>
                <a:lnTo>
                  <a:pt x="0" y="0"/>
                </a:lnTo>
                <a:lnTo>
                  <a:pt x="0" y="1792224"/>
                </a:lnTo>
                <a:close/>
              </a:path>
            </a:pathLst>
          </a:custGeom>
          <a:ln w="38100">
            <a:solidFill>
              <a:srgbClr val="D4DBE2"/>
            </a:solidFill>
            <a:prstDash val="lgDash"/>
          </a:ln>
        </p:spPr>
        <p:txBody>
          <a:bodyPr wrap="square" lIns="0" tIns="0" rIns="0" bIns="0" rtlCol="0"/>
          <a:lstStyle/>
          <a:p/>
        </p:txBody>
      </p:sp>
      <p:sp>
        <p:nvSpPr>
          <p:cNvPr id="21" name="object 21"/>
          <p:cNvSpPr txBox="1"/>
          <p:nvPr/>
        </p:nvSpPr>
        <p:spPr>
          <a:xfrm>
            <a:off x="10212451" y="12019407"/>
            <a:ext cx="280035"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微软雅黑" panose="020B0503020204020204" charset="-122"/>
                <a:cs typeface="微软雅黑" panose="020B0503020204020204" charset="-122"/>
              </a:rPr>
              <a:t>，</a:t>
            </a:r>
            <a:endParaRPr sz="2000">
              <a:latin typeface="微软雅黑" panose="020B0503020204020204" charset="-122"/>
              <a:cs typeface="微软雅黑" panose="020B0503020204020204" charset="-122"/>
            </a:endParaRPr>
          </a:p>
        </p:txBody>
      </p:sp>
      <p:sp>
        <p:nvSpPr>
          <p:cNvPr id="23" name="object 23"/>
          <p:cNvSpPr/>
          <p:nvPr/>
        </p:nvSpPr>
        <p:spPr>
          <a:xfrm>
            <a:off x="330651" y="11462766"/>
            <a:ext cx="2117654" cy="1736680"/>
          </a:xfrm>
          <a:prstGeom prst="rect">
            <a:avLst/>
          </a:prstGeom>
          <a:blipFill>
            <a:blip r:embed="rId7" cstate="print"/>
            <a:stretch>
              <a:fillRect/>
            </a:stretch>
          </a:blipFill>
        </p:spPr>
        <p:txBody>
          <a:bodyPr wrap="square" lIns="0" tIns="0" rIns="0" bIns="0" rtlCol="0"/>
          <a:lstStyle/>
          <a:p/>
        </p:txBody>
      </p:sp>
      <p:sp>
        <p:nvSpPr>
          <p:cNvPr id="24" name="object 24"/>
          <p:cNvSpPr txBox="1"/>
          <p:nvPr/>
        </p:nvSpPr>
        <p:spPr>
          <a:xfrm>
            <a:off x="635508" y="12011533"/>
            <a:ext cx="4711065" cy="391160"/>
          </a:xfrm>
          <a:prstGeom prst="rect">
            <a:avLst/>
          </a:prstGeom>
        </p:spPr>
        <p:txBody>
          <a:bodyPr vert="horz" wrap="square" lIns="0" tIns="12700" rIns="0" bIns="0" rtlCol="0">
            <a:spAutoFit/>
          </a:bodyPr>
          <a:lstStyle/>
          <a:p>
            <a:pPr marL="300355">
              <a:lnSpc>
                <a:spcPct val="100000"/>
              </a:lnSpc>
              <a:spcBef>
                <a:spcPts val="100"/>
              </a:spcBef>
            </a:pPr>
            <a:r>
              <a:rPr sz="2400" b="1" dirty="0">
                <a:latin typeface="微软雅黑" panose="020B0503020204020204" charset="-122"/>
                <a:cs typeface="微软雅黑" panose="020B0503020204020204" charset="-122"/>
              </a:rPr>
              <a:t>环卫工程</a:t>
            </a:r>
            <a:endParaRPr sz="2400">
              <a:latin typeface="微软雅黑" panose="020B0503020204020204" charset="-122"/>
              <a:cs typeface="微软雅黑" panose="020B0503020204020204" charset="-122"/>
            </a:endParaRPr>
          </a:p>
        </p:txBody>
      </p:sp>
      <p:sp>
        <p:nvSpPr>
          <p:cNvPr id="25" name="object 25"/>
          <p:cNvSpPr/>
          <p:nvPr/>
        </p:nvSpPr>
        <p:spPr>
          <a:xfrm>
            <a:off x="2447544" y="11452097"/>
            <a:ext cx="2891793" cy="1471424"/>
          </a:xfrm>
          <a:prstGeom prst="rect">
            <a:avLst/>
          </a:prstGeom>
          <a:blipFill>
            <a:blip r:embed="rId8" cstate="print"/>
            <a:stretch>
              <a:fillRect/>
            </a:stretch>
          </a:blipFill>
        </p:spPr>
        <p:txBody>
          <a:bodyPr wrap="square" lIns="0" tIns="0" rIns="0" bIns="0" rtlCol="0"/>
          <a:lstStyle/>
          <a:p/>
        </p:txBody>
      </p:sp>
      <p:sp>
        <p:nvSpPr>
          <p:cNvPr id="26" name="object 26"/>
          <p:cNvSpPr/>
          <p:nvPr/>
        </p:nvSpPr>
        <p:spPr>
          <a:xfrm>
            <a:off x="616458" y="11451335"/>
            <a:ext cx="9685020" cy="1468120"/>
          </a:xfrm>
          <a:custGeom>
            <a:avLst/>
            <a:gdLst/>
            <a:ahLst/>
            <a:cxnLst/>
            <a:rect l="l" t="t" r="r" b="b"/>
            <a:pathLst>
              <a:path w="9685020" h="1468120">
                <a:moveTo>
                  <a:pt x="0" y="1467612"/>
                </a:moveTo>
                <a:lnTo>
                  <a:pt x="9685020" y="1467612"/>
                </a:lnTo>
                <a:lnTo>
                  <a:pt x="9685020" y="0"/>
                </a:lnTo>
                <a:lnTo>
                  <a:pt x="0" y="0"/>
                </a:lnTo>
                <a:lnTo>
                  <a:pt x="0" y="1467612"/>
                </a:lnTo>
                <a:close/>
              </a:path>
            </a:pathLst>
          </a:custGeom>
          <a:ln w="38100">
            <a:solidFill>
              <a:srgbClr val="F8E2D4"/>
            </a:solidFill>
            <a:prstDash val="lgDash"/>
          </a:ln>
        </p:spPr>
        <p:txBody>
          <a:bodyPr wrap="square" lIns="0" tIns="0" rIns="0" bIns="0" rtlCol="0"/>
          <a:lstStyle/>
          <a:p/>
        </p:txBody>
      </p:sp>
      <p:sp>
        <p:nvSpPr>
          <p:cNvPr id="27" name="object 27"/>
          <p:cNvSpPr/>
          <p:nvPr/>
        </p:nvSpPr>
        <p:spPr>
          <a:xfrm>
            <a:off x="8229543" y="13291566"/>
            <a:ext cx="2117654" cy="1738181"/>
          </a:xfrm>
          <a:prstGeom prst="rect">
            <a:avLst/>
          </a:prstGeom>
          <a:blipFill>
            <a:blip r:embed="rId9" cstate="print"/>
            <a:stretch>
              <a:fillRect/>
            </a:stretch>
          </a:blipFill>
        </p:spPr>
        <p:txBody>
          <a:bodyPr wrap="square" lIns="0" tIns="0" rIns="0" bIns="0" rtlCol="0"/>
          <a:lstStyle/>
          <a:p/>
        </p:txBody>
      </p:sp>
      <p:sp>
        <p:nvSpPr>
          <p:cNvPr id="28" name="object 28"/>
          <p:cNvSpPr txBox="1"/>
          <p:nvPr/>
        </p:nvSpPr>
        <p:spPr>
          <a:xfrm>
            <a:off x="5154167" y="13840307"/>
            <a:ext cx="4937760" cy="391795"/>
          </a:xfrm>
          <a:prstGeom prst="rect">
            <a:avLst/>
          </a:prstGeom>
        </p:spPr>
        <p:txBody>
          <a:bodyPr vert="horz" wrap="square" lIns="0" tIns="12700" rIns="0" bIns="0" rtlCol="0">
            <a:spAutoFit/>
          </a:bodyPr>
          <a:lstStyle/>
          <a:p>
            <a:pPr marR="219075" algn="r">
              <a:lnSpc>
                <a:spcPct val="100000"/>
              </a:lnSpc>
              <a:spcBef>
                <a:spcPts val="100"/>
              </a:spcBef>
            </a:pPr>
            <a:r>
              <a:rPr sz="2400" b="1" spc="-5" dirty="0">
                <a:latin typeface="微软雅黑" panose="020B0503020204020204" charset="-122"/>
                <a:cs typeface="微软雅黑" panose="020B0503020204020204" charset="-122"/>
              </a:rPr>
              <a:t>通信网络</a:t>
            </a:r>
            <a:endParaRPr sz="2400">
              <a:latin typeface="微软雅黑" panose="020B0503020204020204" charset="-122"/>
              <a:cs typeface="微软雅黑" panose="020B0503020204020204" charset="-122"/>
            </a:endParaRPr>
          </a:p>
        </p:txBody>
      </p:sp>
      <p:sp>
        <p:nvSpPr>
          <p:cNvPr id="29" name="object 29"/>
          <p:cNvSpPr txBox="1"/>
          <p:nvPr/>
        </p:nvSpPr>
        <p:spPr>
          <a:xfrm>
            <a:off x="635508" y="13332714"/>
            <a:ext cx="4709160" cy="1294130"/>
          </a:xfrm>
          <a:prstGeom prst="rect">
            <a:avLst/>
          </a:prstGeom>
          <a:solidFill>
            <a:srgbClr val="F1F1F1"/>
          </a:solidFill>
        </p:spPr>
        <p:txBody>
          <a:bodyPr vert="horz" wrap="square" lIns="0" tIns="63500" rIns="0" bIns="0" rtlCol="0">
            <a:spAutoFit/>
          </a:bodyPr>
          <a:lstStyle/>
          <a:p>
            <a:pPr marL="101600" marR="72390" indent="539115">
              <a:lnSpc>
                <a:spcPct val="100000"/>
              </a:lnSpc>
              <a:spcBef>
                <a:spcPts val="500"/>
              </a:spcBef>
            </a:pPr>
            <a:r>
              <a:rPr sz="2000" spc="70" dirty="0" err="1" smtClean="0">
                <a:latin typeface="微软雅黑" panose="020B0503020204020204" charset="-122"/>
                <a:cs typeface="微软雅黑" panose="020B0503020204020204" charset="-122"/>
              </a:rPr>
              <a:t>落实</a:t>
            </a:r>
            <a:r>
              <a:rPr lang="zh-CN" altLang="en-US" sz="2000" spc="70" dirty="0" smtClean="0">
                <a:latin typeface="微软雅黑" panose="020B0503020204020204" charset="-122"/>
                <a:cs typeface="微软雅黑" panose="020B0503020204020204" charset="-122"/>
              </a:rPr>
              <a:t>镇政府驻地</a:t>
            </a:r>
            <a:r>
              <a:rPr sz="2000" spc="60" dirty="0" smtClean="0">
                <a:latin typeface="微软雅黑" panose="020B0503020204020204" charset="-122"/>
                <a:cs typeface="微软雅黑" panose="020B0503020204020204" charset="-122"/>
              </a:rPr>
              <a:t>各</a:t>
            </a:r>
            <a:r>
              <a:rPr sz="2000" spc="70" dirty="0" smtClean="0">
                <a:latin typeface="微软雅黑" panose="020B0503020204020204" charset="-122"/>
                <a:cs typeface="微软雅黑" panose="020B0503020204020204" charset="-122"/>
              </a:rPr>
              <a:t>运营商</a:t>
            </a:r>
            <a:r>
              <a:rPr sz="2000" spc="5" dirty="0">
                <a:latin typeface="Calibri" panose="020F0502020204030204"/>
                <a:cs typeface="Calibri" panose="020F0502020204030204"/>
              </a:rPr>
              <a:t>5</a:t>
            </a:r>
            <a:r>
              <a:rPr sz="2000" spc="65" dirty="0">
                <a:latin typeface="Calibri" panose="020F0502020204030204"/>
                <a:cs typeface="Calibri" panose="020F0502020204030204"/>
              </a:rPr>
              <a:t>G</a:t>
            </a:r>
            <a:r>
              <a:rPr sz="2000" spc="55" dirty="0">
                <a:latin typeface="微软雅黑" panose="020B0503020204020204" charset="-122"/>
                <a:cs typeface="微软雅黑" panose="020B0503020204020204" charset="-122"/>
              </a:rPr>
              <a:t>全</a:t>
            </a:r>
            <a:r>
              <a:rPr sz="2000" spc="70" dirty="0">
                <a:latin typeface="微软雅黑" panose="020B0503020204020204" charset="-122"/>
                <a:cs typeface="微软雅黑" panose="020B0503020204020204" charset="-122"/>
              </a:rPr>
              <a:t>覆</a:t>
            </a:r>
            <a:r>
              <a:rPr sz="2000" spc="75" dirty="0">
                <a:latin typeface="微软雅黑" panose="020B0503020204020204" charset="-122"/>
                <a:cs typeface="微软雅黑" panose="020B0503020204020204" charset="-122"/>
              </a:rPr>
              <a:t>盖</a:t>
            </a:r>
            <a:r>
              <a:rPr sz="2000" spc="70" dirty="0">
                <a:latin typeface="微软雅黑" panose="020B0503020204020204" charset="-122"/>
                <a:cs typeface="微软雅黑" panose="020B0503020204020204" charset="-122"/>
              </a:rPr>
              <a:t>，</a:t>
            </a:r>
            <a:r>
              <a:rPr sz="2000" spc="70" dirty="0" smtClean="0">
                <a:latin typeface="微软雅黑" panose="020B0503020204020204" charset="-122"/>
                <a:cs typeface="微软雅黑" panose="020B0503020204020204" charset="-122"/>
              </a:rPr>
              <a:t>健全</a:t>
            </a:r>
            <a:r>
              <a:rPr sz="2000" spc="90" dirty="0" smtClean="0">
                <a:latin typeface="微软雅黑" panose="020B0503020204020204" charset="-122"/>
                <a:cs typeface="微软雅黑" panose="020B0503020204020204" charset="-122"/>
              </a:rPr>
              <a:t>村镇通信</a:t>
            </a:r>
            <a:r>
              <a:rPr sz="2000" spc="80" dirty="0" smtClean="0">
                <a:latin typeface="微软雅黑" panose="020B0503020204020204" charset="-122"/>
                <a:cs typeface="微软雅黑" panose="020B0503020204020204" charset="-122"/>
              </a:rPr>
              <a:t>设</a:t>
            </a:r>
            <a:r>
              <a:rPr sz="2000" spc="90" dirty="0" smtClean="0">
                <a:latin typeface="微软雅黑" panose="020B0503020204020204" charset="-122"/>
                <a:cs typeface="微软雅黑" panose="020B0503020204020204" charset="-122"/>
              </a:rPr>
              <a:t>施建</a:t>
            </a:r>
            <a:r>
              <a:rPr sz="2000" spc="110" dirty="0" smtClean="0">
                <a:latin typeface="微软雅黑" panose="020B0503020204020204" charset="-122"/>
                <a:cs typeface="微软雅黑" panose="020B0503020204020204" charset="-122"/>
              </a:rPr>
              <a:t>设</a:t>
            </a:r>
            <a:r>
              <a:rPr sz="2000" spc="95" dirty="0">
                <a:latin typeface="微软雅黑" panose="020B0503020204020204" charset="-122"/>
                <a:cs typeface="微软雅黑" panose="020B0503020204020204" charset="-122"/>
              </a:rPr>
              <a:t>，</a:t>
            </a:r>
            <a:r>
              <a:rPr sz="2000" spc="80" dirty="0">
                <a:latin typeface="微软雅黑" panose="020B0503020204020204" charset="-122"/>
                <a:cs typeface="微软雅黑" panose="020B0503020204020204" charset="-122"/>
              </a:rPr>
              <a:t>保</a:t>
            </a:r>
            <a:r>
              <a:rPr sz="2000" spc="90" dirty="0">
                <a:latin typeface="微软雅黑" panose="020B0503020204020204" charset="-122"/>
                <a:cs typeface="微软雅黑" panose="020B0503020204020204" charset="-122"/>
              </a:rPr>
              <a:t>障区域通</a:t>
            </a:r>
            <a:r>
              <a:rPr sz="2000" spc="80" dirty="0">
                <a:latin typeface="微软雅黑" panose="020B0503020204020204" charset="-122"/>
                <a:cs typeface="微软雅黑" panose="020B0503020204020204" charset="-122"/>
              </a:rPr>
              <a:t>信</a:t>
            </a:r>
            <a:r>
              <a:rPr sz="2000" spc="90" dirty="0">
                <a:latin typeface="微软雅黑" panose="020B0503020204020204" charset="-122"/>
                <a:cs typeface="微软雅黑" panose="020B0503020204020204" charset="-122"/>
              </a:rPr>
              <a:t>网</a:t>
            </a:r>
            <a:r>
              <a:rPr sz="2000" dirty="0">
                <a:latin typeface="微软雅黑" panose="020B0503020204020204" charset="-122"/>
                <a:cs typeface="微软雅黑" panose="020B0503020204020204" charset="-122"/>
              </a:rPr>
              <a:t>络 </a:t>
            </a:r>
            <a:r>
              <a:rPr sz="2000" spc="90" dirty="0" err="1">
                <a:latin typeface="微软雅黑" panose="020B0503020204020204" charset="-122"/>
                <a:cs typeface="微软雅黑" panose="020B0503020204020204" charset="-122"/>
              </a:rPr>
              <a:t>通畅；</a:t>
            </a:r>
            <a:r>
              <a:rPr sz="2000" spc="90" dirty="0" err="1" smtClean="0">
                <a:latin typeface="微软雅黑" panose="020B0503020204020204" charset="-122"/>
                <a:cs typeface="微软雅黑" panose="020B0503020204020204" charset="-122"/>
              </a:rPr>
              <a:t>保</a:t>
            </a:r>
            <a:r>
              <a:rPr sz="2000" spc="80" dirty="0" err="1" smtClean="0">
                <a:latin typeface="微软雅黑" panose="020B0503020204020204" charset="-122"/>
                <a:cs typeface="微软雅黑" panose="020B0503020204020204" charset="-122"/>
              </a:rPr>
              <a:t>留</a:t>
            </a:r>
            <a:r>
              <a:rPr lang="zh-CN" altLang="en-US" sz="2000" spc="90" dirty="0" smtClean="0">
                <a:latin typeface="微软雅黑" panose="020B0503020204020204" charset="-122"/>
                <a:cs typeface="微软雅黑" panose="020B0503020204020204" charset="-122"/>
              </a:rPr>
              <a:t>镇政府驻地</a:t>
            </a:r>
            <a:r>
              <a:rPr sz="2000" spc="80" dirty="0" err="1" smtClean="0">
                <a:latin typeface="微软雅黑" panose="020B0503020204020204" charset="-122"/>
                <a:cs typeface="微软雅黑" panose="020B0503020204020204" charset="-122"/>
              </a:rPr>
              <a:t>电信所</a:t>
            </a:r>
            <a:r>
              <a:rPr sz="2000" spc="95" dirty="0" err="1">
                <a:latin typeface="微软雅黑" panose="020B0503020204020204" charset="-122"/>
                <a:cs typeface="微软雅黑" panose="020B0503020204020204" charset="-122"/>
              </a:rPr>
              <a:t>，</a:t>
            </a:r>
            <a:r>
              <a:rPr sz="2000" spc="90" dirty="0" err="1">
                <a:latin typeface="微软雅黑" panose="020B0503020204020204" charset="-122"/>
                <a:cs typeface="微软雅黑" panose="020B0503020204020204" charset="-122"/>
              </a:rPr>
              <a:t>统筹</a:t>
            </a:r>
            <a:r>
              <a:rPr sz="2000" spc="80" dirty="0" err="1">
                <a:latin typeface="微软雅黑" panose="020B0503020204020204" charset="-122"/>
                <a:cs typeface="微软雅黑" panose="020B0503020204020204" charset="-122"/>
              </a:rPr>
              <a:t>各</a:t>
            </a:r>
            <a:r>
              <a:rPr sz="2000" spc="90" dirty="0" err="1">
                <a:latin typeface="微软雅黑" panose="020B0503020204020204" charset="-122"/>
                <a:cs typeface="微软雅黑" panose="020B0503020204020204" charset="-122"/>
              </a:rPr>
              <a:t>村</a:t>
            </a:r>
            <a:r>
              <a:rPr sz="2000" dirty="0" err="1">
                <a:latin typeface="微软雅黑" panose="020B0503020204020204" charset="-122"/>
                <a:cs typeface="微软雅黑" panose="020B0503020204020204" charset="-122"/>
              </a:rPr>
              <a:t>社</a:t>
            </a:r>
            <a:r>
              <a:rPr sz="2000" dirty="0">
                <a:latin typeface="微软雅黑" panose="020B0503020204020204" charset="-122"/>
                <a:cs typeface="微软雅黑" panose="020B0503020204020204" charset="-122"/>
              </a:rPr>
              <a:t> 设置邮政代办点</a:t>
            </a:r>
            <a:r>
              <a:rPr sz="2000" spc="5" dirty="0">
                <a:latin typeface="微软雅黑" panose="020B0503020204020204" charset="-122"/>
                <a:cs typeface="微软雅黑" panose="020B0503020204020204" charset="-122"/>
              </a:rPr>
              <a:t>。</a:t>
            </a:r>
            <a:endParaRPr sz="2000" dirty="0">
              <a:latin typeface="微软雅黑" panose="020B0503020204020204" charset="-122"/>
              <a:cs typeface="微软雅黑" panose="020B0503020204020204" charset="-122"/>
            </a:endParaRPr>
          </a:p>
        </p:txBody>
      </p:sp>
      <p:sp>
        <p:nvSpPr>
          <p:cNvPr id="30" name="object 30"/>
          <p:cNvSpPr/>
          <p:nvPr/>
        </p:nvSpPr>
        <p:spPr>
          <a:xfrm>
            <a:off x="5376671" y="13311378"/>
            <a:ext cx="3167633" cy="1401318"/>
          </a:xfrm>
          <a:prstGeom prst="rect">
            <a:avLst/>
          </a:prstGeom>
          <a:blipFill>
            <a:blip r:embed="rId10" cstate="print"/>
            <a:stretch>
              <a:fillRect/>
            </a:stretch>
          </a:blipFill>
        </p:spPr>
        <p:txBody>
          <a:bodyPr wrap="square" lIns="0" tIns="0" rIns="0" bIns="0" rtlCol="0"/>
          <a:lstStyle/>
          <a:p/>
        </p:txBody>
      </p:sp>
      <p:sp>
        <p:nvSpPr>
          <p:cNvPr id="31" name="object 31"/>
          <p:cNvSpPr/>
          <p:nvPr/>
        </p:nvSpPr>
        <p:spPr>
          <a:xfrm>
            <a:off x="616458" y="13313664"/>
            <a:ext cx="9685020" cy="1435735"/>
          </a:xfrm>
          <a:custGeom>
            <a:avLst/>
            <a:gdLst/>
            <a:ahLst/>
            <a:cxnLst/>
            <a:rect l="l" t="t" r="r" b="b"/>
            <a:pathLst>
              <a:path w="9685020" h="1435734">
                <a:moveTo>
                  <a:pt x="0" y="1435608"/>
                </a:moveTo>
                <a:lnTo>
                  <a:pt x="9685020" y="1435608"/>
                </a:lnTo>
                <a:lnTo>
                  <a:pt x="9685020" y="0"/>
                </a:lnTo>
                <a:lnTo>
                  <a:pt x="0" y="0"/>
                </a:lnTo>
                <a:lnTo>
                  <a:pt x="0" y="1435608"/>
                </a:lnTo>
                <a:close/>
              </a:path>
            </a:pathLst>
          </a:custGeom>
          <a:ln w="38100">
            <a:solidFill>
              <a:srgbClr val="D6D6D6"/>
            </a:solidFill>
            <a:prstDash val="lgDash"/>
          </a:ln>
        </p:spPr>
        <p:txBody>
          <a:bodyPr wrap="square" lIns="0" tIns="0" rIns="0" bIns="0" rtlCol="0"/>
          <a:lstStyle/>
          <a:p/>
        </p:txBody>
      </p:sp>
      <p:sp>
        <p:nvSpPr>
          <p:cNvPr id="32" name="object 32"/>
          <p:cNvSpPr/>
          <p:nvPr/>
        </p:nvSpPr>
        <p:spPr>
          <a:xfrm>
            <a:off x="2427732" y="2004822"/>
            <a:ext cx="2911603" cy="1823467"/>
          </a:xfrm>
          <a:prstGeom prst="rect">
            <a:avLst/>
          </a:prstGeom>
          <a:blipFill>
            <a:blip r:embed="rId11" cstate="print"/>
            <a:stretch>
              <a:fillRect/>
            </a:stretch>
          </a:blipFill>
        </p:spPr>
        <p:txBody>
          <a:bodyPr wrap="square" lIns="0" tIns="0" rIns="0" bIns="0" rtlCol="0"/>
          <a:lstStyle/>
          <a:p/>
        </p:txBody>
      </p:sp>
      <p:sp>
        <p:nvSpPr>
          <p:cNvPr id="33" name="object 33"/>
          <p:cNvSpPr/>
          <p:nvPr/>
        </p:nvSpPr>
        <p:spPr>
          <a:xfrm>
            <a:off x="313864" y="2017014"/>
            <a:ext cx="2116153" cy="2093294"/>
          </a:xfrm>
          <a:prstGeom prst="rect">
            <a:avLst/>
          </a:prstGeom>
          <a:blipFill>
            <a:blip r:embed="rId12" cstate="print"/>
            <a:stretch>
              <a:fillRect/>
            </a:stretch>
          </a:blipFill>
        </p:spPr>
        <p:txBody>
          <a:bodyPr wrap="square" lIns="0" tIns="0" rIns="0" bIns="0" rtlCol="0"/>
          <a:lstStyle/>
          <a:p/>
        </p:txBody>
      </p:sp>
      <p:sp>
        <p:nvSpPr>
          <p:cNvPr id="34" name="object 34"/>
          <p:cNvSpPr txBox="1"/>
          <p:nvPr/>
        </p:nvSpPr>
        <p:spPr>
          <a:xfrm>
            <a:off x="635508" y="2745613"/>
            <a:ext cx="4711065" cy="391160"/>
          </a:xfrm>
          <a:prstGeom prst="rect">
            <a:avLst/>
          </a:prstGeom>
        </p:spPr>
        <p:txBody>
          <a:bodyPr vert="horz" wrap="square" lIns="0" tIns="12700" rIns="0" bIns="0" rtlCol="0">
            <a:spAutoFit/>
          </a:bodyPr>
          <a:lstStyle/>
          <a:p>
            <a:pPr marL="283210">
              <a:lnSpc>
                <a:spcPct val="100000"/>
              </a:lnSpc>
              <a:spcBef>
                <a:spcPts val="100"/>
              </a:spcBef>
            </a:pPr>
            <a:r>
              <a:rPr sz="2400" b="1" dirty="0">
                <a:latin typeface="微软雅黑" panose="020B0503020204020204" charset="-122"/>
                <a:cs typeface="微软雅黑" panose="020B0503020204020204" charset="-122"/>
              </a:rPr>
              <a:t>给水工程</a:t>
            </a:r>
            <a:endParaRPr sz="2400">
              <a:latin typeface="微软雅黑" panose="020B0503020204020204" charset="-122"/>
              <a:cs typeface="微软雅黑" panose="020B0503020204020204" charset="-122"/>
            </a:endParaRPr>
          </a:p>
        </p:txBody>
      </p:sp>
      <p:sp>
        <p:nvSpPr>
          <p:cNvPr id="35" name="object 35"/>
          <p:cNvSpPr txBox="1"/>
          <p:nvPr/>
        </p:nvSpPr>
        <p:spPr>
          <a:xfrm>
            <a:off x="5346065" y="2037080"/>
            <a:ext cx="4936490" cy="1791970"/>
          </a:xfrm>
          <a:prstGeom prst="rect">
            <a:avLst/>
          </a:prstGeom>
          <a:solidFill>
            <a:srgbClr val="F1F1F1"/>
          </a:solidFill>
        </p:spPr>
        <p:txBody>
          <a:bodyPr vert="horz" wrap="square" lIns="0" tIns="0" rIns="0" bIns="0" rtlCol="0" anchor="ctr" anchorCtr="0">
            <a:noAutofit/>
          </a:bodyPr>
          <a:lstStyle/>
          <a:p>
            <a:pPr indent="508000" fontAlgn="auto">
              <a:lnSpc>
                <a:spcPct val="100000"/>
              </a:lnSpc>
              <a:spcBef>
                <a:spcPts val="600"/>
              </a:spcBef>
              <a:extLst>
                <a:ext uri="{35155182-B16C-46BC-9424-99874614C6A1}">
                  <wpsdc:indentchars xmlns:wpsdc="http://www.wps.cn/officeDocument/2017/drawingmlCustomData" val="200" checksum="282533468"/>
                </a:ext>
              </a:extLst>
            </a:pPr>
            <a:r>
              <a:rPr sz="2000" dirty="0" err="1">
                <a:latin typeface="微软雅黑" panose="020B0503020204020204" charset="-122"/>
                <a:cs typeface="微软雅黑" panose="020B0503020204020204" charset="-122"/>
              </a:rPr>
              <a:t>中寨镇以碧涌溪作为水源，各行政村应设置集中供水设施。</a:t>
            </a:r>
            <a:r>
              <a:rPr sz="2000" b="1" dirty="0" err="1" smtClean="0">
                <a:latin typeface="微软雅黑" panose="020B0503020204020204" charset="-122"/>
                <a:cs typeface="微软雅黑" panose="020B0503020204020204" charset="-122"/>
              </a:rPr>
              <a:t>规划</a:t>
            </a:r>
            <a:r>
              <a:rPr lang="zh-CN" altLang="en-US" sz="2000" b="1" dirty="0">
                <a:latin typeface="微软雅黑" panose="020B0503020204020204" charset="-122"/>
                <a:cs typeface="微软雅黑" panose="020B0503020204020204" charset="-122"/>
              </a:rPr>
              <a:t>新</a:t>
            </a:r>
            <a:r>
              <a:rPr lang="zh-CN" altLang="en-US" sz="2000" b="1" dirty="0" smtClean="0">
                <a:latin typeface="微软雅黑" panose="020B0503020204020204" charset="-122"/>
                <a:cs typeface="微软雅黑" panose="020B0503020204020204" charset="-122"/>
              </a:rPr>
              <a:t>建</a:t>
            </a:r>
            <a:r>
              <a:rPr sz="2000" b="1" dirty="0" err="1" smtClean="0">
                <a:latin typeface="微软雅黑" panose="020B0503020204020204" charset="-122"/>
                <a:cs typeface="微软雅黑" panose="020B0503020204020204" charset="-122"/>
              </a:rPr>
              <a:t>中寨镇水厂</a:t>
            </a:r>
            <a:r>
              <a:rPr sz="2000" dirty="0" err="1" smtClean="0">
                <a:latin typeface="微软雅黑" panose="020B0503020204020204" charset="-122"/>
                <a:cs typeface="微软雅黑" panose="020B0503020204020204" charset="-122"/>
              </a:rPr>
              <a:t>。邻近</a:t>
            </a:r>
            <a:r>
              <a:rPr lang="zh-CN" altLang="en-US" sz="2000" dirty="0" smtClean="0">
                <a:latin typeface="微软雅黑" panose="020B0503020204020204" charset="-122"/>
                <a:cs typeface="微软雅黑" panose="020B0503020204020204" charset="-122"/>
              </a:rPr>
              <a:t>镇政府驻地</a:t>
            </a:r>
            <a:r>
              <a:rPr sz="2000" dirty="0" smtClean="0">
                <a:latin typeface="微软雅黑" panose="020B0503020204020204" charset="-122"/>
                <a:cs typeface="微软雅黑" panose="020B0503020204020204" charset="-122"/>
              </a:rPr>
              <a:t>、</a:t>
            </a:r>
            <a:r>
              <a:rPr sz="2000" dirty="0">
                <a:latin typeface="微软雅黑" panose="020B0503020204020204" charset="-122"/>
                <a:cs typeface="微软雅黑" panose="020B0503020204020204" charset="-122"/>
              </a:rPr>
              <a:t>集镇的农村，应优先考虑连接供水管网供水到户，实行集中供水。其他村庄水源水质应符合现行饮用水标准。</a:t>
            </a:r>
            <a:endParaRPr sz="2000" dirty="0">
              <a:latin typeface="微软雅黑" panose="020B0503020204020204" charset="-122"/>
              <a:cs typeface="微软雅黑" panose="020B0503020204020204" charset="-122"/>
            </a:endParaRPr>
          </a:p>
        </p:txBody>
      </p:sp>
      <p:sp>
        <p:nvSpPr>
          <p:cNvPr id="36" name="object 36"/>
          <p:cNvSpPr/>
          <p:nvPr/>
        </p:nvSpPr>
        <p:spPr>
          <a:xfrm>
            <a:off x="616458" y="2017776"/>
            <a:ext cx="9685020" cy="1830705"/>
          </a:xfrm>
          <a:custGeom>
            <a:avLst/>
            <a:gdLst/>
            <a:ahLst/>
            <a:cxnLst/>
            <a:rect l="l" t="t" r="r" b="b"/>
            <a:pathLst>
              <a:path w="9685020" h="1830704">
                <a:moveTo>
                  <a:pt x="0" y="1830323"/>
                </a:moveTo>
                <a:lnTo>
                  <a:pt x="9685020" y="1830323"/>
                </a:lnTo>
                <a:lnTo>
                  <a:pt x="9685020" y="0"/>
                </a:lnTo>
                <a:lnTo>
                  <a:pt x="0" y="0"/>
                </a:lnTo>
                <a:lnTo>
                  <a:pt x="0" y="1830323"/>
                </a:lnTo>
                <a:close/>
              </a:path>
            </a:pathLst>
          </a:custGeom>
          <a:ln w="38100">
            <a:solidFill>
              <a:srgbClr val="E0EED6"/>
            </a:solidFill>
            <a:prstDash val="lgDash"/>
          </a:ln>
        </p:spPr>
        <p:txBody>
          <a:bodyPr wrap="square" lIns="0" tIns="0" rIns="0" bIns="0" rtlCol="0"/>
          <a:lstStyle/>
          <a:p/>
        </p:txBody>
      </p:sp>
      <p:sp>
        <p:nvSpPr>
          <p:cNvPr id="3" name="object 11"/>
          <p:cNvSpPr txBox="1"/>
          <p:nvPr/>
        </p:nvSpPr>
        <p:spPr>
          <a:xfrm>
            <a:off x="635635" y="9300845"/>
            <a:ext cx="4710430" cy="1768475"/>
          </a:xfrm>
          <a:prstGeom prst="rect">
            <a:avLst/>
          </a:prstGeom>
          <a:solidFill>
            <a:srgbClr val="F1F1F1"/>
          </a:solidFill>
        </p:spPr>
        <p:txBody>
          <a:bodyPr vert="horz" wrap="square" lIns="0" tIns="135890" rIns="0" bIns="0" rtlCol="0" anchor="ctr" anchorCtr="0">
            <a:noAutofit/>
          </a:bodyPr>
          <a:lstStyle/>
          <a:p>
            <a:pPr marR="40640" indent="534670" fontAlgn="auto">
              <a:lnSpc>
                <a:spcPct val="100000"/>
              </a:lnSpc>
              <a:spcBef>
                <a:spcPts val="0"/>
              </a:spcBef>
              <a:extLst>
                <a:ext uri="{35155182-B16C-46BC-9424-99874614C6A1}">
                  <wpsdc:indentchars xmlns:wpsdc="http://www.wps.cn/officeDocument/2017/drawingmlCustomData" val="200" checksum="1092119623"/>
                </a:ext>
              </a:extLst>
            </a:pPr>
            <a:r>
              <a:rPr sz="2000" spc="105" dirty="0">
                <a:latin typeface="微软雅黑" panose="020B0503020204020204" charset="-122"/>
                <a:cs typeface="微软雅黑" panose="020B0503020204020204" charset="-122"/>
                <a:sym typeface="+mn-ea"/>
              </a:rPr>
              <a:t>完善城镇燃气管道建设，推动清洁能源替代煤、柴等传统能源。</a:t>
            </a:r>
            <a:r>
              <a:rPr sz="2000" b="1" spc="105" dirty="0">
                <a:latin typeface="微软雅黑" panose="020B0503020204020204" charset="-122"/>
                <a:cs typeface="微软雅黑" panose="020B0503020204020204" charset="-122"/>
                <a:sym typeface="+mn-ea"/>
              </a:rPr>
              <a:t>在中寨镇设置</a:t>
            </a:r>
            <a:r>
              <a:rPr sz="2000" b="1" spc="105" dirty="0">
                <a:latin typeface="Times New Roman" panose="02020603050405020304" charset="0"/>
                <a:cs typeface="Times New Roman" panose="02020603050405020304" charset="0"/>
                <a:sym typeface="+mn-ea"/>
              </a:rPr>
              <a:t>1</a:t>
            </a:r>
            <a:r>
              <a:rPr sz="2000" b="1" spc="105" dirty="0">
                <a:latin typeface="微软雅黑" panose="020B0503020204020204" charset="-122"/>
                <a:cs typeface="微软雅黑" panose="020B0503020204020204" charset="-122"/>
                <a:sym typeface="+mn-ea"/>
              </a:rPr>
              <a:t>处</a:t>
            </a:r>
            <a:r>
              <a:rPr sz="2000" b="1" spc="105" dirty="0">
                <a:latin typeface="Times New Roman" panose="02020603050405020304" charset="0"/>
                <a:cs typeface="Times New Roman" panose="02020603050405020304" charset="0"/>
                <a:sym typeface="+mn-ea"/>
              </a:rPr>
              <a:t>LNG</a:t>
            </a:r>
            <a:r>
              <a:rPr sz="2000" b="1" spc="105" dirty="0">
                <a:latin typeface="微软雅黑" panose="020B0503020204020204" charset="-122"/>
                <a:cs typeface="微软雅黑" panose="020B0503020204020204" charset="-122"/>
                <a:sym typeface="+mn-ea"/>
              </a:rPr>
              <a:t>瓶组站</a:t>
            </a:r>
            <a:r>
              <a:rPr sz="2000" spc="105" dirty="0">
                <a:latin typeface="微软雅黑" panose="020B0503020204020204" charset="-122"/>
                <a:cs typeface="微软雅黑" panose="020B0503020204020204" charset="-122"/>
                <a:sym typeface="+mn-ea"/>
              </a:rPr>
              <a:t>，敷设一条次高压燃气管道，经计寨村、大寨村、中寨居委会、赛容村。</a:t>
            </a:r>
            <a:endParaRPr sz="2000" dirty="0">
              <a:latin typeface="微软雅黑" panose="020B0503020204020204" charset="-122"/>
              <a:ea typeface="微软雅黑" panose="020B0503020204020204" charset="-122"/>
              <a:cs typeface="微软雅黑" panose="020B0503020204020204" charset="-122"/>
            </a:endParaRPr>
          </a:p>
        </p:txBody>
      </p:sp>
      <p:sp>
        <p:nvSpPr>
          <p:cNvPr id="37" name="object 11"/>
          <p:cNvSpPr txBox="1"/>
          <p:nvPr/>
        </p:nvSpPr>
        <p:spPr>
          <a:xfrm>
            <a:off x="5339080" y="11468735"/>
            <a:ext cx="4943475" cy="1419860"/>
          </a:xfrm>
          <a:prstGeom prst="rect">
            <a:avLst/>
          </a:prstGeom>
          <a:solidFill>
            <a:srgbClr val="F1F1F1"/>
          </a:solidFill>
        </p:spPr>
        <p:txBody>
          <a:bodyPr vert="horz" wrap="square" lIns="0" tIns="135890" rIns="0" bIns="0" rtlCol="0" anchor="ctr" anchorCtr="0">
            <a:noAutofit/>
          </a:bodyPr>
          <a:lstStyle/>
          <a:p>
            <a:pPr marR="40640" indent="534670" fontAlgn="auto">
              <a:lnSpc>
                <a:spcPct val="100000"/>
              </a:lnSpc>
              <a:spcBef>
                <a:spcPts val="0"/>
              </a:spcBef>
              <a:extLst>
                <a:ext uri="{35155182-B16C-46BC-9424-99874614C6A1}">
                  <wpsdc:indentchars xmlns:wpsdc="http://www.wps.cn/officeDocument/2017/drawingmlCustomData" val="200" checksum="1092119623"/>
                </a:ext>
              </a:extLst>
            </a:pPr>
            <a:r>
              <a:rPr sz="2000" spc="105" dirty="0">
                <a:latin typeface="微软雅黑" panose="020B0503020204020204" charset="-122"/>
                <a:cs typeface="微软雅黑" panose="020B0503020204020204" charset="-122"/>
                <a:sym typeface="+mn-ea"/>
              </a:rPr>
              <a:t>建立完善近期村收集、镇转运、县处理，远期村镇收集、县转运、市处理的垃圾收运处理体系。</a:t>
            </a:r>
            <a:r>
              <a:rPr sz="2000" b="1" spc="105" dirty="0">
                <a:latin typeface="微软雅黑" panose="020B0503020204020204" charset="-122"/>
                <a:cs typeface="微软雅黑" panose="020B0503020204020204" charset="-122"/>
                <a:sym typeface="+mn-ea"/>
              </a:rPr>
              <a:t>规划保留中寨镇垃圾转运站</a:t>
            </a:r>
            <a:r>
              <a:rPr sz="2000" spc="105" dirty="0">
                <a:latin typeface="微软雅黑" panose="020B0503020204020204" charset="-122"/>
                <a:cs typeface="微软雅黑" panose="020B0503020204020204" charset="-122"/>
                <a:sym typeface="+mn-ea"/>
              </a:rPr>
              <a:t>。</a:t>
            </a:r>
            <a:endParaRPr sz="2000" spc="105" dirty="0">
              <a:latin typeface="微软雅黑" panose="020B0503020204020204" charset="-122"/>
              <a:cs typeface="微软雅黑" panose="020B0503020204020204" charset="-122"/>
              <a:sym typeface="+mn-ea"/>
            </a:endParaRPr>
          </a:p>
        </p:txBody>
      </p:sp>
      <p:sp>
        <p:nvSpPr>
          <p:cNvPr id="38" name="object 4"/>
          <p:cNvSpPr txBox="1"/>
          <p:nvPr/>
        </p:nvSpPr>
        <p:spPr>
          <a:xfrm>
            <a:off x="707542" y="1182243"/>
            <a:ext cx="7748905" cy="566420"/>
          </a:xfrm>
          <a:prstGeom prst="rect">
            <a:avLst/>
          </a:prstGeom>
        </p:spPr>
        <p:txBody>
          <a:bodyPr vert="horz" wrap="square" lIns="0" tIns="12700" rIns="0" bIns="0" rtlCol="0">
            <a:spAutoFit/>
          </a:bodyPr>
          <a:lstStyle/>
          <a:p>
            <a:pPr marL="583565" indent="-571500">
              <a:lnSpc>
                <a:spcPct val="100000"/>
              </a:lnSpc>
              <a:spcBef>
                <a:spcPts val="100"/>
              </a:spcBef>
              <a:buFont typeface="Wingdings" panose="05000000000000000000"/>
              <a:buChar char=""/>
              <a:tabLst>
                <a:tab pos="583565" algn="l"/>
                <a:tab pos="584200" algn="l"/>
              </a:tabLst>
            </a:pPr>
            <a:r>
              <a:rPr sz="3600" b="1" dirty="0">
                <a:solidFill>
                  <a:srgbClr val="FFC000"/>
                </a:solidFill>
                <a:latin typeface="微软雅黑" panose="020B0503020204020204" charset="-122"/>
                <a:cs typeface="微软雅黑" panose="020B0503020204020204" charset="-122"/>
              </a:rPr>
              <a:t>构建绿色安全的基础设施网络</a:t>
            </a:r>
            <a:endParaRPr sz="3600">
              <a:latin typeface="微软雅黑" panose="020B0503020204020204" charset="-122"/>
              <a:cs typeface="微软雅黑" panose="020B050302020402020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89" name="矩形 88"/>
          <p:cNvSpPr/>
          <p:nvPr/>
        </p:nvSpPr>
        <p:spPr>
          <a:xfrm>
            <a:off x="0" y="407035"/>
            <a:ext cx="5513705" cy="685800"/>
          </a:xfrm>
          <a:prstGeom prst="rect">
            <a:avLst/>
          </a:prstGeom>
          <a:solidFill>
            <a:schemeClr val="accent1">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标题 1"/>
          <p:cNvSpPr>
            <a:spLocks noGrp="1"/>
          </p:cNvSpPr>
          <p:nvPr/>
        </p:nvSpPr>
        <p:spPr>
          <a:xfrm>
            <a:off x="607060" y="532765"/>
            <a:ext cx="7060565" cy="1017270"/>
          </a:xfrm>
          <a:prstGeom prst="rect">
            <a:avLst/>
          </a:prstGeom>
        </p:spPr>
        <p:txBody>
          <a:bodyPr vert="horz" lIns="91440" tIns="45720" rIns="91440" bIns="45720" rtlCol="0" anchor="t" anchorCtr="0">
            <a:normAutofit/>
          </a:bodyPr>
          <a:lstStyle>
            <a:lvl1pPr algn="l" defTabSz="1069340" rtl="0" eaLnBrk="1" latinLnBrk="0" hangingPunct="1">
              <a:lnSpc>
                <a:spcPct val="90000"/>
              </a:lnSpc>
              <a:spcBef>
                <a:spcPct val="0"/>
              </a:spcBef>
              <a:buNone/>
              <a:defRPr sz="5145" kern="1200">
                <a:solidFill>
                  <a:schemeClr val="tx1"/>
                </a:solidFill>
                <a:latin typeface="+mj-lt"/>
                <a:ea typeface="+mj-ea"/>
                <a:cs typeface="+mj-cs"/>
              </a:defRPr>
            </a:lvl1pPr>
          </a:lstStyle>
          <a:p>
            <a:pPr algn="l"/>
            <a:r>
              <a:rPr lang="zh-CN" sz="3600">
                <a:latin typeface="方正粗黑宋简体" panose="02000000000000000000" charset="-122"/>
                <a:ea typeface="方正粗黑宋简体" panose="02000000000000000000" charset="-122"/>
                <a:cs typeface="方正粗黑宋简体" panose="02000000000000000000" charset="-122"/>
              </a:rPr>
              <a:t>安全韧性与综合防灾</a:t>
            </a:r>
            <a:endParaRPr lang="zh-CN" sz="3600">
              <a:latin typeface="方正粗黑宋简体" panose="02000000000000000000" charset="-122"/>
              <a:ea typeface="方正粗黑宋简体" panose="02000000000000000000" charset="-122"/>
              <a:cs typeface="方正粗黑宋简体" panose="02000000000000000000" charset="-122"/>
            </a:endParaRPr>
          </a:p>
        </p:txBody>
      </p:sp>
      <p:sp>
        <p:nvSpPr>
          <p:cNvPr id="2" name="object 4"/>
          <p:cNvSpPr/>
          <p:nvPr/>
        </p:nvSpPr>
        <p:spPr>
          <a:xfrm>
            <a:off x="1168400" y="1814830"/>
            <a:ext cx="8750935" cy="2439670"/>
          </a:xfrm>
          <a:custGeom>
            <a:avLst/>
            <a:gdLst/>
            <a:ahLst/>
            <a:cxnLst/>
            <a:rect l="l" t="t" r="r" b="b"/>
            <a:pathLst>
              <a:path w="11624944" h="2370454">
                <a:moveTo>
                  <a:pt x="0" y="394984"/>
                </a:moveTo>
                <a:lnTo>
                  <a:pt x="2657" y="348920"/>
                </a:lnTo>
                <a:lnTo>
                  <a:pt x="10431" y="304416"/>
                </a:lnTo>
                <a:lnTo>
                  <a:pt x="23026" y="261770"/>
                </a:lnTo>
                <a:lnTo>
                  <a:pt x="40145" y="221278"/>
                </a:lnTo>
                <a:lnTo>
                  <a:pt x="61493" y="183235"/>
                </a:lnTo>
                <a:lnTo>
                  <a:pt x="86772" y="147939"/>
                </a:lnTo>
                <a:lnTo>
                  <a:pt x="115686" y="115686"/>
                </a:lnTo>
                <a:lnTo>
                  <a:pt x="147939" y="86772"/>
                </a:lnTo>
                <a:lnTo>
                  <a:pt x="183235" y="61493"/>
                </a:lnTo>
                <a:lnTo>
                  <a:pt x="221278" y="40145"/>
                </a:lnTo>
                <a:lnTo>
                  <a:pt x="261770" y="23026"/>
                </a:lnTo>
                <a:lnTo>
                  <a:pt x="304416" y="10431"/>
                </a:lnTo>
                <a:lnTo>
                  <a:pt x="348920" y="2657"/>
                </a:lnTo>
                <a:lnTo>
                  <a:pt x="394984" y="0"/>
                </a:lnTo>
                <a:lnTo>
                  <a:pt x="11229601" y="0"/>
                </a:lnTo>
                <a:lnTo>
                  <a:pt x="11275666" y="2657"/>
                </a:lnTo>
                <a:lnTo>
                  <a:pt x="11320169" y="10431"/>
                </a:lnTo>
                <a:lnTo>
                  <a:pt x="11362815" y="23026"/>
                </a:lnTo>
                <a:lnTo>
                  <a:pt x="11403308" y="40145"/>
                </a:lnTo>
                <a:lnTo>
                  <a:pt x="11441350" y="61493"/>
                </a:lnTo>
                <a:lnTo>
                  <a:pt x="11476646" y="86772"/>
                </a:lnTo>
                <a:lnTo>
                  <a:pt x="11508899" y="115686"/>
                </a:lnTo>
                <a:lnTo>
                  <a:pt x="11537814" y="147939"/>
                </a:lnTo>
                <a:lnTo>
                  <a:pt x="11563093" y="183235"/>
                </a:lnTo>
                <a:lnTo>
                  <a:pt x="11584440" y="221278"/>
                </a:lnTo>
                <a:lnTo>
                  <a:pt x="11601559" y="261770"/>
                </a:lnTo>
                <a:lnTo>
                  <a:pt x="11614154" y="304416"/>
                </a:lnTo>
                <a:lnTo>
                  <a:pt x="11621929" y="348920"/>
                </a:lnTo>
                <a:lnTo>
                  <a:pt x="11624586" y="394984"/>
                </a:lnTo>
                <a:lnTo>
                  <a:pt x="11624586" y="1974923"/>
                </a:lnTo>
                <a:lnTo>
                  <a:pt x="11621929" y="2020988"/>
                </a:lnTo>
                <a:lnTo>
                  <a:pt x="11614154" y="2065491"/>
                </a:lnTo>
                <a:lnTo>
                  <a:pt x="11601559" y="2108137"/>
                </a:lnTo>
                <a:lnTo>
                  <a:pt x="11584440" y="2148630"/>
                </a:lnTo>
                <a:lnTo>
                  <a:pt x="11563093" y="2186672"/>
                </a:lnTo>
                <a:lnTo>
                  <a:pt x="11537814" y="2221968"/>
                </a:lnTo>
                <a:lnTo>
                  <a:pt x="11508899" y="2254221"/>
                </a:lnTo>
                <a:lnTo>
                  <a:pt x="11476646" y="2283136"/>
                </a:lnTo>
                <a:lnTo>
                  <a:pt x="11441350" y="2308415"/>
                </a:lnTo>
                <a:lnTo>
                  <a:pt x="11403308" y="2329762"/>
                </a:lnTo>
                <a:lnTo>
                  <a:pt x="11362815" y="2346881"/>
                </a:lnTo>
                <a:lnTo>
                  <a:pt x="11320169" y="2359476"/>
                </a:lnTo>
                <a:lnTo>
                  <a:pt x="11275666" y="2367250"/>
                </a:lnTo>
                <a:lnTo>
                  <a:pt x="11229601" y="2369908"/>
                </a:lnTo>
                <a:lnTo>
                  <a:pt x="394984" y="2369908"/>
                </a:lnTo>
                <a:lnTo>
                  <a:pt x="348920" y="2367250"/>
                </a:lnTo>
                <a:lnTo>
                  <a:pt x="304416" y="2359476"/>
                </a:lnTo>
                <a:lnTo>
                  <a:pt x="261770" y="2346881"/>
                </a:lnTo>
                <a:lnTo>
                  <a:pt x="221278" y="2329762"/>
                </a:lnTo>
                <a:lnTo>
                  <a:pt x="183235" y="2308415"/>
                </a:lnTo>
                <a:lnTo>
                  <a:pt x="147939" y="2283136"/>
                </a:lnTo>
                <a:lnTo>
                  <a:pt x="115686" y="2254221"/>
                </a:lnTo>
                <a:lnTo>
                  <a:pt x="86772" y="2221968"/>
                </a:lnTo>
                <a:lnTo>
                  <a:pt x="61493" y="2186672"/>
                </a:lnTo>
                <a:lnTo>
                  <a:pt x="40145" y="2148630"/>
                </a:lnTo>
                <a:lnTo>
                  <a:pt x="23026" y="2108137"/>
                </a:lnTo>
                <a:lnTo>
                  <a:pt x="10431" y="2065491"/>
                </a:lnTo>
                <a:lnTo>
                  <a:pt x="2657" y="2020988"/>
                </a:lnTo>
                <a:lnTo>
                  <a:pt x="0" y="1974923"/>
                </a:lnTo>
                <a:lnTo>
                  <a:pt x="0" y="394984"/>
                </a:lnTo>
                <a:close/>
              </a:path>
            </a:pathLst>
          </a:custGeom>
          <a:ln w="35820">
            <a:solidFill>
              <a:srgbClr val="076DA8"/>
            </a:solidFill>
            <a:prstDash val="lgDash"/>
          </a:ln>
        </p:spPr>
        <p:txBody>
          <a:bodyPr wrap="square" lIns="0" tIns="0" rIns="0" bIns="0" rtlCol="0"/>
          <a:lstStyle/>
          <a:p/>
        </p:txBody>
      </p:sp>
      <p:sp>
        <p:nvSpPr>
          <p:cNvPr id="77" name="文本框 76"/>
          <p:cNvSpPr txBox="1"/>
          <p:nvPr/>
        </p:nvSpPr>
        <p:spPr>
          <a:xfrm>
            <a:off x="1677035" y="1967230"/>
            <a:ext cx="7880985" cy="2116455"/>
          </a:xfrm>
          <a:prstGeom prst="rect">
            <a:avLst/>
          </a:prstGeom>
          <a:noFill/>
        </p:spPr>
        <p:txBody>
          <a:bodyPr wrap="square" rtlCol="0" anchor="ctr" anchorCtr="0">
            <a:noAutofit/>
          </a:bodyPr>
          <a:lstStyle/>
          <a:p>
            <a:pPr marL="342900" indent="-342900" fontAlgn="auto">
              <a:spcAft>
                <a:spcPts val="600"/>
              </a:spcAft>
              <a:buFont typeface="Wingdings" panose="05000000000000000000" charset="0"/>
              <a:buChar char="n"/>
            </a:pPr>
            <a:r>
              <a:rPr lang="zh-CN" altLang="en-US" sz="2200" b="1" dirty="0">
                <a:solidFill>
                  <a:srgbClr val="066DA8"/>
                </a:solidFill>
              </a:rPr>
              <a:t>洪涝灾害防治</a:t>
            </a:r>
            <a:endParaRPr lang="zh-CN" altLang="en-US" sz="2200" b="1" dirty="0">
              <a:solidFill>
                <a:srgbClr val="066DA8"/>
              </a:solidFill>
            </a:endParaRPr>
          </a:p>
          <a:p>
            <a:pPr indent="534670" fontAlgn="auto">
              <a:extLst>
                <a:ext uri="{35155182-B16C-46BC-9424-99874614C6A1}">
                  <wpsdc:indentchars xmlns:wpsdc="http://www.wps.cn/officeDocument/2017/drawingmlCustomData" val="200" checksum="1092119623"/>
                </a:ext>
              </a:extLst>
            </a:pPr>
            <a:r>
              <a:rPr sz="2000" spc="105" dirty="0">
                <a:latin typeface="微软雅黑" panose="020B0503020204020204" charset="-122"/>
                <a:cs typeface="微软雅黑" panose="020B0503020204020204" charset="-122"/>
              </a:rPr>
              <a:t>中寨镇防洪标准采用10年一遇标准，排涝标准为10年一遇，3日暴雨3日排干。划定洪涝风险控制线64.61公顷，主要分布在碧涌溪沿线区域。</a:t>
            </a:r>
            <a:r>
              <a:rPr lang="zh-CN" altLang="en-US" sz="2000" spc="105" dirty="0">
                <a:latin typeface="微软雅黑" panose="020B0503020204020204" charset="-122"/>
                <a:cs typeface="微软雅黑" panose="020B0503020204020204" charset="-122"/>
              </a:rPr>
              <a:t>镇政府驻地</a:t>
            </a:r>
            <a:r>
              <a:rPr sz="2000" spc="105" dirty="0" err="1">
                <a:latin typeface="微软雅黑" panose="020B0503020204020204" charset="-122"/>
                <a:cs typeface="微软雅黑" panose="020B0503020204020204" charset="-122"/>
              </a:rPr>
              <a:t>设防洪抗旱指挥中心，完善与新晃县防汛指挥中心联系的通讯系统，做好洪水预警工作</a:t>
            </a:r>
            <a:r>
              <a:rPr sz="2000" spc="105" dirty="0">
                <a:latin typeface="微软雅黑" panose="020B0503020204020204" charset="-122"/>
                <a:cs typeface="微软雅黑" panose="020B0503020204020204" charset="-122"/>
              </a:rPr>
              <a:t>。</a:t>
            </a:r>
            <a:endParaRPr sz="2000" spc="105" dirty="0">
              <a:latin typeface="微软雅黑" panose="020B0503020204020204" charset="-122"/>
              <a:cs typeface="微软雅黑" panose="020B0503020204020204" charset="-122"/>
            </a:endParaRPr>
          </a:p>
        </p:txBody>
      </p:sp>
      <p:sp>
        <p:nvSpPr>
          <p:cNvPr id="79" name="object 4"/>
          <p:cNvSpPr/>
          <p:nvPr/>
        </p:nvSpPr>
        <p:spPr>
          <a:xfrm>
            <a:off x="1168400" y="4608830"/>
            <a:ext cx="8750935" cy="2614930"/>
          </a:xfrm>
          <a:custGeom>
            <a:avLst/>
            <a:gdLst/>
            <a:ahLst/>
            <a:cxnLst/>
            <a:rect l="l" t="t" r="r" b="b"/>
            <a:pathLst>
              <a:path w="11624944" h="2370454">
                <a:moveTo>
                  <a:pt x="0" y="394984"/>
                </a:moveTo>
                <a:lnTo>
                  <a:pt x="2657" y="348920"/>
                </a:lnTo>
                <a:lnTo>
                  <a:pt x="10431" y="304416"/>
                </a:lnTo>
                <a:lnTo>
                  <a:pt x="23026" y="261770"/>
                </a:lnTo>
                <a:lnTo>
                  <a:pt x="40145" y="221278"/>
                </a:lnTo>
                <a:lnTo>
                  <a:pt x="61493" y="183235"/>
                </a:lnTo>
                <a:lnTo>
                  <a:pt x="86772" y="147939"/>
                </a:lnTo>
                <a:lnTo>
                  <a:pt x="115686" y="115686"/>
                </a:lnTo>
                <a:lnTo>
                  <a:pt x="147939" y="86772"/>
                </a:lnTo>
                <a:lnTo>
                  <a:pt x="183235" y="61493"/>
                </a:lnTo>
                <a:lnTo>
                  <a:pt x="221278" y="40145"/>
                </a:lnTo>
                <a:lnTo>
                  <a:pt x="261770" y="23026"/>
                </a:lnTo>
                <a:lnTo>
                  <a:pt x="304416" y="10431"/>
                </a:lnTo>
                <a:lnTo>
                  <a:pt x="348920" y="2657"/>
                </a:lnTo>
                <a:lnTo>
                  <a:pt x="394984" y="0"/>
                </a:lnTo>
                <a:lnTo>
                  <a:pt x="11229601" y="0"/>
                </a:lnTo>
                <a:lnTo>
                  <a:pt x="11275666" y="2657"/>
                </a:lnTo>
                <a:lnTo>
                  <a:pt x="11320169" y="10431"/>
                </a:lnTo>
                <a:lnTo>
                  <a:pt x="11362815" y="23026"/>
                </a:lnTo>
                <a:lnTo>
                  <a:pt x="11403308" y="40145"/>
                </a:lnTo>
                <a:lnTo>
                  <a:pt x="11441350" y="61493"/>
                </a:lnTo>
                <a:lnTo>
                  <a:pt x="11476646" y="86772"/>
                </a:lnTo>
                <a:lnTo>
                  <a:pt x="11508899" y="115686"/>
                </a:lnTo>
                <a:lnTo>
                  <a:pt x="11537814" y="147939"/>
                </a:lnTo>
                <a:lnTo>
                  <a:pt x="11563093" y="183235"/>
                </a:lnTo>
                <a:lnTo>
                  <a:pt x="11584440" y="221278"/>
                </a:lnTo>
                <a:lnTo>
                  <a:pt x="11601559" y="261770"/>
                </a:lnTo>
                <a:lnTo>
                  <a:pt x="11614154" y="304416"/>
                </a:lnTo>
                <a:lnTo>
                  <a:pt x="11621929" y="348920"/>
                </a:lnTo>
                <a:lnTo>
                  <a:pt x="11624586" y="394984"/>
                </a:lnTo>
                <a:lnTo>
                  <a:pt x="11624586" y="1974923"/>
                </a:lnTo>
                <a:lnTo>
                  <a:pt x="11621929" y="2020988"/>
                </a:lnTo>
                <a:lnTo>
                  <a:pt x="11614154" y="2065491"/>
                </a:lnTo>
                <a:lnTo>
                  <a:pt x="11601559" y="2108137"/>
                </a:lnTo>
                <a:lnTo>
                  <a:pt x="11584440" y="2148630"/>
                </a:lnTo>
                <a:lnTo>
                  <a:pt x="11563093" y="2186672"/>
                </a:lnTo>
                <a:lnTo>
                  <a:pt x="11537814" y="2221968"/>
                </a:lnTo>
                <a:lnTo>
                  <a:pt x="11508899" y="2254221"/>
                </a:lnTo>
                <a:lnTo>
                  <a:pt x="11476646" y="2283136"/>
                </a:lnTo>
                <a:lnTo>
                  <a:pt x="11441350" y="2308415"/>
                </a:lnTo>
                <a:lnTo>
                  <a:pt x="11403308" y="2329762"/>
                </a:lnTo>
                <a:lnTo>
                  <a:pt x="11362815" y="2346881"/>
                </a:lnTo>
                <a:lnTo>
                  <a:pt x="11320169" y="2359476"/>
                </a:lnTo>
                <a:lnTo>
                  <a:pt x="11275666" y="2367250"/>
                </a:lnTo>
                <a:lnTo>
                  <a:pt x="11229601" y="2369908"/>
                </a:lnTo>
                <a:lnTo>
                  <a:pt x="394984" y="2369908"/>
                </a:lnTo>
                <a:lnTo>
                  <a:pt x="348920" y="2367250"/>
                </a:lnTo>
                <a:lnTo>
                  <a:pt x="304416" y="2359476"/>
                </a:lnTo>
                <a:lnTo>
                  <a:pt x="261770" y="2346881"/>
                </a:lnTo>
                <a:lnTo>
                  <a:pt x="221278" y="2329762"/>
                </a:lnTo>
                <a:lnTo>
                  <a:pt x="183235" y="2308415"/>
                </a:lnTo>
                <a:lnTo>
                  <a:pt x="147939" y="2283136"/>
                </a:lnTo>
                <a:lnTo>
                  <a:pt x="115686" y="2254221"/>
                </a:lnTo>
                <a:lnTo>
                  <a:pt x="86772" y="2221968"/>
                </a:lnTo>
                <a:lnTo>
                  <a:pt x="61493" y="2186672"/>
                </a:lnTo>
                <a:lnTo>
                  <a:pt x="40145" y="2148630"/>
                </a:lnTo>
                <a:lnTo>
                  <a:pt x="23026" y="2108137"/>
                </a:lnTo>
                <a:lnTo>
                  <a:pt x="10431" y="2065491"/>
                </a:lnTo>
                <a:lnTo>
                  <a:pt x="2657" y="2020988"/>
                </a:lnTo>
                <a:lnTo>
                  <a:pt x="0" y="1974923"/>
                </a:lnTo>
                <a:lnTo>
                  <a:pt x="0" y="394984"/>
                </a:lnTo>
                <a:close/>
              </a:path>
            </a:pathLst>
          </a:custGeom>
          <a:ln w="35820">
            <a:solidFill>
              <a:srgbClr val="076DA8"/>
            </a:solidFill>
            <a:prstDash val="lgDash"/>
          </a:ln>
        </p:spPr>
        <p:txBody>
          <a:bodyPr wrap="square" lIns="0" tIns="0" rIns="0" bIns="0" rtlCol="0"/>
          <a:lstStyle/>
          <a:p/>
        </p:txBody>
      </p:sp>
      <p:sp>
        <p:nvSpPr>
          <p:cNvPr id="81" name="文本框 80"/>
          <p:cNvSpPr txBox="1"/>
          <p:nvPr/>
        </p:nvSpPr>
        <p:spPr>
          <a:xfrm>
            <a:off x="1677035" y="4742180"/>
            <a:ext cx="7880985" cy="2330450"/>
          </a:xfrm>
          <a:prstGeom prst="rect">
            <a:avLst/>
          </a:prstGeom>
          <a:noFill/>
        </p:spPr>
        <p:txBody>
          <a:bodyPr wrap="square" rtlCol="0" anchor="ctr" anchorCtr="0">
            <a:noAutofit/>
          </a:bodyPr>
          <a:lstStyle/>
          <a:p>
            <a:pPr marL="342900" indent="-342900" fontAlgn="auto">
              <a:spcAft>
                <a:spcPts val="600"/>
              </a:spcAft>
              <a:buFont typeface="Wingdings" panose="05000000000000000000" charset="0"/>
              <a:buChar char="n"/>
            </a:pPr>
            <a:r>
              <a:rPr lang="zh-CN" altLang="en-US" sz="2200" b="1" dirty="0">
                <a:solidFill>
                  <a:srgbClr val="066DA8"/>
                </a:solidFill>
              </a:rPr>
              <a:t>镇域消防布局</a:t>
            </a:r>
            <a:endParaRPr lang="zh-CN" altLang="en-US" sz="2200" b="1" dirty="0">
              <a:solidFill>
                <a:srgbClr val="066DA8"/>
              </a:solidFill>
            </a:endParaRPr>
          </a:p>
          <a:p>
            <a:pPr indent="534670">
              <a:extLst>
                <a:ext uri="{35155182-B16C-46BC-9424-99874614C6A1}">
                  <wpsdc:indentchars xmlns:wpsdc="http://www.wps.cn/officeDocument/2017/drawingmlCustomData" val="200" checksum="1092119623"/>
                </a:ext>
              </a:extLst>
            </a:pPr>
            <a:r>
              <a:rPr lang="zh-CN" altLang="en-US" sz="2000" spc="105" dirty="0">
                <a:latin typeface="微软雅黑" panose="020B0503020204020204" charset="-122"/>
                <a:cs typeface="微软雅黑" panose="020B0503020204020204" charset="-122"/>
              </a:rPr>
              <a:t>中寨镇政府驻地设置一处乡镇二级消防站，位于省道</a:t>
            </a:r>
            <a:r>
              <a:rPr lang="en-US" altLang="zh-CN" sz="2000" spc="105" dirty="0">
                <a:latin typeface="微软雅黑" panose="020B0503020204020204" charset="-122"/>
                <a:cs typeface="微软雅黑" panose="020B0503020204020204" charset="-122"/>
              </a:rPr>
              <a:t>S335</a:t>
            </a:r>
            <a:r>
              <a:rPr lang="zh-CN" altLang="en-US" sz="2000" spc="105" dirty="0">
                <a:latin typeface="微软雅黑" panose="020B0503020204020204" charset="-122"/>
                <a:cs typeface="微软雅黑" panose="020B0503020204020204" charset="-122"/>
              </a:rPr>
              <a:t>西侧，用地面积</a:t>
            </a:r>
            <a:r>
              <a:rPr lang="en-US" altLang="zh-CN" sz="2000" spc="105" dirty="0">
                <a:latin typeface="微软雅黑" panose="020B0503020204020204" charset="-122"/>
                <a:cs typeface="微软雅黑" panose="020B0503020204020204" charset="-122"/>
              </a:rPr>
              <a:t>0.08</a:t>
            </a:r>
            <a:r>
              <a:rPr lang="zh-CN" altLang="en-US" sz="2000" spc="105" dirty="0">
                <a:latin typeface="微软雅黑" panose="020B0503020204020204" charset="-122"/>
                <a:cs typeface="微软雅黑" panose="020B0503020204020204" charset="-122"/>
              </a:rPr>
              <a:t>公顷。各村同步建立志愿消防队。结合消防站设全镇消防指挥中心，加强消防基础设施</a:t>
            </a:r>
            <a:r>
              <a:rPr lang="zh-CN" altLang="en-US" sz="2000" spc="105" dirty="0" smtClean="0">
                <a:latin typeface="微软雅黑" panose="020B0503020204020204" charset="-122"/>
                <a:cs typeface="微软雅黑" panose="020B0503020204020204" charset="-122"/>
              </a:rPr>
              <a:t>建设</a:t>
            </a:r>
            <a:r>
              <a:rPr sz="2000" spc="105" dirty="0" smtClean="0">
                <a:latin typeface="微软雅黑" panose="020B0503020204020204" charset="-122"/>
                <a:cs typeface="微软雅黑" panose="020B0503020204020204" charset="-122"/>
              </a:rPr>
              <a:t>。</a:t>
            </a:r>
            <a:endParaRPr sz="2000" spc="105" dirty="0">
              <a:latin typeface="微软雅黑" panose="020B0503020204020204" charset="-122"/>
              <a:cs typeface="微软雅黑" panose="020B0503020204020204" charset="-122"/>
            </a:endParaRPr>
          </a:p>
          <a:p>
            <a:pPr indent="534670">
              <a:extLst>
                <a:ext uri="{35155182-B16C-46BC-9424-99874614C6A1}">
                  <wpsdc:indentchars xmlns:wpsdc="http://www.wps.cn/officeDocument/2017/drawingmlCustomData" val="200" checksum="1092119623"/>
                </a:ext>
              </a:extLst>
            </a:pPr>
            <a:r>
              <a:rPr lang="zh-CN" altLang="en-US" sz="2000" spc="105" dirty="0">
                <a:latin typeface="微软雅黑" panose="020B0503020204020204" charset="-122"/>
                <a:cs typeface="微软雅黑" panose="020B0503020204020204" charset="-122"/>
              </a:rPr>
              <a:t>充分考虑地方实际需求，加强重点林区防火应急道路、森林防火隔离带、消防水源等设施建设，全面提升森林防灭火综合防控</a:t>
            </a:r>
            <a:r>
              <a:rPr lang="zh-CN" altLang="en-US" sz="2000" spc="105" dirty="0" smtClean="0">
                <a:latin typeface="微软雅黑" panose="020B0503020204020204" charset="-122"/>
                <a:cs typeface="微软雅黑" panose="020B0503020204020204" charset="-122"/>
              </a:rPr>
              <a:t>能力</a:t>
            </a:r>
            <a:r>
              <a:rPr sz="2000" spc="105" dirty="0" smtClean="0">
                <a:latin typeface="微软雅黑" panose="020B0503020204020204" charset="-122"/>
                <a:cs typeface="微软雅黑" panose="020B0503020204020204" charset="-122"/>
              </a:rPr>
              <a:t>。</a:t>
            </a:r>
            <a:endParaRPr sz="2000" spc="105" dirty="0">
              <a:latin typeface="微软雅黑" panose="020B0503020204020204" charset="-122"/>
              <a:cs typeface="微软雅黑" panose="020B0503020204020204" charset="-122"/>
            </a:endParaRPr>
          </a:p>
        </p:txBody>
      </p:sp>
      <p:sp>
        <p:nvSpPr>
          <p:cNvPr id="82" name="object 4"/>
          <p:cNvSpPr/>
          <p:nvPr/>
        </p:nvSpPr>
        <p:spPr>
          <a:xfrm>
            <a:off x="1141730" y="7560310"/>
            <a:ext cx="8750935" cy="2032000"/>
          </a:xfrm>
          <a:custGeom>
            <a:avLst/>
            <a:gdLst/>
            <a:ahLst/>
            <a:cxnLst/>
            <a:rect l="l" t="t" r="r" b="b"/>
            <a:pathLst>
              <a:path w="11624944" h="2370454">
                <a:moveTo>
                  <a:pt x="0" y="394984"/>
                </a:moveTo>
                <a:lnTo>
                  <a:pt x="2657" y="348920"/>
                </a:lnTo>
                <a:lnTo>
                  <a:pt x="10431" y="304416"/>
                </a:lnTo>
                <a:lnTo>
                  <a:pt x="23026" y="261770"/>
                </a:lnTo>
                <a:lnTo>
                  <a:pt x="40145" y="221278"/>
                </a:lnTo>
                <a:lnTo>
                  <a:pt x="61493" y="183235"/>
                </a:lnTo>
                <a:lnTo>
                  <a:pt x="86772" y="147939"/>
                </a:lnTo>
                <a:lnTo>
                  <a:pt x="115686" y="115686"/>
                </a:lnTo>
                <a:lnTo>
                  <a:pt x="147939" y="86772"/>
                </a:lnTo>
                <a:lnTo>
                  <a:pt x="183235" y="61493"/>
                </a:lnTo>
                <a:lnTo>
                  <a:pt x="221278" y="40145"/>
                </a:lnTo>
                <a:lnTo>
                  <a:pt x="261770" y="23026"/>
                </a:lnTo>
                <a:lnTo>
                  <a:pt x="304416" y="10431"/>
                </a:lnTo>
                <a:lnTo>
                  <a:pt x="348920" y="2657"/>
                </a:lnTo>
                <a:lnTo>
                  <a:pt x="394984" y="0"/>
                </a:lnTo>
                <a:lnTo>
                  <a:pt x="11229601" y="0"/>
                </a:lnTo>
                <a:lnTo>
                  <a:pt x="11275666" y="2657"/>
                </a:lnTo>
                <a:lnTo>
                  <a:pt x="11320169" y="10431"/>
                </a:lnTo>
                <a:lnTo>
                  <a:pt x="11362815" y="23026"/>
                </a:lnTo>
                <a:lnTo>
                  <a:pt x="11403308" y="40145"/>
                </a:lnTo>
                <a:lnTo>
                  <a:pt x="11441350" y="61493"/>
                </a:lnTo>
                <a:lnTo>
                  <a:pt x="11476646" y="86772"/>
                </a:lnTo>
                <a:lnTo>
                  <a:pt x="11508899" y="115686"/>
                </a:lnTo>
                <a:lnTo>
                  <a:pt x="11537814" y="147939"/>
                </a:lnTo>
                <a:lnTo>
                  <a:pt x="11563093" y="183235"/>
                </a:lnTo>
                <a:lnTo>
                  <a:pt x="11584440" y="221278"/>
                </a:lnTo>
                <a:lnTo>
                  <a:pt x="11601559" y="261770"/>
                </a:lnTo>
                <a:lnTo>
                  <a:pt x="11614154" y="304416"/>
                </a:lnTo>
                <a:lnTo>
                  <a:pt x="11621929" y="348920"/>
                </a:lnTo>
                <a:lnTo>
                  <a:pt x="11624586" y="394984"/>
                </a:lnTo>
                <a:lnTo>
                  <a:pt x="11624586" y="1974923"/>
                </a:lnTo>
                <a:lnTo>
                  <a:pt x="11621929" y="2020988"/>
                </a:lnTo>
                <a:lnTo>
                  <a:pt x="11614154" y="2065491"/>
                </a:lnTo>
                <a:lnTo>
                  <a:pt x="11601559" y="2108137"/>
                </a:lnTo>
                <a:lnTo>
                  <a:pt x="11584440" y="2148630"/>
                </a:lnTo>
                <a:lnTo>
                  <a:pt x="11563093" y="2186672"/>
                </a:lnTo>
                <a:lnTo>
                  <a:pt x="11537814" y="2221968"/>
                </a:lnTo>
                <a:lnTo>
                  <a:pt x="11508899" y="2254221"/>
                </a:lnTo>
                <a:lnTo>
                  <a:pt x="11476646" y="2283136"/>
                </a:lnTo>
                <a:lnTo>
                  <a:pt x="11441350" y="2308415"/>
                </a:lnTo>
                <a:lnTo>
                  <a:pt x="11403308" y="2329762"/>
                </a:lnTo>
                <a:lnTo>
                  <a:pt x="11362815" y="2346881"/>
                </a:lnTo>
                <a:lnTo>
                  <a:pt x="11320169" y="2359476"/>
                </a:lnTo>
                <a:lnTo>
                  <a:pt x="11275666" y="2367250"/>
                </a:lnTo>
                <a:lnTo>
                  <a:pt x="11229601" y="2369908"/>
                </a:lnTo>
                <a:lnTo>
                  <a:pt x="394984" y="2369908"/>
                </a:lnTo>
                <a:lnTo>
                  <a:pt x="348920" y="2367250"/>
                </a:lnTo>
                <a:lnTo>
                  <a:pt x="304416" y="2359476"/>
                </a:lnTo>
                <a:lnTo>
                  <a:pt x="261770" y="2346881"/>
                </a:lnTo>
                <a:lnTo>
                  <a:pt x="221278" y="2329762"/>
                </a:lnTo>
                <a:lnTo>
                  <a:pt x="183235" y="2308415"/>
                </a:lnTo>
                <a:lnTo>
                  <a:pt x="147939" y="2283136"/>
                </a:lnTo>
                <a:lnTo>
                  <a:pt x="115686" y="2254221"/>
                </a:lnTo>
                <a:lnTo>
                  <a:pt x="86772" y="2221968"/>
                </a:lnTo>
                <a:lnTo>
                  <a:pt x="61493" y="2186672"/>
                </a:lnTo>
                <a:lnTo>
                  <a:pt x="40145" y="2148630"/>
                </a:lnTo>
                <a:lnTo>
                  <a:pt x="23026" y="2108137"/>
                </a:lnTo>
                <a:lnTo>
                  <a:pt x="10431" y="2065491"/>
                </a:lnTo>
                <a:lnTo>
                  <a:pt x="2657" y="2020988"/>
                </a:lnTo>
                <a:lnTo>
                  <a:pt x="0" y="1974923"/>
                </a:lnTo>
                <a:lnTo>
                  <a:pt x="0" y="394984"/>
                </a:lnTo>
                <a:close/>
              </a:path>
            </a:pathLst>
          </a:custGeom>
          <a:ln w="35820">
            <a:solidFill>
              <a:srgbClr val="076DA8"/>
            </a:solidFill>
            <a:prstDash val="lgDash"/>
          </a:ln>
        </p:spPr>
        <p:txBody>
          <a:bodyPr wrap="square" lIns="0" tIns="0" rIns="0" bIns="0" rtlCol="0"/>
          <a:lstStyle/>
          <a:p/>
        </p:txBody>
      </p:sp>
      <p:sp>
        <p:nvSpPr>
          <p:cNvPr id="83" name="文本框 82"/>
          <p:cNvSpPr txBox="1"/>
          <p:nvPr/>
        </p:nvSpPr>
        <p:spPr>
          <a:xfrm>
            <a:off x="1650365" y="7693660"/>
            <a:ext cx="7880985" cy="1765935"/>
          </a:xfrm>
          <a:prstGeom prst="rect">
            <a:avLst/>
          </a:prstGeom>
          <a:noFill/>
        </p:spPr>
        <p:txBody>
          <a:bodyPr wrap="square" rtlCol="0" anchor="ctr" anchorCtr="0">
            <a:noAutofit/>
          </a:bodyPr>
          <a:lstStyle/>
          <a:p>
            <a:pPr marL="342900" indent="-342900" fontAlgn="auto">
              <a:spcAft>
                <a:spcPts val="600"/>
              </a:spcAft>
              <a:buFont typeface="Wingdings" panose="05000000000000000000" charset="0"/>
              <a:buChar char="n"/>
            </a:pPr>
            <a:r>
              <a:rPr lang="zh-CN" altLang="en-US" sz="2200" b="1" dirty="0">
                <a:solidFill>
                  <a:srgbClr val="066DA8"/>
                </a:solidFill>
              </a:rPr>
              <a:t>地震灾害防控</a:t>
            </a:r>
            <a:endParaRPr lang="zh-CN" altLang="en-US" sz="2200" b="1" dirty="0">
              <a:solidFill>
                <a:srgbClr val="066DA8"/>
              </a:solidFill>
            </a:endParaRPr>
          </a:p>
          <a:p>
            <a:pPr indent="534670" fontAlgn="auto">
              <a:extLst>
                <a:ext uri="{35155182-B16C-46BC-9424-99874614C6A1}">
                  <wpsdc:indentchars xmlns:wpsdc="http://www.wps.cn/officeDocument/2017/drawingmlCustomData" val="200" checksum="1092119623"/>
                </a:ext>
              </a:extLst>
            </a:pPr>
            <a:r>
              <a:rPr sz="2000" spc="105" dirty="0">
                <a:latin typeface="微软雅黑" panose="020B0503020204020204" charset="-122"/>
                <a:cs typeface="微软雅黑" panose="020B0503020204020204" charset="-122"/>
              </a:rPr>
              <a:t>中寨镇抗震设防标准按6度设防；重要工程及生命线工程可在建设时适当调高抗震标准，按7度进行设防。供电、交通、通讯、排水、燃气等生命线工程必须具备较强的运营保障和应变能力。</a:t>
            </a:r>
            <a:endParaRPr sz="2000" spc="105" dirty="0">
              <a:latin typeface="微软雅黑" panose="020B0503020204020204" charset="-122"/>
              <a:cs typeface="微软雅黑" panose="020B0503020204020204" charset="-122"/>
            </a:endParaRPr>
          </a:p>
        </p:txBody>
      </p:sp>
      <p:grpSp>
        <p:nvGrpSpPr>
          <p:cNvPr id="61" name="组合 60"/>
          <p:cNvGrpSpPr/>
          <p:nvPr/>
        </p:nvGrpSpPr>
        <p:grpSpPr>
          <a:xfrm>
            <a:off x="381635" y="7999095"/>
            <a:ext cx="1154430" cy="1135380"/>
            <a:chOff x="760" y="6246"/>
            <a:chExt cx="1818" cy="1788"/>
          </a:xfrm>
        </p:grpSpPr>
        <p:sp>
          <p:nvSpPr>
            <p:cNvPr id="60" name="object 16"/>
            <p:cNvSpPr/>
            <p:nvPr/>
          </p:nvSpPr>
          <p:spPr>
            <a:xfrm>
              <a:off x="760" y="6246"/>
              <a:ext cx="1819" cy="1789"/>
            </a:xfrm>
            <a:prstGeom prst="rect">
              <a:avLst/>
            </a:prstGeom>
            <a:blipFill>
              <a:blip r:embed="rId1" cstate="print"/>
              <a:stretch>
                <a:fillRect/>
              </a:stretch>
            </a:blipFill>
          </p:spPr>
          <p:txBody>
            <a:bodyPr wrap="square" lIns="0" tIns="0" rIns="0" bIns="0" rtlCol="0"/>
            <a:lstStyle/>
            <a:p/>
          </p:txBody>
        </p:sp>
        <p:grpSp>
          <p:nvGrpSpPr>
            <p:cNvPr id="59" name="组合 58"/>
            <p:cNvGrpSpPr/>
            <p:nvPr/>
          </p:nvGrpSpPr>
          <p:grpSpPr>
            <a:xfrm>
              <a:off x="1187" y="6623"/>
              <a:ext cx="976" cy="976"/>
              <a:chOff x="4744" y="5172"/>
              <a:chExt cx="2278" cy="2278"/>
            </a:xfrm>
          </p:grpSpPr>
          <p:sp>
            <p:nvSpPr>
              <p:cNvPr id="3" name="object 9"/>
              <p:cNvSpPr/>
              <p:nvPr/>
            </p:nvSpPr>
            <p:spPr>
              <a:xfrm>
                <a:off x="4744" y="5172"/>
                <a:ext cx="2278" cy="2278"/>
              </a:xfrm>
              <a:custGeom>
                <a:avLst/>
                <a:gdLst/>
                <a:ahLst/>
                <a:cxnLst/>
                <a:rect l="l" t="t" r="r" b="b"/>
                <a:pathLst>
                  <a:path w="1446530" h="1446530">
                    <a:moveTo>
                      <a:pt x="0" y="723138"/>
                    </a:moveTo>
                    <a:lnTo>
                      <a:pt x="1536" y="675640"/>
                    </a:lnTo>
                    <a:lnTo>
                      <a:pt x="6083" y="628903"/>
                    </a:lnTo>
                    <a:lnTo>
                      <a:pt x="13550" y="583056"/>
                    </a:lnTo>
                    <a:lnTo>
                      <a:pt x="23850" y="538226"/>
                    </a:lnTo>
                    <a:lnTo>
                      <a:pt x="36868" y="494538"/>
                    </a:lnTo>
                    <a:lnTo>
                      <a:pt x="52514" y="452120"/>
                    </a:lnTo>
                    <a:lnTo>
                      <a:pt x="70688" y="410845"/>
                    </a:lnTo>
                    <a:lnTo>
                      <a:pt x="91325" y="371094"/>
                    </a:lnTo>
                    <a:lnTo>
                      <a:pt x="114287" y="332740"/>
                    </a:lnTo>
                    <a:lnTo>
                      <a:pt x="139509" y="296036"/>
                    </a:lnTo>
                    <a:lnTo>
                      <a:pt x="166890" y="260984"/>
                    </a:lnTo>
                    <a:lnTo>
                      <a:pt x="196329" y="227711"/>
                    </a:lnTo>
                    <a:lnTo>
                      <a:pt x="227710" y="196342"/>
                    </a:lnTo>
                    <a:lnTo>
                      <a:pt x="260984" y="166878"/>
                    </a:lnTo>
                    <a:lnTo>
                      <a:pt x="296036" y="139573"/>
                    </a:lnTo>
                    <a:lnTo>
                      <a:pt x="332739" y="114300"/>
                    </a:lnTo>
                    <a:lnTo>
                      <a:pt x="371094" y="91313"/>
                    </a:lnTo>
                    <a:lnTo>
                      <a:pt x="410844" y="70738"/>
                    </a:lnTo>
                    <a:lnTo>
                      <a:pt x="452119" y="52451"/>
                    </a:lnTo>
                    <a:lnTo>
                      <a:pt x="494538" y="36830"/>
                    </a:lnTo>
                    <a:lnTo>
                      <a:pt x="538226" y="23876"/>
                    </a:lnTo>
                    <a:lnTo>
                      <a:pt x="583057" y="13588"/>
                    </a:lnTo>
                    <a:lnTo>
                      <a:pt x="628903" y="6096"/>
                    </a:lnTo>
                    <a:lnTo>
                      <a:pt x="675639" y="1523"/>
                    </a:lnTo>
                    <a:lnTo>
                      <a:pt x="723138" y="0"/>
                    </a:lnTo>
                    <a:lnTo>
                      <a:pt x="770636" y="1523"/>
                    </a:lnTo>
                    <a:lnTo>
                      <a:pt x="817371" y="6096"/>
                    </a:lnTo>
                    <a:lnTo>
                      <a:pt x="863219" y="13588"/>
                    </a:lnTo>
                    <a:lnTo>
                      <a:pt x="908050" y="23876"/>
                    </a:lnTo>
                    <a:lnTo>
                      <a:pt x="951738" y="36830"/>
                    </a:lnTo>
                    <a:lnTo>
                      <a:pt x="994156" y="52451"/>
                    </a:lnTo>
                    <a:lnTo>
                      <a:pt x="1035431" y="70738"/>
                    </a:lnTo>
                    <a:lnTo>
                      <a:pt x="1075182" y="91313"/>
                    </a:lnTo>
                    <a:lnTo>
                      <a:pt x="1113536" y="114300"/>
                    </a:lnTo>
                    <a:lnTo>
                      <a:pt x="1150239" y="139573"/>
                    </a:lnTo>
                    <a:lnTo>
                      <a:pt x="1185290" y="166878"/>
                    </a:lnTo>
                    <a:lnTo>
                      <a:pt x="1218564" y="196342"/>
                    </a:lnTo>
                    <a:lnTo>
                      <a:pt x="1249933" y="227711"/>
                    </a:lnTo>
                    <a:lnTo>
                      <a:pt x="1279397" y="260984"/>
                    </a:lnTo>
                    <a:lnTo>
                      <a:pt x="1306702" y="296036"/>
                    </a:lnTo>
                    <a:lnTo>
                      <a:pt x="1331976" y="332740"/>
                    </a:lnTo>
                    <a:lnTo>
                      <a:pt x="1354963" y="371094"/>
                    </a:lnTo>
                    <a:lnTo>
                      <a:pt x="1375537" y="410845"/>
                    </a:lnTo>
                    <a:lnTo>
                      <a:pt x="1393825" y="452120"/>
                    </a:lnTo>
                    <a:lnTo>
                      <a:pt x="1409445" y="494538"/>
                    </a:lnTo>
                    <a:lnTo>
                      <a:pt x="1422400" y="538226"/>
                    </a:lnTo>
                    <a:lnTo>
                      <a:pt x="1432687" y="583056"/>
                    </a:lnTo>
                    <a:lnTo>
                      <a:pt x="1440180" y="628903"/>
                    </a:lnTo>
                    <a:lnTo>
                      <a:pt x="1444752" y="675640"/>
                    </a:lnTo>
                    <a:lnTo>
                      <a:pt x="1446276" y="723138"/>
                    </a:lnTo>
                    <a:lnTo>
                      <a:pt x="1444752" y="770635"/>
                    </a:lnTo>
                    <a:lnTo>
                      <a:pt x="1440180" y="817372"/>
                    </a:lnTo>
                    <a:lnTo>
                      <a:pt x="1432687" y="863219"/>
                    </a:lnTo>
                    <a:lnTo>
                      <a:pt x="1422400" y="908050"/>
                    </a:lnTo>
                    <a:lnTo>
                      <a:pt x="1409445" y="951738"/>
                    </a:lnTo>
                    <a:lnTo>
                      <a:pt x="1393825" y="994155"/>
                    </a:lnTo>
                    <a:lnTo>
                      <a:pt x="1375537" y="1035430"/>
                    </a:lnTo>
                    <a:lnTo>
                      <a:pt x="1354963" y="1075181"/>
                    </a:lnTo>
                    <a:lnTo>
                      <a:pt x="1331976" y="1113535"/>
                    </a:lnTo>
                    <a:lnTo>
                      <a:pt x="1306702" y="1150239"/>
                    </a:lnTo>
                    <a:lnTo>
                      <a:pt x="1279397" y="1185291"/>
                    </a:lnTo>
                    <a:lnTo>
                      <a:pt x="1249933" y="1218565"/>
                    </a:lnTo>
                    <a:lnTo>
                      <a:pt x="1218564" y="1249933"/>
                    </a:lnTo>
                    <a:lnTo>
                      <a:pt x="1185290" y="1279398"/>
                    </a:lnTo>
                    <a:lnTo>
                      <a:pt x="1150239" y="1306702"/>
                    </a:lnTo>
                    <a:lnTo>
                      <a:pt x="1113536" y="1331976"/>
                    </a:lnTo>
                    <a:lnTo>
                      <a:pt x="1075182" y="1354963"/>
                    </a:lnTo>
                    <a:lnTo>
                      <a:pt x="1035431" y="1375536"/>
                    </a:lnTo>
                    <a:lnTo>
                      <a:pt x="994156" y="1393825"/>
                    </a:lnTo>
                    <a:lnTo>
                      <a:pt x="951738" y="1409446"/>
                    </a:lnTo>
                    <a:lnTo>
                      <a:pt x="908050" y="1422400"/>
                    </a:lnTo>
                    <a:lnTo>
                      <a:pt x="863219" y="1432686"/>
                    </a:lnTo>
                    <a:lnTo>
                      <a:pt x="817371" y="1440179"/>
                    </a:lnTo>
                    <a:lnTo>
                      <a:pt x="770636" y="1444752"/>
                    </a:lnTo>
                    <a:lnTo>
                      <a:pt x="723138" y="1446276"/>
                    </a:lnTo>
                    <a:lnTo>
                      <a:pt x="675639" y="1444752"/>
                    </a:lnTo>
                    <a:lnTo>
                      <a:pt x="628903" y="1440179"/>
                    </a:lnTo>
                    <a:lnTo>
                      <a:pt x="583057" y="1432686"/>
                    </a:lnTo>
                    <a:lnTo>
                      <a:pt x="538226" y="1422400"/>
                    </a:lnTo>
                    <a:lnTo>
                      <a:pt x="494538" y="1409446"/>
                    </a:lnTo>
                    <a:lnTo>
                      <a:pt x="452119" y="1393825"/>
                    </a:lnTo>
                    <a:lnTo>
                      <a:pt x="410844" y="1375536"/>
                    </a:lnTo>
                    <a:lnTo>
                      <a:pt x="371094" y="1354963"/>
                    </a:lnTo>
                    <a:lnTo>
                      <a:pt x="332739" y="1331976"/>
                    </a:lnTo>
                    <a:lnTo>
                      <a:pt x="296036" y="1306702"/>
                    </a:lnTo>
                    <a:lnTo>
                      <a:pt x="260984" y="1279398"/>
                    </a:lnTo>
                    <a:lnTo>
                      <a:pt x="227710" y="1249933"/>
                    </a:lnTo>
                    <a:lnTo>
                      <a:pt x="196329" y="1218565"/>
                    </a:lnTo>
                    <a:lnTo>
                      <a:pt x="166890" y="1185291"/>
                    </a:lnTo>
                    <a:lnTo>
                      <a:pt x="139509" y="1150239"/>
                    </a:lnTo>
                    <a:lnTo>
                      <a:pt x="114287" y="1113535"/>
                    </a:lnTo>
                    <a:lnTo>
                      <a:pt x="91325" y="1075181"/>
                    </a:lnTo>
                    <a:lnTo>
                      <a:pt x="70688" y="1035430"/>
                    </a:lnTo>
                    <a:lnTo>
                      <a:pt x="52514" y="994155"/>
                    </a:lnTo>
                    <a:lnTo>
                      <a:pt x="36868" y="951738"/>
                    </a:lnTo>
                    <a:lnTo>
                      <a:pt x="23850" y="908050"/>
                    </a:lnTo>
                    <a:lnTo>
                      <a:pt x="13550" y="863219"/>
                    </a:lnTo>
                    <a:lnTo>
                      <a:pt x="6083" y="817372"/>
                    </a:lnTo>
                    <a:lnTo>
                      <a:pt x="1536" y="770635"/>
                    </a:lnTo>
                    <a:lnTo>
                      <a:pt x="0" y="723138"/>
                    </a:lnTo>
                    <a:close/>
                  </a:path>
                </a:pathLst>
              </a:custGeom>
              <a:ln w="28575" cmpd="sng">
                <a:solidFill>
                  <a:schemeClr val="bg1"/>
                </a:solidFill>
                <a:prstDash val="solid"/>
              </a:ln>
            </p:spPr>
            <p:txBody>
              <a:bodyPr wrap="square" lIns="0" tIns="0" rIns="0" bIns="0" rtlCol="0"/>
              <a:lstStyle/>
              <a:p/>
            </p:txBody>
          </p:sp>
          <p:sp>
            <p:nvSpPr>
              <p:cNvPr id="5" name="object 10"/>
              <p:cNvSpPr/>
              <p:nvPr/>
            </p:nvSpPr>
            <p:spPr>
              <a:xfrm>
                <a:off x="5468" y="7052"/>
                <a:ext cx="50" cy="48"/>
              </a:xfrm>
              <a:custGeom>
                <a:avLst/>
                <a:gdLst/>
                <a:ahLst/>
                <a:cxnLst/>
                <a:rect l="l" t="t" r="r" b="b"/>
                <a:pathLst>
                  <a:path w="31750" h="30480">
                    <a:moveTo>
                      <a:pt x="0" y="30479"/>
                    </a:moveTo>
                    <a:lnTo>
                      <a:pt x="31622" y="30479"/>
                    </a:lnTo>
                    <a:lnTo>
                      <a:pt x="31622" y="0"/>
                    </a:lnTo>
                    <a:lnTo>
                      <a:pt x="0" y="0"/>
                    </a:lnTo>
                    <a:lnTo>
                      <a:pt x="0" y="30479"/>
                    </a:lnTo>
                    <a:close/>
                  </a:path>
                </a:pathLst>
              </a:custGeom>
              <a:solidFill>
                <a:schemeClr val="bg1"/>
              </a:solidFill>
            </p:spPr>
            <p:txBody>
              <a:bodyPr wrap="square" lIns="0" tIns="0" rIns="0" bIns="0" rtlCol="0"/>
              <a:lstStyle/>
              <a:p/>
            </p:txBody>
          </p:sp>
          <p:sp>
            <p:nvSpPr>
              <p:cNvPr id="6" name="object 11"/>
              <p:cNvSpPr/>
              <p:nvPr/>
            </p:nvSpPr>
            <p:spPr>
              <a:xfrm>
                <a:off x="5875" y="7052"/>
                <a:ext cx="52" cy="48"/>
              </a:xfrm>
              <a:custGeom>
                <a:avLst/>
                <a:gdLst/>
                <a:ahLst/>
                <a:cxnLst/>
                <a:rect l="l" t="t" r="r" b="b"/>
                <a:pathLst>
                  <a:path w="33019" h="30480">
                    <a:moveTo>
                      <a:pt x="0" y="30479"/>
                    </a:moveTo>
                    <a:lnTo>
                      <a:pt x="32766" y="30479"/>
                    </a:lnTo>
                    <a:lnTo>
                      <a:pt x="32766" y="0"/>
                    </a:lnTo>
                    <a:lnTo>
                      <a:pt x="0" y="0"/>
                    </a:lnTo>
                    <a:lnTo>
                      <a:pt x="0" y="30479"/>
                    </a:lnTo>
                    <a:close/>
                  </a:path>
                </a:pathLst>
              </a:custGeom>
              <a:solidFill>
                <a:schemeClr val="bg1"/>
              </a:solidFill>
            </p:spPr>
            <p:txBody>
              <a:bodyPr wrap="square" lIns="0" tIns="0" rIns="0" bIns="0" rtlCol="0"/>
              <a:lstStyle/>
              <a:p/>
            </p:txBody>
          </p:sp>
          <p:sp>
            <p:nvSpPr>
              <p:cNvPr id="7" name="object 12"/>
              <p:cNvSpPr/>
              <p:nvPr/>
            </p:nvSpPr>
            <p:spPr>
              <a:xfrm>
                <a:off x="6539" y="7000"/>
                <a:ext cx="153" cy="100"/>
              </a:xfrm>
              <a:custGeom>
                <a:avLst/>
                <a:gdLst/>
                <a:ahLst/>
                <a:cxnLst/>
                <a:rect l="l" t="t" r="r" b="b"/>
                <a:pathLst>
                  <a:path w="97155" h="63500">
                    <a:moveTo>
                      <a:pt x="0" y="0"/>
                    </a:moveTo>
                    <a:lnTo>
                      <a:pt x="0" y="33020"/>
                    </a:lnTo>
                    <a:lnTo>
                      <a:pt x="12065" y="35560"/>
                    </a:lnTo>
                    <a:lnTo>
                      <a:pt x="22098" y="41910"/>
                    </a:lnTo>
                    <a:lnTo>
                      <a:pt x="28956" y="52070"/>
                    </a:lnTo>
                    <a:lnTo>
                      <a:pt x="31496" y="63500"/>
                    </a:lnTo>
                    <a:lnTo>
                      <a:pt x="64262" y="63500"/>
                    </a:lnTo>
                    <a:lnTo>
                      <a:pt x="66802" y="52070"/>
                    </a:lnTo>
                    <a:lnTo>
                      <a:pt x="73787" y="41910"/>
                    </a:lnTo>
                    <a:lnTo>
                      <a:pt x="84201" y="35560"/>
                    </a:lnTo>
                    <a:lnTo>
                      <a:pt x="97028" y="33020"/>
                    </a:lnTo>
                    <a:lnTo>
                      <a:pt x="97028" y="8890"/>
                    </a:lnTo>
                    <a:lnTo>
                      <a:pt x="31496" y="8890"/>
                    </a:lnTo>
                    <a:lnTo>
                      <a:pt x="24003" y="5080"/>
                    </a:lnTo>
                    <a:lnTo>
                      <a:pt x="16256" y="2540"/>
                    </a:lnTo>
                    <a:lnTo>
                      <a:pt x="0" y="0"/>
                    </a:lnTo>
                    <a:close/>
                  </a:path>
                </a:pathLst>
              </a:custGeom>
              <a:solidFill>
                <a:schemeClr val="bg1"/>
              </a:solidFill>
            </p:spPr>
            <p:txBody>
              <a:bodyPr wrap="square" lIns="0" tIns="0" rIns="0" bIns="0" rtlCol="0"/>
              <a:lstStyle/>
              <a:p/>
            </p:txBody>
          </p:sp>
          <p:sp>
            <p:nvSpPr>
              <p:cNvPr id="8" name="object 13"/>
              <p:cNvSpPr/>
              <p:nvPr/>
            </p:nvSpPr>
            <p:spPr>
              <a:xfrm>
                <a:off x="5598" y="6838"/>
                <a:ext cx="452" cy="254"/>
              </a:xfrm>
              <a:custGeom>
                <a:avLst/>
                <a:gdLst/>
                <a:ahLst/>
                <a:cxnLst/>
                <a:rect l="l" t="t" r="r" b="b"/>
                <a:pathLst>
                  <a:path w="287019" h="161289">
                    <a:moveTo>
                      <a:pt x="264795" y="0"/>
                    </a:moveTo>
                    <a:lnTo>
                      <a:pt x="226059" y="30479"/>
                    </a:lnTo>
                    <a:lnTo>
                      <a:pt x="183769" y="57150"/>
                    </a:lnTo>
                    <a:lnTo>
                      <a:pt x="138810" y="78739"/>
                    </a:lnTo>
                    <a:lnTo>
                      <a:pt x="92455" y="97789"/>
                    </a:lnTo>
                    <a:lnTo>
                      <a:pt x="45720" y="114300"/>
                    </a:lnTo>
                    <a:lnTo>
                      <a:pt x="0" y="129539"/>
                    </a:lnTo>
                    <a:lnTo>
                      <a:pt x="9778" y="161289"/>
                    </a:lnTo>
                    <a:lnTo>
                      <a:pt x="105790" y="128269"/>
                    </a:lnTo>
                    <a:lnTo>
                      <a:pt x="154051" y="107950"/>
                    </a:lnTo>
                    <a:lnTo>
                      <a:pt x="201040" y="85089"/>
                    </a:lnTo>
                    <a:lnTo>
                      <a:pt x="245617" y="57150"/>
                    </a:lnTo>
                    <a:lnTo>
                      <a:pt x="286639" y="22859"/>
                    </a:lnTo>
                    <a:lnTo>
                      <a:pt x="264795" y="0"/>
                    </a:lnTo>
                    <a:close/>
                  </a:path>
                </a:pathLst>
              </a:custGeom>
              <a:solidFill>
                <a:schemeClr val="bg1"/>
              </a:solidFill>
            </p:spPr>
            <p:txBody>
              <a:bodyPr wrap="square" lIns="0" tIns="0" rIns="0" bIns="0" rtlCol="0"/>
              <a:lstStyle/>
              <a:p/>
            </p:txBody>
          </p:sp>
          <p:sp>
            <p:nvSpPr>
              <p:cNvPr id="20" name="object 14"/>
              <p:cNvSpPr/>
              <p:nvPr/>
            </p:nvSpPr>
            <p:spPr>
              <a:xfrm>
                <a:off x="5896" y="5984"/>
                <a:ext cx="571" cy="1108"/>
              </a:xfrm>
              <a:custGeom>
                <a:avLst/>
                <a:gdLst/>
                <a:ahLst/>
                <a:cxnLst/>
                <a:rect l="l" t="t" r="r" b="b"/>
                <a:pathLst>
                  <a:path w="362585" h="703580">
                    <a:moveTo>
                      <a:pt x="105663" y="0"/>
                    </a:moveTo>
                    <a:lnTo>
                      <a:pt x="61975" y="0"/>
                    </a:lnTo>
                    <a:lnTo>
                      <a:pt x="61975" y="1270"/>
                    </a:lnTo>
                    <a:lnTo>
                      <a:pt x="37718" y="29209"/>
                    </a:lnTo>
                    <a:lnTo>
                      <a:pt x="15875" y="60959"/>
                    </a:lnTo>
                    <a:lnTo>
                      <a:pt x="1650" y="95250"/>
                    </a:lnTo>
                    <a:lnTo>
                      <a:pt x="0" y="129540"/>
                    </a:lnTo>
                    <a:lnTo>
                      <a:pt x="6350" y="147320"/>
                    </a:lnTo>
                    <a:lnTo>
                      <a:pt x="34543" y="179070"/>
                    </a:lnTo>
                    <a:lnTo>
                      <a:pt x="73406" y="199390"/>
                    </a:lnTo>
                    <a:lnTo>
                      <a:pt x="127635" y="214629"/>
                    </a:lnTo>
                    <a:lnTo>
                      <a:pt x="138683" y="218440"/>
                    </a:lnTo>
                    <a:lnTo>
                      <a:pt x="204850" y="242570"/>
                    </a:lnTo>
                    <a:lnTo>
                      <a:pt x="263906" y="284479"/>
                    </a:lnTo>
                    <a:lnTo>
                      <a:pt x="304164" y="334009"/>
                    </a:lnTo>
                    <a:lnTo>
                      <a:pt x="324738" y="381000"/>
                    </a:lnTo>
                    <a:lnTo>
                      <a:pt x="329311" y="436879"/>
                    </a:lnTo>
                    <a:lnTo>
                      <a:pt x="323342" y="468629"/>
                    </a:lnTo>
                    <a:lnTo>
                      <a:pt x="313055" y="500379"/>
                    </a:lnTo>
                    <a:lnTo>
                      <a:pt x="300100" y="530859"/>
                    </a:lnTo>
                    <a:lnTo>
                      <a:pt x="298831" y="533400"/>
                    </a:lnTo>
                    <a:lnTo>
                      <a:pt x="281558" y="572770"/>
                    </a:lnTo>
                    <a:lnTo>
                      <a:pt x="262127" y="610870"/>
                    </a:lnTo>
                    <a:lnTo>
                      <a:pt x="240411" y="647700"/>
                    </a:lnTo>
                    <a:lnTo>
                      <a:pt x="216281" y="683259"/>
                    </a:lnTo>
                    <a:lnTo>
                      <a:pt x="242950" y="703579"/>
                    </a:lnTo>
                    <a:lnTo>
                      <a:pt x="268096" y="664209"/>
                    </a:lnTo>
                    <a:lnTo>
                      <a:pt x="290702" y="626109"/>
                    </a:lnTo>
                    <a:lnTo>
                      <a:pt x="311023" y="586740"/>
                    </a:lnTo>
                    <a:lnTo>
                      <a:pt x="329311" y="547370"/>
                    </a:lnTo>
                    <a:lnTo>
                      <a:pt x="330454" y="543559"/>
                    </a:lnTo>
                    <a:lnTo>
                      <a:pt x="343915" y="509270"/>
                    </a:lnTo>
                    <a:lnTo>
                      <a:pt x="355345" y="474979"/>
                    </a:lnTo>
                    <a:lnTo>
                      <a:pt x="362331" y="438150"/>
                    </a:lnTo>
                    <a:lnTo>
                      <a:pt x="362076" y="400050"/>
                    </a:lnTo>
                    <a:lnTo>
                      <a:pt x="346456" y="344170"/>
                    </a:lnTo>
                    <a:lnTo>
                      <a:pt x="313436" y="290829"/>
                    </a:lnTo>
                    <a:lnTo>
                      <a:pt x="286257" y="261620"/>
                    </a:lnTo>
                    <a:lnTo>
                      <a:pt x="254635" y="234950"/>
                    </a:lnTo>
                    <a:lnTo>
                      <a:pt x="219710" y="213359"/>
                    </a:lnTo>
                    <a:lnTo>
                      <a:pt x="182244" y="196850"/>
                    </a:lnTo>
                    <a:lnTo>
                      <a:pt x="134874" y="184150"/>
                    </a:lnTo>
                    <a:lnTo>
                      <a:pt x="117729" y="179070"/>
                    </a:lnTo>
                    <a:lnTo>
                      <a:pt x="69214" y="162559"/>
                    </a:lnTo>
                    <a:lnTo>
                      <a:pt x="37337" y="137159"/>
                    </a:lnTo>
                    <a:lnTo>
                      <a:pt x="31623" y="123190"/>
                    </a:lnTo>
                    <a:lnTo>
                      <a:pt x="34036" y="97790"/>
                    </a:lnTo>
                    <a:lnTo>
                      <a:pt x="47117" y="71120"/>
                    </a:lnTo>
                    <a:lnTo>
                      <a:pt x="66039" y="45720"/>
                    </a:lnTo>
                    <a:lnTo>
                      <a:pt x="86232" y="21590"/>
                    </a:lnTo>
                    <a:lnTo>
                      <a:pt x="96519" y="8890"/>
                    </a:lnTo>
                    <a:lnTo>
                      <a:pt x="101092" y="3809"/>
                    </a:lnTo>
                    <a:lnTo>
                      <a:pt x="105663" y="0"/>
                    </a:lnTo>
                    <a:close/>
                  </a:path>
                </a:pathLst>
              </a:custGeom>
              <a:solidFill>
                <a:schemeClr val="bg1"/>
              </a:solidFill>
            </p:spPr>
            <p:txBody>
              <a:bodyPr wrap="square" lIns="0" tIns="0" rIns="0" bIns="0" rtlCol="0"/>
              <a:lstStyle/>
              <a:p/>
            </p:txBody>
          </p:sp>
          <p:sp>
            <p:nvSpPr>
              <p:cNvPr id="21" name="object 15"/>
              <p:cNvSpPr/>
              <p:nvPr/>
            </p:nvSpPr>
            <p:spPr>
              <a:xfrm>
                <a:off x="5186" y="5984"/>
                <a:ext cx="882" cy="1068"/>
              </a:xfrm>
              <a:custGeom>
                <a:avLst/>
                <a:gdLst/>
                <a:ahLst/>
                <a:cxnLst/>
                <a:rect l="l" t="t" r="r" b="b"/>
                <a:pathLst>
                  <a:path w="560069" h="678180">
                    <a:moveTo>
                      <a:pt x="488442" y="0"/>
                    </a:moveTo>
                    <a:lnTo>
                      <a:pt x="434975" y="0"/>
                    </a:lnTo>
                    <a:lnTo>
                      <a:pt x="410337" y="17779"/>
                    </a:lnTo>
                    <a:lnTo>
                      <a:pt x="361569" y="58420"/>
                    </a:lnTo>
                    <a:lnTo>
                      <a:pt x="309372" y="109220"/>
                    </a:lnTo>
                    <a:lnTo>
                      <a:pt x="280543" y="144779"/>
                    </a:lnTo>
                    <a:lnTo>
                      <a:pt x="258699" y="184150"/>
                    </a:lnTo>
                    <a:lnTo>
                      <a:pt x="251460" y="226059"/>
                    </a:lnTo>
                    <a:lnTo>
                      <a:pt x="254889" y="243840"/>
                    </a:lnTo>
                    <a:lnTo>
                      <a:pt x="274701" y="278129"/>
                    </a:lnTo>
                    <a:lnTo>
                      <a:pt x="315087" y="309879"/>
                    </a:lnTo>
                    <a:lnTo>
                      <a:pt x="368681" y="334009"/>
                    </a:lnTo>
                    <a:lnTo>
                      <a:pt x="396113" y="344170"/>
                    </a:lnTo>
                    <a:lnTo>
                      <a:pt x="427355" y="356870"/>
                    </a:lnTo>
                    <a:lnTo>
                      <a:pt x="484505" y="384809"/>
                    </a:lnTo>
                    <a:lnTo>
                      <a:pt x="518922" y="417829"/>
                    </a:lnTo>
                    <a:lnTo>
                      <a:pt x="527177" y="441959"/>
                    </a:lnTo>
                    <a:lnTo>
                      <a:pt x="526034" y="452120"/>
                    </a:lnTo>
                    <a:lnTo>
                      <a:pt x="503936" y="485140"/>
                    </a:lnTo>
                    <a:lnTo>
                      <a:pt x="444881" y="524509"/>
                    </a:lnTo>
                    <a:lnTo>
                      <a:pt x="397383" y="546100"/>
                    </a:lnTo>
                    <a:lnTo>
                      <a:pt x="335406" y="570229"/>
                    </a:lnTo>
                    <a:lnTo>
                      <a:pt x="257302" y="594359"/>
                    </a:lnTo>
                    <a:lnTo>
                      <a:pt x="161544" y="619759"/>
                    </a:lnTo>
                    <a:lnTo>
                      <a:pt x="76581" y="637540"/>
                    </a:lnTo>
                    <a:lnTo>
                      <a:pt x="38354" y="642620"/>
                    </a:lnTo>
                    <a:lnTo>
                      <a:pt x="0" y="645159"/>
                    </a:lnTo>
                    <a:lnTo>
                      <a:pt x="0" y="678179"/>
                    </a:lnTo>
                    <a:lnTo>
                      <a:pt x="40386" y="675640"/>
                    </a:lnTo>
                    <a:lnTo>
                      <a:pt x="80645" y="670559"/>
                    </a:lnTo>
                    <a:lnTo>
                      <a:pt x="119761" y="662940"/>
                    </a:lnTo>
                    <a:lnTo>
                      <a:pt x="245237" y="629920"/>
                    </a:lnTo>
                    <a:lnTo>
                      <a:pt x="313055" y="610870"/>
                    </a:lnTo>
                    <a:lnTo>
                      <a:pt x="372491" y="590550"/>
                    </a:lnTo>
                    <a:lnTo>
                      <a:pt x="423544" y="570229"/>
                    </a:lnTo>
                    <a:lnTo>
                      <a:pt x="466344" y="548640"/>
                    </a:lnTo>
                    <a:lnTo>
                      <a:pt x="501015" y="528320"/>
                    </a:lnTo>
                    <a:lnTo>
                      <a:pt x="545973" y="483870"/>
                    </a:lnTo>
                    <a:lnTo>
                      <a:pt x="559562" y="440690"/>
                    </a:lnTo>
                    <a:lnTo>
                      <a:pt x="556513" y="421640"/>
                    </a:lnTo>
                    <a:lnTo>
                      <a:pt x="532130" y="383540"/>
                    </a:lnTo>
                    <a:lnTo>
                      <a:pt x="472821" y="341629"/>
                    </a:lnTo>
                    <a:lnTo>
                      <a:pt x="407035" y="314959"/>
                    </a:lnTo>
                    <a:lnTo>
                      <a:pt x="380873" y="304800"/>
                    </a:lnTo>
                    <a:lnTo>
                      <a:pt x="331724" y="281940"/>
                    </a:lnTo>
                    <a:lnTo>
                      <a:pt x="299085" y="257809"/>
                    </a:lnTo>
                    <a:lnTo>
                      <a:pt x="284353" y="223520"/>
                    </a:lnTo>
                    <a:lnTo>
                      <a:pt x="290449" y="191770"/>
                    </a:lnTo>
                    <a:lnTo>
                      <a:pt x="310006" y="158750"/>
                    </a:lnTo>
                    <a:lnTo>
                      <a:pt x="336042" y="128270"/>
                    </a:lnTo>
                    <a:lnTo>
                      <a:pt x="392430" y="74929"/>
                    </a:lnTo>
                    <a:lnTo>
                      <a:pt x="424434" y="48259"/>
                    </a:lnTo>
                    <a:lnTo>
                      <a:pt x="457200" y="24129"/>
                    </a:lnTo>
                    <a:lnTo>
                      <a:pt x="489585" y="1270"/>
                    </a:lnTo>
                    <a:lnTo>
                      <a:pt x="488442" y="0"/>
                    </a:lnTo>
                    <a:close/>
                  </a:path>
                </a:pathLst>
              </a:custGeom>
              <a:solidFill>
                <a:schemeClr val="bg1"/>
              </a:solidFill>
            </p:spPr>
            <p:txBody>
              <a:bodyPr wrap="square" lIns="0" tIns="0" rIns="0" bIns="0" rtlCol="0"/>
              <a:lstStyle/>
              <a:p/>
            </p:txBody>
          </p:sp>
          <p:sp>
            <p:nvSpPr>
              <p:cNvPr id="22" name="object 16"/>
              <p:cNvSpPr/>
              <p:nvPr/>
            </p:nvSpPr>
            <p:spPr>
              <a:xfrm>
                <a:off x="6003" y="7000"/>
                <a:ext cx="50" cy="52"/>
              </a:xfrm>
              <a:custGeom>
                <a:avLst/>
                <a:gdLst/>
                <a:ahLst/>
                <a:cxnLst/>
                <a:rect l="l" t="t" r="r" b="b"/>
                <a:pathLst>
                  <a:path w="31750" h="33019">
                    <a:moveTo>
                      <a:pt x="0" y="33020"/>
                    </a:moveTo>
                    <a:lnTo>
                      <a:pt x="31623" y="33020"/>
                    </a:lnTo>
                    <a:lnTo>
                      <a:pt x="31623" y="0"/>
                    </a:lnTo>
                    <a:lnTo>
                      <a:pt x="0" y="0"/>
                    </a:lnTo>
                    <a:lnTo>
                      <a:pt x="0" y="33020"/>
                    </a:lnTo>
                    <a:close/>
                  </a:path>
                </a:pathLst>
              </a:custGeom>
              <a:solidFill>
                <a:schemeClr val="bg1"/>
              </a:solidFill>
            </p:spPr>
            <p:txBody>
              <a:bodyPr wrap="square" lIns="0" tIns="0" rIns="0" bIns="0" rtlCol="0"/>
              <a:lstStyle/>
              <a:p/>
            </p:txBody>
          </p:sp>
          <p:sp>
            <p:nvSpPr>
              <p:cNvPr id="23" name="object 17"/>
              <p:cNvSpPr/>
              <p:nvPr/>
            </p:nvSpPr>
            <p:spPr>
              <a:xfrm>
                <a:off x="6116" y="6714"/>
                <a:ext cx="217" cy="334"/>
              </a:xfrm>
              <a:custGeom>
                <a:avLst/>
                <a:gdLst/>
                <a:ahLst/>
                <a:cxnLst/>
                <a:rect l="l" t="t" r="r" b="b"/>
                <a:pathLst>
                  <a:path w="137794" h="212089">
                    <a:moveTo>
                      <a:pt x="105663" y="0"/>
                    </a:moveTo>
                    <a:lnTo>
                      <a:pt x="93090" y="52070"/>
                    </a:lnTo>
                    <a:lnTo>
                      <a:pt x="70485" y="101600"/>
                    </a:lnTo>
                    <a:lnTo>
                      <a:pt x="39243" y="147320"/>
                    </a:lnTo>
                    <a:lnTo>
                      <a:pt x="0" y="187959"/>
                    </a:lnTo>
                    <a:lnTo>
                      <a:pt x="21843" y="212090"/>
                    </a:lnTo>
                    <a:lnTo>
                      <a:pt x="56642" y="176529"/>
                    </a:lnTo>
                    <a:lnTo>
                      <a:pt x="86106" y="137159"/>
                    </a:lnTo>
                    <a:lnTo>
                      <a:pt x="109727" y="95250"/>
                    </a:lnTo>
                    <a:lnTo>
                      <a:pt x="127000" y="50800"/>
                    </a:lnTo>
                    <a:lnTo>
                      <a:pt x="137287" y="5079"/>
                    </a:lnTo>
                    <a:lnTo>
                      <a:pt x="105663" y="0"/>
                    </a:lnTo>
                    <a:close/>
                  </a:path>
                </a:pathLst>
              </a:custGeom>
              <a:solidFill>
                <a:schemeClr val="bg1"/>
              </a:solidFill>
            </p:spPr>
            <p:txBody>
              <a:bodyPr wrap="square" lIns="0" tIns="0" rIns="0" bIns="0" rtlCol="0"/>
              <a:lstStyle/>
              <a:p/>
            </p:txBody>
          </p:sp>
          <p:sp>
            <p:nvSpPr>
              <p:cNvPr id="24" name="object 18"/>
              <p:cNvSpPr/>
              <p:nvPr/>
            </p:nvSpPr>
            <p:spPr>
              <a:xfrm>
                <a:off x="6589" y="6948"/>
                <a:ext cx="52" cy="66"/>
              </a:xfrm>
              <a:custGeom>
                <a:avLst/>
                <a:gdLst/>
                <a:ahLst/>
                <a:cxnLst/>
                <a:rect l="l" t="t" r="r" b="b"/>
                <a:pathLst>
                  <a:path w="33019" h="41910">
                    <a:moveTo>
                      <a:pt x="0" y="41911"/>
                    </a:moveTo>
                    <a:lnTo>
                      <a:pt x="32766" y="41911"/>
                    </a:lnTo>
                    <a:lnTo>
                      <a:pt x="32766" y="0"/>
                    </a:lnTo>
                    <a:lnTo>
                      <a:pt x="0" y="0"/>
                    </a:lnTo>
                    <a:lnTo>
                      <a:pt x="0" y="41911"/>
                    </a:lnTo>
                    <a:close/>
                  </a:path>
                </a:pathLst>
              </a:custGeom>
              <a:solidFill>
                <a:schemeClr val="bg1"/>
              </a:solidFill>
            </p:spPr>
            <p:txBody>
              <a:bodyPr wrap="square" lIns="0" tIns="0" rIns="0" bIns="0" rtlCol="0"/>
              <a:lstStyle/>
              <a:p/>
            </p:txBody>
          </p:sp>
          <p:sp>
            <p:nvSpPr>
              <p:cNvPr id="25" name="object 19"/>
              <p:cNvSpPr/>
              <p:nvPr/>
            </p:nvSpPr>
            <p:spPr>
              <a:xfrm>
                <a:off x="6640" y="7000"/>
                <a:ext cx="52" cy="14"/>
              </a:xfrm>
              <a:custGeom>
                <a:avLst/>
                <a:gdLst/>
                <a:ahLst/>
                <a:cxnLst/>
                <a:rect l="l" t="t" r="r" b="b"/>
                <a:pathLst>
                  <a:path w="33019" h="8889">
                    <a:moveTo>
                      <a:pt x="32766" y="0"/>
                    </a:moveTo>
                    <a:lnTo>
                      <a:pt x="15493" y="2540"/>
                    </a:lnTo>
                    <a:lnTo>
                      <a:pt x="7493" y="5080"/>
                    </a:lnTo>
                    <a:lnTo>
                      <a:pt x="0" y="8890"/>
                    </a:lnTo>
                    <a:lnTo>
                      <a:pt x="32766" y="8890"/>
                    </a:lnTo>
                    <a:lnTo>
                      <a:pt x="32766" y="0"/>
                    </a:lnTo>
                    <a:close/>
                  </a:path>
                </a:pathLst>
              </a:custGeom>
              <a:solidFill>
                <a:schemeClr val="bg1"/>
              </a:solidFill>
            </p:spPr>
            <p:txBody>
              <a:bodyPr wrap="square" lIns="0" tIns="0" rIns="0" bIns="0" rtlCol="0"/>
              <a:lstStyle/>
              <a:p/>
            </p:txBody>
          </p:sp>
          <p:sp>
            <p:nvSpPr>
              <p:cNvPr id="26" name="object 20"/>
              <p:cNvSpPr/>
              <p:nvPr/>
            </p:nvSpPr>
            <p:spPr>
              <a:xfrm>
                <a:off x="6093" y="6536"/>
                <a:ext cx="94" cy="292"/>
              </a:xfrm>
              <a:custGeom>
                <a:avLst/>
                <a:gdLst/>
                <a:ahLst/>
                <a:cxnLst/>
                <a:rect l="l" t="t" r="r" b="b"/>
                <a:pathLst>
                  <a:path w="59689" h="185419">
                    <a:moveTo>
                      <a:pt x="31623" y="0"/>
                    </a:moveTo>
                    <a:lnTo>
                      <a:pt x="6095" y="20320"/>
                    </a:lnTo>
                    <a:lnTo>
                      <a:pt x="15112" y="34289"/>
                    </a:lnTo>
                    <a:lnTo>
                      <a:pt x="21843" y="50800"/>
                    </a:lnTo>
                    <a:lnTo>
                      <a:pt x="25907" y="68579"/>
                    </a:lnTo>
                    <a:lnTo>
                      <a:pt x="26797" y="87629"/>
                    </a:lnTo>
                    <a:lnTo>
                      <a:pt x="24637" y="109220"/>
                    </a:lnTo>
                    <a:lnTo>
                      <a:pt x="18923" y="129539"/>
                    </a:lnTo>
                    <a:lnTo>
                      <a:pt x="10287" y="148589"/>
                    </a:lnTo>
                    <a:lnTo>
                      <a:pt x="0" y="170179"/>
                    </a:lnTo>
                    <a:lnTo>
                      <a:pt x="27940" y="185420"/>
                    </a:lnTo>
                    <a:lnTo>
                      <a:pt x="39369" y="162559"/>
                    </a:lnTo>
                    <a:lnTo>
                      <a:pt x="49275" y="139700"/>
                    </a:lnTo>
                    <a:lnTo>
                      <a:pt x="56387" y="114300"/>
                    </a:lnTo>
                    <a:lnTo>
                      <a:pt x="59562" y="87629"/>
                    </a:lnTo>
                    <a:lnTo>
                      <a:pt x="57785" y="63500"/>
                    </a:lnTo>
                    <a:lnTo>
                      <a:pt x="52450" y="40639"/>
                    </a:lnTo>
                    <a:lnTo>
                      <a:pt x="43687" y="19050"/>
                    </a:lnTo>
                    <a:lnTo>
                      <a:pt x="31623" y="0"/>
                    </a:lnTo>
                    <a:close/>
                  </a:path>
                </a:pathLst>
              </a:custGeom>
              <a:solidFill>
                <a:schemeClr val="bg1"/>
              </a:solidFill>
            </p:spPr>
            <p:txBody>
              <a:bodyPr wrap="square" lIns="0" tIns="0" rIns="0" bIns="0" rtlCol="0"/>
              <a:lstStyle/>
              <a:p/>
            </p:txBody>
          </p:sp>
          <p:sp>
            <p:nvSpPr>
              <p:cNvPr id="27" name="object 21"/>
              <p:cNvSpPr/>
              <p:nvPr/>
            </p:nvSpPr>
            <p:spPr>
              <a:xfrm>
                <a:off x="5493" y="6644"/>
                <a:ext cx="153" cy="102"/>
              </a:xfrm>
              <a:custGeom>
                <a:avLst/>
                <a:gdLst/>
                <a:ahLst/>
                <a:cxnLst/>
                <a:rect l="l" t="t" r="r" b="b"/>
                <a:pathLst>
                  <a:path w="97155" h="64769">
                    <a:moveTo>
                      <a:pt x="8890" y="0"/>
                    </a:moveTo>
                    <a:lnTo>
                      <a:pt x="0" y="0"/>
                    </a:lnTo>
                    <a:lnTo>
                      <a:pt x="0" y="31750"/>
                    </a:lnTo>
                    <a:lnTo>
                      <a:pt x="12827" y="34290"/>
                    </a:lnTo>
                    <a:lnTo>
                      <a:pt x="23240" y="41909"/>
                    </a:lnTo>
                    <a:lnTo>
                      <a:pt x="30226" y="52070"/>
                    </a:lnTo>
                    <a:lnTo>
                      <a:pt x="32765" y="64770"/>
                    </a:lnTo>
                    <a:lnTo>
                      <a:pt x="64262" y="64770"/>
                    </a:lnTo>
                    <a:lnTo>
                      <a:pt x="66802" y="52070"/>
                    </a:lnTo>
                    <a:lnTo>
                      <a:pt x="73787" y="41909"/>
                    </a:lnTo>
                    <a:lnTo>
                      <a:pt x="84200" y="34290"/>
                    </a:lnTo>
                    <a:lnTo>
                      <a:pt x="97028" y="31750"/>
                    </a:lnTo>
                    <a:lnTo>
                      <a:pt x="97028" y="8890"/>
                    </a:lnTo>
                    <a:lnTo>
                      <a:pt x="32765" y="8890"/>
                    </a:lnTo>
                    <a:lnTo>
                      <a:pt x="25273" y="5079"/>
                    </a:lnTo>
                    <a:lnTo>
                      <a:pt x="17271" y="2540"/>
                    </a:lnTo>
                    <a:lnTo>
                      <a:pt x="8890" y="0"/>
                    </a:lnTo>
                    <a:close/>
                  </a:path>
                </a:pathLst>
              </a:custGeom>
              <a:solidFill>
                <a:schemeClr val="bg1"/>
              </a:solidFill>
            </p:spPr>
            <p:txBody>
              <a:bodyPr wrap="square" lIns="0" tIns="0" rIns="0" bIns="0" rtlCol="0"/>
              <a:lstStyle/>
              <a:p/>
            </p:txBody>
          </p:sp>
          <p:sp>
            <p:nvSpPr>
              <p:cNvPr id="28" name="object 22"/>
              <p:cNvSpPr/>
              <p:nvPr/>
            </p:nvSpPr>
            <p:spPr>
              <a:xfrm>
                <a:off x="6143" y="6386"/>
                <a:ext cx="197" cy="284"/>
              </a:xfrm>
              <a:custGeom>
                <a:avLst/>
                <a:gdLst/>
                <a:ahLst/>
                <a:cxnLst/>
                <a:rect l="l" t="t" r="r" b="b"/>
                <a:pathLst>
                  <a:path w="125094" h="180339">
                    <a:moveTo>
                      <a:pt x="10922" y="0"/>
                    </a:moveTo>
                    <a:lnTo>
                      <a:pt x="0" y="30479"/>
                    </a:lnTo>
                    <a:lnTo>
                      <a:pt x="12065" y="34289"/>
                    </a:lnTo>
                    <a:lnTo>
                      <a:pt x="24257" y="40639"/>
                    </a:lnTo>
                    <a:lnTo>
                      <a:pt x="75692" y="81279"/>
                    </a:lnTo>
                    <a:lnTo>
                      <a:pt x="89408" y="116839"/>
                    </a:lnTo>
                    <a:lnTo>
                      <a:pt x="93345" y="151129"/>
                    </a:lnTo>
                    <a:lnTo>
                      <a:pt x="92329" y="176529"/>
                    </a:lnTo>
                    <a:lnTo>
                      <a:pt x="123952" y="180339"/>
                    </a:lnTo>
                    <a:lnTo>
                      <a:pt x="124714" y="130809"/>
                    </a:lnTo>
                    <a:lnTo>
                      <a:pt x="114681" y="87629"/>
                    </a:lnTo>
                    <a:lnTo>
                      <a:pt x="94361" y="52070"/>
                    </a:lnTo>
                    <a:lnTo>
                      <a:pt x="64389" y="25400"/>
                    </a:lnTo>
                    <a:lnTo>
                      <a:pt x="24638" y="5079"/>
                    </a:lnTo>
                    <a:lnTo>
                      <a:pt x="10922" y="0"/>
                    </a:lnTo>
                    <a:close/>
                  </a:path>
                </a:pathLst>
              </a:custGeom>
              <a:solidFill>
                <a:schemeClr val="bg1"/>
              </a:solidFill>
            </p:spPr>
            <p:txBody>
              <a:bodyPr wrap="square" lIns="0" tIns="0" rIns="0" bIns="0" rtlCol="0"/>
              <a:lstStyle/>
              <a:p/>
            </p:txBody>
          </p:sp>
          <p:sp>
            <p:nvSpPr>
              <p:cNvPr id="29" name="object 23"/>
              <p:cNvSpPr/>
              <p:nvPr/>
            </p:nvSpPr>
            <p:spPr>
              <a:xfrm>
                <a:off x="5544" y="6594"/>
                <a:ext cx="50" cy="64"/>
              </a:xfrm>
              <a:custGeom>
                <a:avLst/>
                <a:gdLst/>
                <a:ahLst/>
                <a:cxnLst/>
                <a:rect l="l" t="t" r="r" b="b"/>
                <a:pathLst>
                  <a:path w="31750" h="40639">
                    <a:moveTo>
                      <a:pt x="0" y="40638"/>
                    </a:moveTo>
                    <a:lnTo>
                      <a:pt x="31496" y="40638"/>
                    </a:lnTo>
                    <a:lnTo>
                      <a:pt x="31496" y="0"/>
                    </a:lnTo>
                    <a:lnTo>
                      <a:pt x="0" y="0"/>
                    </a:lnTo>
                    <a:lnTo>
                      <a:pt x="0" y="40638"/>
                    </a:lnTo>
                    <a:close/>
                  </a:path>
                </a:pathLst>
              </a:custGeom>
              <a:solidFill>
                <a:schemeClr val="bg1"/>
              </a:solidFill>
            </p:spPr>
            <p:txBody>
              <a:bodyPr wrap="square" lIns="0" tIns="0" rIns="0" bIns="0" rtlCol="0"/>
              <a:lstStyle/>
              <a:p/>
            </p:txBody>
          </p:sp>
          <p:sp>
            <p:nvSpPr>
              <p:cNvPr id="30" name="object 24"/>
              <p:cNvSpPr/>
              <p:nvPr/>
            </p:nvSpPr>
            <p:spPr>
              <a:xfrm>
                <a:off x="5594" y="6644"/>
                <a:ext cx="52" cy="14"/>
              </a:xfrm>
              <a:custGeom>
                <a:avLst/>
                <a:gdLst/>
                <a:ahLst/>
                <a:cxnLst/>
                <a:rect l="l" t="t" r="r" b="b"/>
                <a:pathLst>
                  <a:path w="33019" h="8889">
                    <a:moveTo>
                      <a:pt x="32766" y="0"/>
                    </a:moveTo>
                    <a:lnTo>
                      <a:pt x="23875" y="0"/>
                    </a:lnTo>
                    <a:lnTo>
                      <a:pt x="15493" y="2540"/>
                    </a:lnTo>
                    <a:lnTo>
                      <a:pt x="7493" y="5079"/>
                    </a:lnTo>
                    <a:lnTo>
                      <a:pt x="0" y="8890"/>
                    </a:lnTo>
                    <a:lnTo>
                      <a:pt x="32766" y="8890"/>
                    </a:lnTo>
                    <a:lnTo>
                      <a:pt x="32766" y="0"/>
                    </a:lnTo>
                    <a:close/>
                  </a:path>
                </a:pathLst>
              </a:custGeom>
              <a:solidFill>
                <a:schemeClr val="bg1"/>
              </a:solidFill>
            </p:spPr>
            <p:txBody>
              <a:bodyPr wrap="square" lIns="0" tIns="0" rIns="0" bIns="0" rtlCol="0"/>
              <a:lstStyle/>
              <a:p/>
            </p:txBody>
          </p:sp>
          <p:sp>
            <p:nvSpPr>
              <p:cNvPr id="31" name="object 25"/>
              <p:cNvSpPr/>
              <p:nvPr/>
            </p:nvSpPr>
            <p:spPr>
              <a:xfrm>
                <a:off x="6665" y="6466"/>
                <a:ext cx="153" cy="152"/>
              </a:xfrm>
              <a:prstGeom prst="rect">
                <a:avLst/>
              </a:prstGeom>
              <a:solidFill>
                <a:schemeClr val="bg1"/>
              </a:solidFill>
            </p:spPr>
            <p:txBody>
              <a:bodyPr wrap="square" lIns="0" tIns="0" rIns="0" bIns="0" rtlCol="0"/>
              <a:lstStyle/>
              <a:p/>
            </p:txBody>
          </p:sp>
          <p:sp>
            <p:nvSpPr>
              <p:cNvPr id="32" name="object 26"/>
              <p:cNvSpPr/>
              <p:nvPr/>
            </p:nvSpPr>
            <p:spPr>
              <a:xfrm>
                <a:off x="5731" y="6262"/>
                <a:ext cx="350" cy="232"/>
              </a:xfrm>
              <a:custGeom>
                <a:avLst/>
                <a:gdLst/>
                <a:ahLst/>
                <a:cxnLst/>
                <a:rect l="l" t="t" r="r" b="b"/>
                <a:pathLst>
                  <a:path w="222250" h="147319">
                    <a:moveTo>
                      <a:pt x="1650" y="0"/>
                    </a:moveTo>
                    <a:lnTo>
                      <a:pt x="254" y="13970"/>
                    </a:lnTo>
                    <a:lnTo>
                      <a:pt x="0" y="27940"/>
                    </a:lnTo>
                    <a:lnTo>
                      <a:pt x="1905" y="40640"/>
                    </a:lnTo>
                    <a:lnTo>
                      <a:pt x="38481" y="83820"/>
                    </a:lnTo>
                    <a:lnTo>
                      <a:pt x="79502" y="97790"/>
                    </a:lnTo>
                    <a:lnTo>
                      <a:pt x="97662" y="102870"/>
                    </a:lnTo>
                    <a:lnTo>
                      <a:pt x="133223" y="115570"/>
                    </a:lnTo>
                    <a:lnTo>
                      <a:pt x="149987" y="121920"/>
                    </a:lnTo>
                    <a:lnTo>
                      <a:pt x="172593" y="133350"/>
                    </a:lnTo>
                    <a:lnTo>
                      <a:pt x="183642" y="139700"/>
                    </a:lnTo>
                    <a:lnTo>
                      <a:pt x="188849" y="147320"/>
                    </a:lnTo>
                    <a:lnTo>
                      <a:pt x="221742" y="142240"/>
                    </a:lnTo>
                    <a:lnTo>
                      <a:pt x="197993" y="110490"/>
                    </a:lnTo>
                    <a:lnTo>
                      <a:pt x="163322" y="92710"/>
                    </a:lnTo>
                    <a:lnTo>
                      <a:pt x="106553" y="72390"/>
                    </a:lnTo>
                    <a:lnTo>
                      <a:pt x="71247" y="62229"/>
                    </a:lnTo>
                    <a:lnTo>
                      <a:pt x="56642" y="57150"/>
                    </a:lnTo>
                    <a:lnTo>
                      <a:pt x="44323" y="49529"/>
                    </a:lnTo>
                    <a:lnTo>
                      <a:pt x="35687" y="39370"/>
                    </a:lnTo>
                    <a:lnTo>
                      <a:pt x="33147" y="31750"/>
                    </a:lnTo>
                    <a:lnTo>
                      <a:pt x="32258" y="22860"/>
                    </a:lnTo>
                    <a:lnTo>
                      <a:pt x="32512" y="13970"/>
                    </a:lnTo>
                    <a:lnTo>
                      <a:pt x="33274" y="3810"/>
                    </a:lnTo>
                    <a:lnTo>
                      <a:pt x="1650" y="0"/>
                    </a:lnTo>
                    <a:close/>
                  </a:path>
                </a:pathLst>
              </a:custGeom>
              <a:solidFill>
                <a:schemeClr val="bg1"/>
              </a:solidFill>
            </p:spPr>
            <p:txBody>
              <a:bodyPr wrap="square" lIns="0" tIns="0" rIns="0" bIns="0" rtlCol="0"/>
              <a:lstStyle/>
              <a:p/>
            </p:txBody>
          </p:sp>
          <p:sp>
            <p:nvSpPr>
              <p:cNvPr id="33" name="object 27"/>
              <p:cNvSpPr/>
              <p:nvPr/>
            </p:nvSpPr>
            <p:spPr>
              <a:xfrm>
                <a:off x="5238" y="6414"/>
                <a:ext cx="50" cy="52"/>
              </a:xfrm>
              <a:custGeom>
                <a:avLst/>
                <a:gdLst/>
                <a:ahLst/>
                <a:cxnLst/>
                <a:rect l="l" t="t" r="r" b="b"/>
                <a:pathLst>
                  <a:path w="31750" h="33019">
                    <a:moveTo>
                      <a:pt x="0" y="33018"/>
                    </a:moveTo>
                    <a:lnTo>
                      <a:pt x="31622" y="33018"/>
                    </a:lnTo>
                    <a:lnTo>
                      <a:pt x="31622" y="0"/>
                    </a:lnTo>
                    <a:lnTo>
                      <a:pt x="0" y="0"/>
                    </a:lnTo>
                    <a:lnTo>
                      <a:pt x="0" y="33018"/>
                    </a:lnTo>
                    <a:close/>
                  </a:path>
                </a:pathLst>
              </a:custGeom>
              <a:solidFill>
                <a:schemeClr val="bg1"/>
              </a:solidFill>
            </p:spPr>
            <p:txBody>
              <a:bodyPr wrap="square" lIns="0" tIns="0" rIns="0" bIns="0" rtlCol="0"/>
              <a:lstStyle/>
              <a:p/>
            </p:txBody>
          </p:sp>
          <p:sp>
            <p:nvSpPr>
              <p:cNvPr id="34" name="object 28"/>
              <p:cNvSpPr/>
              <p:nvPr/>
            </p:nvSpPr>
            <p:spPr>
              <a:xfrm>
                <a:off x="5339" y="6414"/>
                <a:ext cx="52" cy="52"/>
              </a:xfrm>
              <a:custGeom>
                <a:avLst/>
                <a:gdLst/>
                <a:ahLst/>
                <a:cxnLst/>
                <a:rect l="l" t="t" r="r" b="b"/>
                <a:pathLst>
                  <a:path w="33019" h="33019">
                    <a:moveTo>
                      <a:pt x="0" y="33018"/>
                    </a:moveTo>
                    <a:lnTo>
                      <a:pt x="32893" y="33018"/>
                    </a:lnTo>
                    <a:lnTo>
                      <a:pt x="32893" y="0"/>
                    </a:lnTo>
                    <a:lnTo>
                      <a:pt x="0" y="0"/>
                    </a:lnTo>
                    <a:lnTo>
                      <a:pt x="0" y="33018"/>
                    </a:lnTo>
                    <a:close/>
                  </a:path>
                </a:pathLst>
              </a:custGeom>
              <a:solidFill>
                <a:schemeClr val="bg1"/>
              </a:solidFill>
            </p:spPr>
            <p:txBody>
              <a:bodyPr wrap="square" lIns="0" tIns="0" rIns="0" bIns="0" rtlCol="0"/>
              <a:lstStyle/>
              <a:p/>
            </p:txBody>
          </p:sp>
          <p:sp>
            <p:nvSpPr>
              <p:cNvPr id="35" name="object 29"/>
              <p:cNvSpPr/>
              <p:nvPr/>
            </p:nvSpPr>
            <p:spPr>
              <a:xfrm>
                <a:off x="5441" y="6414"/>
                <a:ext cx="52" cy="52"/>
              </a:xfrm>
              <a:custGeom>
                <a:avLst/>
                <a:gdLst/>
                <a:ahLst/>
                <a:cxnLst/>
                <a:rect l="l" t="t" r="r" b="b"/>
                <a:pathLst>
                  <a:path w="33019" h="33019">
                    <a:moveTo>
                      <a:pt x="0" y="33018"/>
                    </a:moveTo>
                    <a:lnTo>
                      <a:pt x="32765" y="33018"/>
                    </a:lnTo>
                    <a:lnTo>
                      <a:pt x="32765" y="0"/>
                    </a:lnTo>
                    <a:lnTo>
                      <a:pt x="0" y="0"/>
                    </a:lnTo>
                    <a:lnTo>
                      <a:pt x="0" y="33018"/>
                    </a:lnTo>
                    <a:close/>
                  </a:path>
                </a:pathLst>
              </a:custGeom>
              <a:solidFill>
                <a:schemeClr val="bg1"/>
              </a:solidFill>
            </p:spPr>
            <p:txBody>
              <a:bodyPr wrap="square" lIns="0" tIns="0" rIns="0" bIns="0" rtlCol="0"/>
              <a:lstStyle/>
              <a:p/>
            </p:txBody>
          </p:sp>
          <p:sp>
            <p:nvSpPr>
              <p:cNvPr id="36" name="object 30"/>
              <p:cNvSpPr/>
              <p:nvPr/>
            </p:nvSpPr>
            <p:spPr>
              <a:xfrm>
                <a:off x="6539" y="6314"/>
                <a:ext cx="50" cy="50"/>
              </a:xfrm>
              <a:custGeom>
                <a:avLst/>
                <a:gdLst/>
                <a:ahLst/>
                <a:cxnLst/>
                <a:rect l="l" t="t" r="r" b="b"/>
                <a:pathLst>
                  <a:path w="31750" h="31750">
                    <a:moveTo>
                      <a:pt x="0" y="31750"/>
                    </a:moveTo>
                    <a:lnTo>
                      <a:pt x="31623" y="31750"/>
                    </a:lnTo>
                    <a:lnTo>
                      <a:pt x="31623" y="0"/>
                    </a:lnTo>
                    <a:lnTo>
                      <a:pt x="0" y="0"/>
                    </a:lnTo>
                    <a:lnTo>
                      <a:pt x="0" y="31750"/>
                    </a:lnTo>
                    <a:close/>
                  </a:path>
                </a:pathLst>
              </a:custGeom>
              <a:solidFill>
                <a:schemeClr val="bg1"/>
              </a:solidFill>
            </p:spPr>
            <p:txBody>
              <a:bodyPr wrap="square" lIns="0" tIns="0" rIns="0" bIns="0" rtlCol="0"/>
              <a:lstStyle/>
              <a:p/>
            </p:txBody>
          </p:sp>
          <p:sp>
            <p:nvSpPr>
              <p:cNvPr id="37" name="object 31"/>
              <p:cNvSpPr/>
              <p:nvPr/>
            </p:nvSpPr>
            <p:spPr>
              <a:xfrm>
                <a:off x="6640" y="6314"/>
                <a:ext cx="52" cy="50"/>
              </a:xfrm>
              <a:custGeom>
                <a:avLst/>
                <a:gdLst/>
                <a:ahLst/>
                <a:cxnLst/>
                <a:rect l="l" t="t" r="r" b="b"/>
                <a:pathLst>
                  <a:path w="33019" h="31750">
                    <a:moveTo>
                      <a:pt x="0" y="31750"/>
                    </a:moveTo>
                    <a:lnTo>
                      <a:pt x="32638" y="31750"/>
                    </a:lnTo>
                    <a:lnTo>
                      <a:pt x="32638" y="0"/>
                    </a:lnTo>
                    <a:lnTo>
                      <a:pt x="0" y="0"/>
                    </a:lnTo>
                    <a:lnTo>
                      <a:pt x="0" y="31750"/>
                    </a:lnTo>
                    <a:close/>
                  </a:path>
                </a:pathLst>
              </a:custGeom>
              <a:solidFill>
                <a:schemeClr val="bg1"/>
              </a:solidFill>
            </p:spPr>
            <p:txBody>
              <a:bodyPr wrap="square" lIns="0" tIns="0" rIns="0" bIns="0" rtlCol="0"/>
              <a:lstStyle/>
              <a:p/>
            </p:txBody>
          </p:sp>
          <p:sp>
            <p:nvSpPr>
              <p:cNvPr id="38" name="object 32"/>
              <p:cNvSpPr/>
              <p:nvPr/>
            </p:nvSpPr>
            <p:spPr>
              <a:xfrm>
                <a:off x="6742" y="6314"/>
                <a:ext cx="52" cy="50"/>
              </a:xfrm>
              <a:custGeom>
                <a:avLst/>
                <a:gdLst/>
                <a:ahLst/>
                <a:cxnLst/>
                <a:rect l="l" t="t" r="r" b="b"/>
                <a:pathLst>
                  <a:path w="33019" h="31750">
                    <a:moveTo>
                      <a:pt x="0" y="31750"/>
                    </a:moveTo>
                    <a:lnTo>
                      <a:pt x="33019" y="31750"/>
                    </a:lnTo>
                    <a:lnTo>
                      <a:pt x="33019" y="0"/>
                    </a:lnTo>
                    <a:lnTo>
                      <a:pt x="0" y="0"/>
                    </a:lnTo>
                    <a:lnTo>
                      <a:pt x="0" y="31750"/>
                    </a:lnTo>
                    <a:close/>
                  </a:path>
                </a:pathLst>
              </a:custGeom>
              <a:solidFill>
                <a:schemeClr val="bg1"/>
              </a:solidFill>
            </p:spPr>
            <p:txBody>
              <a:bodyPr wrap="square" lIns="0" tIns="0" rIns="0" bIns="0" rtlCol="0"/>
              <a:lstStyle/>
              <a:p/>
            </p:txBody>
          </p:sp>
          <p:sp>
            <p:nvSpPr>
              <p:cNvPr id="39" name="object 33"/>
              <p:cNvSpPr/>
              <p:nvPr/>
            </p:nvSpPr>
            <p:spPr>
              <a:xfrm>
                <a:off x="6334" y="6186"/>
                <a:ext cx="154" cy="102"/>
              </a:xfrm>
              <a:custGeom>
                <a:avLst/>
                <a:gdLst/>
                <a:ahLst/>
                <a:cxnLst/>
                <a:rect l="l" t="t" r="r" b="b"/>
                <a:pathLst>
                  <a:path w="97789" h="64769">
                    <a:moveTo>
                      <a:pt x="8889" y="0"/>
                    </a:moveTo>
                    <a:lnTo>
                      <a:pt x="0" y="0"/>
                    </a:lnTo>
                    <a:lnTo>
                      <a:pt x="0" y="31750"/>
                    </a:lnTo>
                    <a:lnTo>
                      <a:pt x="12826" y="34289"/>
                    </a:lnTo>
                    <a:lnTo>
                      <a:pt x="23240" y="41909"/>
                    </a:lnTo>
                    <a:lnTo>
                      <a:pt x="30225" y="52070"/>
                    </a:lnTo>
                    <a:lnTo>
                      <a:pt x="32765" y="64770"/>
                    </a:lnTo>
                    <a:lnTo>
                      <a:pt x="64388" y="64770"/>
                    </a:lnTo>
                    <a:lnTo>
                      <a:pt x="66928" y="52070"/>
                    </a:lnTo>
                    <a:lnTo>
                      <a:pt x="73913" y="41909"/>
                    </a:lnTo>
                    <a:lnTo>
                      <a:pt x="84455" y="34289"/>
                    </a:lnTo>
                    <a:lnTo>
                      <a:pt x="97281" y="31750"/>
                    </a:lnTo>
                    <a:lnTo>
                      <a:pt x="97281" y="8889"/>
                    </a:lnTo>
                    <a:lnTo>
                      <a:pt x="32765" y="8889"/>
                    </a:lnTo>
                    <a:lnTo>
                      <a:pt x="25272" y="5079"/>
                    </a:lnTo>
                    <a:lnTo>
                      <a:pt x="17271" y="2539"/>
                    </a:lnTo>
                    <a:lnTo>
                      <a:pt x="8889" y="0"/>
                    </a:lnTo>
                    <a:close/>
                  </a:path>
                </a:pathLst>
              </a:custGeom>
              <a:solidFill>
                <a:schemeClr val="bg1"/>
              </a:solidFill>
            </p:spPr>
            <p:txBody>
              <a:bodyPr wrap="square" lIns="0" tIns="0" rIns="0" bIns="0" rtlCol="0"/>
              <a:lstStyle/>
              <a:p/>
            </p:txBody>
          </p:sp>
          <p:sp>
            <p:nvSpPr>
              <p:cNvPr id="40" name="object 34"/>
              <p:cNvSpPr/>
              <p:nvPr/>
            </p:nvSpPr>
            <p:spPr>
              <a:xfrm>
                <a:off x="5799" y="6186"/>
                <a:ext cx="52" cy="50"/>
              </a:xfrm>
              <a:custGeom>
                <a:avLst/>
                <a:gdLst/>
                <a:ahLst/>
                <a:cxnLst/>
                <a:rect l="l" t="t" r="r" b="b"/>
                <a:pathLst>
                  <a:path w="33019" h="31750">
                    <a:moveTo>
                      <a:pt x="0" y="31750"/>
                    </a:moveTo>
                    <a:lnTo>
                      <a:pt x="32766" y="31750"/>
                    </a:lnTo>
                    <a:lnTo>
                      <a:pt x="32766" y="0"/>
                    </a:lnTo>
                    <a:lnTo>
                      <a:pt x="0" y="0"/>
                    </a:lnTo>
                    <a:lnTo>
                      <a:pt x="0" y="31750"/>
                    </a:lnTo>
                    <a:close/>
                  </a:path>
                </a:pathLst>
              </a:custGeom>
              <a:solidFill>
                <a:schemeClr val="bg1"/>
              </a:solidFill>
            </p:spPr>
            <p:txBody>
              <a:bodyPr wrap="square" lIns="0" tIns="0" rIns="0" bIns="0" rtlCol="0"/>
              <a:lstStyle/>
              <a:p/>
            </p:txBody>
          </p:sp>
          <p:sp>
            <p:nvSpPr>
              <p:cNvPr id="41" name="object 35"/>
              <p:cNvSpPr/>
              <p:nvPr/>
            </p:nvSpPr>
            <p:spPr>
              <a:xfrm>
                <a:off x="5186" y="6108"/>
                <a:ext cx="153" cy="104"/>
              </a:xfrm>
              <a:custGeom>
                <a:avLst/>
                <a:gdLst/>
                <a:ahLst/>
                <a:cxnLst/>
                <a:rect l="l" t="t" r="r" b="b"/>
                <a:pathLst>
                  <a:path w="97155" h="66039">
                    <a:moveTo>
                      <a:pt x="0" y="0"/>
                    </a:moveTo>
                    <a:lnTo>
                      <a:pt x="0" y="33019"/>
                    </a:lnTo>
                    <a:lnTo>
                      <a:pt x="12827" y="35559"/>
                    </a:lnTo>
                    <a:lnTo>
                      <a:pt x="23241" y="43179"/>
                    </a:lnTo>
                    <a:lnTo>
                      <a:pt x="30226" y="53339"/>
                    </a:lnTo>
                    <a:lnTo>
                      <a:pt x="32766" y="66039"/>
                    </a:lnTo>
                    <a:lnTo>
                      <a:pt x="64389" y="66039"/>
                    </a:lnTo>
                    <a:lnTo>
                      <a:pt x="66929" y="53339"/>
                    </a:lnTo>
                    <a:lnTo>
                      <a:pt x="73914" y="43179"/>
                    </a:lnTo>
                    <a:lnTo>
                      <a:pt x="84328" y="35559"/>
                    </a:lnTo>
                    <a:lnTo>
                      <a:pt x="97155" y="33019"/>
                    </a:lnTo>
                    <a:lnTo>
                      <a:pt x="97155" y="10159"/>
                    </a:lnTo>
                    <a:lnTo>
                      <a:pt x="32766" y="10159"/>
                    </a:lnTo>
                    <a:lnTo>
                      <a:pt x="25273" y="6350"/>
                    </a:lnTo>
                    <a:lnTo>
                      <a:pt x="17272" y="3809"/>
                    </a:lnTo>
                    <a:lnTo>
                      <a:pt x="8890" y="1269"/>
                    </a:lnTo>
                    <a:lnTo>
                      <a:pt x="0" y="0"/>
                    </a:lnTo>
                    <a:close/>
                  </a:path>
                </a:pathLst>
              </a:custGeom>
              <a:solidFill>
                <a:schemeClr val="bg1"/>
              </a:solidFill>
            </p:spPr>
            <p:txBody>
              <a:bodyPr wrap="square" lIns="0" tIns="0" rIns="0" bIns="0" rtlCol="0"/>
              <a:lstStyle/>
              <a:p/>
            </p:txBody>
          </p:sp>
          <p:sp>
            <p:nvSpPr>
              <p:cNvPr id="42" name="object 36"/>
              <p:cNvSpPr/>
              <p:nvPr/>
            </p:nvSpPr>
            <p:spPr>
              <a:xfrm>
                <a:off x="6386" y="6136"/>
                <a:ext cx="50" cy="64"/>
              </a:xfrm>
              <a:custGeom>
                <a:avLst/>
                <a:gdLst/>
                <a:ahLst/>
                <a:cxnLst/>
                <a:rect l="l" t="t" r="r" b="b"/>
                <a:pathLst>
                  <a:path w="31750" h="40639">
                    <a:moveTo>
                      <a:pt x="0" y="40640"/>
                    </a:moveTo>
                    <a:lnTo>
                      <a:pt x="31623" y="40640"/>
                    </a:lnTo>
                    <a:lnTo>
                      <a:pt x="31623" y="0"/>
                    </a:lnTo>
                    <a:lnTo>
                      <a:pt x="0" y="0"/>
                    </a:lnTo>
                    <a:lnTo>
                      <a:pt x="0" y="40640"/>
                    </a:lnTo>
                    <a:close/>
                  </a:path>
                </a:pathLst>
              </a:custGeom>
              <a:solidFill>
                <a:schemeClr val="bg1"/>
              </a:solidFill>
            </p:spPr>
            <p:txBody>
              <a:bodyPr wrap="square" lIns="0" tIns="0" rIns="0" bIns="0" rtlCol="0"/>
              <a:lstStyle/>
              <a:p/>
            </p:txBody>
          </p:sp>
          <p:sp>
            <p:nvSpPr>
              <p:cNvPr id="43" name="object 37"/>
              <p:cNvSpPr/>
              <p:nvPr/>
            </p:nvSpPr>
            <p:spPr>
              <a:xfrm>
                <a:off x="6436" y="6186"/>
                <a:ext cx="52" cy="14"/>
              </a:xfrm>
              <a:custGeom>
                <a:avLst/>
                <a:gdLst/>
                <a:ahLst/>
                <a:cxnLst/>
                <a:rect l="l" t="t" r="r" b="b"/>
                <a:pathLst>
                  <a:path w="33019" h="8889">
                    <a:moveTo>
                      <a:pt x="32893" y="0"/>
                    </a:moveTo>
                    <a:lnTo>
                      <a:pt x="24002" y="0"/>
                    </a:lnTo>
                    <a:lnTo>
                      <a:pt x="15493" y="2539"/>
                    </a:lnTo>
                    <a:lnTo>
                      <a:pt x="7493" y="5079"/>
                    </a:lnTo>
                    <a:lnTo>
                      <a:pt x="0" y="8889"/>
                    </a:lnTo>
                    <a:lnTo>
                      <a:pt x="32893" y="8889"/>
                    </a:lnTo>
                    <a:lnTo>
                      <a:pt x="32893" y="0"/>
                    </a:lnTo>
                    <a:close/>
                  </a:path>
                </a:pathLst>
              </a:custGeom>
              <a:solidFill>
                <a:schemeClr val="bg1"/>
              </a:solidFill>
            </p:spPr>
            <p:txBody>
              <a:bodyPr wrap="square" lIns="0" tIns="0" rIns="0" bIns="0" rtlCol="0"/>
              <a:lstStyle/>
              <a:p/>
            </p:txBody>
          </p:sp>
          <p:sp>
            <p:nvSpPr>
              <p:cNvPr id="44" name="object 38"/>
              <p:cNvSpPr/>
              <p:nvPr/>
            </p:nvSpPr>
            <p:spPr>
              <a:xfrm>
                <a:off x="5238" y="6060"/>
                <a:ext cx="50" cy="64"/>
              </a:xfrm>
              <a:custGeom>
                <a:avLst/>
                <a:gdLst/>
                <a:ahLst/>
                <a:cxnLst/>
                <a:rect l="l" t="t" r="r" b="b"/>
                <a:pathLst>
                  <a:path w="31750" h="40639">
                    <a:moveTo>
                      <a:pt x="0" y="40641"/>
                    </a:moveTo>
                    <a:lnTo>
                      <a:pt x="31622" y="40641"/>
                    </a:lnTo>
                    <a:lnTo>
                      <a:pt x="31622" y="0"/>
                    </a:lnTo>
                    <a:lnTo>
                      <a:pt x="0" y="0"/>
                    </a:lnTo>
                    <a:lnTo>
                      <a:pt x="0" y="40641"/>
                    </a:lnTo>
                    <a:close/>
                  </a:path>
                </a:pathLst>
              </a:custGeom>
              <a:solidFill>
                <a:schemeClr val="bg1"/>
              </a:solidFill>
            </p:spPr>
            <p:txBody>
              <a:bodyPr wrap="square" lIns="0" tIns="0" rIns="0" bIns="0" rtlCol="0"/>
              <a:lstStyle/>
              <a:p/>
            </p:txBody>
          </p:sp>
          <p:sp>
            <p:nvSpPr>
              <p:cNvPr id="45" name="object 39"/>
              <p:cNvSpPr/>
              <p:nvPr/>
            </p:nvSpPr>
            <p:spPr>
              <a:xfrm>
                <a:off x="5288" y="6108"/>
                <a:ext cx="52" cy="16"/>
              </a:xfrm>
              <a:custGeom>
                <a:avLst/>
                <a:gdLst/>
                <a:ahLst/>
                <a:cxnLst/>
                <a:rect l="l" t="t" r="r" b="b"/>
                <a:pathLst>
                  <a:path w="33019" h="10160">
                    <a:moveTo>
                      <a:pt x="32765" y="0"/>
                    </a:moveTo>
                    <a:lnTo>
                      <a:pt x="23875" y="1269"/>
                    </a:lnTo>
                    <a:lnTo>
                      <a:pt x="15366" y="3809"/>
                    </a:lnTo>
                    <a:lnTo>
                      <a:pt x="7493" y="6350"/>
                    </a:lnTo>
                    <a:lnTo>
                      <a:pt x="0" y="10159"/>
                    </a:lnTo>
                    <a:lnTo>
                      <a:pt x="32765" y="10159"/>
                    </a:lnTo>
                    <a:lnTo>
                      <a:pt x="32765" y="0"/>
                    </a:lnTo>
                    <a:close/>
                  </a:path>
                </a:pathLst>
              </a:custGeom>
              <a:solidFill>
                <a:schemeClr val="bg1"/>
              </a:solidFill>
            </p:spPr>
            <p:txBody>
              <a:bodyPr wrap="square" lIns="0" tIns="0" rIns="0" bIns="0" rtlCol="0"/>
              <a:lstStyle/>
              <a:p/>
            </p:txBody>
          </p:sp>
          <p:sp>
            <p:nvSpPr>
              <p:cNvPr id="46" name="object 40"/>
              <p:cNvSpPr/>
              <p:nvPr/>
            </p:nvSpPr>
            <p:spPr>
              <a:xfrm>
                <a:off x="5186" y="5958"/>
                <a:ext cx="1632" cy="0"/>
              </a:xfrm>
              <a:custGeom>
                <a:avLst/>
                <a:gdLst/>
                <a:ahLst/>
                <a:cxnLst/>
                <a:rect l="l" t="t" r="r" b="b"/>
                <a:pathLst>
                  <a:path w="1036319">
                    <a:moveTo>
                      <a:pt x="0" y="0"/>
                    </a:moveTo>
                    <a:lnTo>
                      <a:pt x="1036319" y="0"/>
                    </a:lnTo>
                  </a:path>
                </a:pathLst>
              </a:custGeom>
              <a:solidFill>
                <a:schemeClr val="bg1"/>
              </a:solidFill>
              <a:ln w="28575" cmpd="sng">
                <a:solidFill>
                  <a:schemeClr val="bg1"/>
                </a:solidFill>
                <a:prstDash val="solid"/>
              </a:ln>
            </p:spPr>
            <p:txBody>
              <a:bodyPr wrap="square" lIns="0" tIns="0" rIns="0" bIns="0" rtlCol="0"/>
              <a:lstStyle/>
              <a:p/>
            </p:txBody>
          </p:sp>
          <p:sp>
            <p:nvSpPr>
              <p:cNvPr id="47" name="object 41"/>
              <p:cNvSpPr/>
              <p:nvPr/>
            </p:nvSpPr>
            <p:spPr>
              <a:xfrm>
                <a:off x="5186" y="5652"/>
                <a:ext cx="380" cy="280"/>
              </a:xfrm>
              <a:custGeom>
                <a:avLst/>
                <a:gdLst/>
                <a:ahLst/>
                <a:cxnLst/>
                <a:rect l="l" t="t" r="r" b="b"/>
                <a:pathLst>
                  <a:path w="241300" h="177800">
                    <a:moveTo>
                      <a:pt x="20701" y="0"/>
                    </a:moveTo>
                    <a:lnTo>
                      <a:pt x="0" y="0"/>
                    </a:lnTo>
                    <a:lnTo>
                      <a:pt x="0" y="31750"/>
                    </a:lnTo>
                    <a:lnTo>
                      <a:pt x="9779" y="31750"/>
                    </a:lnTo>
                    <a:lnTo>
                      <a:pt x="155448" y="177800"/>
                    </a:lnTo>
                    <a:lnTo>
                      <a:pt x="233299" y="177800"/>
                    </a:lnTo>
                    <a:lnTo>
                      <a:pt x="240919" y="170179"/>
                    </a:lnTo>
                    <a:lnTo>
                      <a:pt x="194437" y="170179"/>
                    </a:lnTo>
                    <a:lnTo>
                      <a:pt x="104521" y="80010"/>
                    </a:lnTo>
                    <a:lnTo>
                      <a:pt x="127381" y="57150"/>
                    </a:lnTo>
                    <a:lnTo>
                      <a:pt x="81407" y="57150"/>
                    </a:lnTo>
                    <a:lnTo>
                      <a:pt x="27940" y="3809"/>
                    </a:lnTo>
                    <a:lnTo>
                      <a:pt x="24257" y="2540"/>
                    </a:lnTo>
                    <a:lnTo>
                      <a:pt x="20701" y="0"/>
                    </a:lnTo>
                    <a:close/>
                  </a:path>
                </a:pathLst>
              </a:custGeom>
              <a:solidFill>
                <a:schemeClr val="bg1"/>
              </a:solidFill>
            </p:spPr>
            <p:txBody>
              <a:bodyPr wrap="square" lIns="0" tIns="0" rIns="0" bIns="0" rtlCol="0"/>
              <a:lstStyle/>
              <a:p/>
            </p:txBody>
          </p:sp>
          <p:sp>
            <p:nvSpPr>
              <p:cNvPr id="48" name="object 42"/>
              <p:cNvSpPr/>
              <p:nvPr/>
            </p:nvSpPr>
            <p:spPr>
              <a:xfrm>
                <a:off x="6487" y="5688"/>
                <a:ext cx="318" cy="244"/>
              </a:xfrm>
              <a:custGeom>
                <a:avLst/>
                <a:gdLst/>
                <a:ahLst/>
                <a:cxnLst/>
                <a:rect l="l" t="t" r="r" b="b"/>
                <a:pathLst>
                  <a:path w="201930" h="154939">
                    <a:moveTo>
                      <a:pt x="45974" y="0"/>
                    </a:moveTo>
                    <a:lnTo>
                      <a:pt x="0" y="0"/>
                    </a:lnTo>
                    <a:lnTo>
                      <a:pt x="155575" y="154940"/>
                    </a:lnTo>
                    <a:lnTo>
                      <a:pt x="201675" y="154940"/>
                    </a:lnTo>
                    <a:lnTo>
                      <a:pt x="128777" y="82550"/>
                    </a:lnTo>
                    <a:lnTo>
                      <a:pt x="152653" y="58420"/>
                    </a:lnTo>
                    <a:lnTo>
                      <a:pt x="105663" y="58420"/>
                    </a:lnTo>
                    <a:lnTo>
                      <a:pt x="45974" y="0"/>
                    </a:lnTo>
                    <a:close/>
                  </a:path>
                </a:pathLst>
              </a:custGeom>
              <a:solidFill>
                <a:schemeClr val="bg1"/>
              </a:solidFill>
            </p:spPr>
            <p:txBody>
              <a:bodyPr wrap="square" lIns="0" tIns="0" rIns="0" bIns="0" rtlCol="0"/>
              <a:lstStyle/>
              <a:p/>
            </p:txBody>
          </p:sp>
          <p:sp>
            <p:nvSpPr>
              <p:cNvPr id="49" name="object 43"/>
              <p:cNvSpPr/>
              <p:nvPr/>
            </p:nvSpPr>
            <p:spPr>
              <a:xfrm>
                <a:off x="5479" y="5650"/>
                <a:ext cx="252" cy="270"/>
              </a:xfrm>
              <a:custGeom>
                <a:avLst/>
                <a:gdLst/>
                <a:ahLst/>
                <a:cxnLst/>
                <a:rect l="l" t="t" r="r" b="b"/>
                <a:pathLst>
                  <a:path w="160019" h="171450">
                    <a:moveTo>
                      <a:pt x="46482" y="0"/>
                    </a:moveTo>
                    <a:lnTo>
                      <a:pt x="0" y="0"/>
                    </a:lnTo>
                    <a:lnTo>
                      <a:pt x="91059" y="90169"/>
                    </a:lnTo>
                    <a:lnTo>
                      <a:pt x="8509" y="171449"/>
                    </a:lnTo>
                    <a:lnTo>
                      <a:pt x="54991" y="171449"/>
                    </a:lnTo>
                    <a:lnTo>
                      <a:pt x="159512" y="67309"/>
                    </a:lnTo>
                    <a:lnTo>
                      <a:pt x="114172" y="67309"/>
                    </a:lnTo>
                    <a:lnTo>
                      <a:pt x="46482" y="0"/>
                    </a:lnTo>
                    <a:close/>
                  </a:path>
                </a:pathLst>
              </a:custGeom>
              <a:solidFill>
                <a:schemeClr val="bg1"/>
              </a:solidFill>
            </p:spPr>
            <p:txBody>
              <a:bodyPr wrap="square" lIns="0" tIns="0" rIns="0" bIns="0" rtlCol="0"/>
              <a:lstStyle/>
              <a:p/>
            </p:txBody>
          </p:sp>
          <p:sp>
            <p:nvSpPr>
              <p:cNvPr id="50" name="object 44"/>
              <p:cNvSpPr/>
              <p:nvPr/>
            </p:nvSpPr>
            <p:spPr>
              <a:xfrm>
                <a:off x="5760" y="5726"/>
                <a:ext cx="225" cy="144"/>
              </a:xfrm>
              <a:custGeom>
                <a:avLst/>
                <a:gdLst/>
                <a:ahLst/>
                <a:cxnLst/>
                <a:rect l="l" t="t" r="r" b="b"/>
                <a:pathLst>
                  <a:path w="142875" h="91439">
                    <a:moveTo>
                      <a:pt x="45719" y="0"/>
                    </a:moveTo>
                    <a:lnTo>
                      <a:pt x="0" y="0"/>
                    </a:lnTo>
                    <a:lnTo>
                      <a:pt x="92328" y="91439"/>
                    </a:lnTo>
                    <a:lnTo>
                      <a:pt x="101981" y="91439"/>
                    </a:lnTo>
                    <a:lnTo>
                      <a:pt x="108076" y="85089"/>
                    </a:lnTo>
                    <a:lnTo>
                      <a:pt x="142875" y="50800"/>
                    </a:lnTo>
                    <a:lnTo>
                      <a:pt x="97154" y="50800"/>
                    </a:lnTo>
                    <a:lnTo>
                      <a:pt x="45719" y="0"/>
                    </a:lnTo>
                    <a:close/>
                  </a:path>
                </a:pathLst>
              </a:custGeom>
              <a:solidFill>
                <a:schemeClr val="bg1"/>
              </a:solidFill>
            </p:spPr>
            <p:txBody>
              <a:bodyPr wrap="square" lIns="0" tIns="0" rIns="0" bIns="0" rtlCol="0"/>
              <a:lstStyle/>
              <a:p/>
            </p:txBody>
          </p:sp>
          <p:sp>
            <p:nvSpPr>
              <p:cNvPr id="51" name="object 45"/>
              <p:cNvSpPr/>
              <p:nvPr/>
            </p:nvSpPr>
            <p:spPr>
              <a:xfrm>
                <a:off x="5913" y="5538"/>
                <a:ext cx="355" cy="268"/>
              </a:xfrm>
              <a:custGeom>
                <a:avLst/>
                <a:gdLst/>
                <a:ahLst/>
                <a:cxnLst/>
                <a:rect l="l" t="t" r="r" b="b"/>
                <a:pathLst>
                  <a:path w="225425" h="170180">
                    <a:moveTo>
                      <a:pt x="178054" y="0"/>
                    </a:moveTo>
                    <a:lnTo>
                      <a:pt x="171831" y="1270"/>
                    </a:lnTo>
                    <a:lnTo>
                      <a:pt x="166497" y="3809"/>
                    </a:lnTo>
                    <a:lnTo>
                      <a:pt x="0" y="170180"/>
                    </a:lnTo>
                    <a:lnTo>
                      <a:pt x="45720" y="170180"/>
                    </a:lnTo>
                    <a:lnTo>
                      <a:pt x="178562" y="39370"/>
                    </a:lnTo>
                    <a:lnTo>
                      <a:pt x="225044" y="39370"/>
                    </a:lnTo>
                    <a:lnTo>
                      <a:pt x="189484" y="3809"/>
                    </a:lnTo>
                    <a:lnTo>
                      <a:pt x="184277" y="1270"/>
                    </a:lnTo>
                    <a:lnTo>
                      <a:pt x="178054" y="0"/>
                    </a:lnTo>
                    <a:close/>
                  </a:path>
                </a:pathLst>
              </a:custGeom>
              <a:solidFill>
                <a:schemeClr val="bg1"/>
              </a:solidFill>
            </p:spPr>
            <p:txBody>
              <a:bodyPr wrap="square" lIns="0" tIns="0" rIns="0" bIns="0" rtlCol="0"/>
              <a:lstStyle/>
              <a:p/>
            </p:txBody>
          </p:sp>
          <p:sp>
            <p:nvSpPr>
              <p:cNvPr id="52" name="object 46"/>
              <p:cNvSpPr/>
              <p:nvPr/>
            </p:nvSpPr>
            <p:spPr>
              <a:xfrm>
                <a:off x="6654" y="5658"/>
                <a:ext cx="157" cy="122"/>
              </a:xfrm>
              <a:custGeom>
                <a:avLst/>
                <a:gdLst/>
                <a:ahLst/>
                <a:cxnLst/>
                <a:rect l="l" t="t" r="r" b="b"/>
                <a:pathLst>
                  <a:path w="99694" h="77469">
                    <a:moveTo>
                      <a:pt x="77850" y="0"/>
                    </a:moveTo>
                    <a:lnTo>
                      <a:pt x="0" y="77470"/>
                    </a:lnTo>
                    <a:lnTo>
                      <a:pt x="46989" y="77470"/>
                    </a:lnTo>
                    <a:lnTo>
                      <a:pt x="99694" y="24130"/>
                    </a:lnTo>
                    <a:lnTo>
                      <a:pt x="77850" y="0"/>
                    </a:lnTo>
                    <a:close/>
                  </a:path>
                </a:pathLst>
              </a:custGeom>
              <a:solidFill>
                <a:schemeClr val="bg1"/>
              </a:solidFill>
            </p:spPr>
            <p:txBody>
              <a:bodyPr wrap="square" lIns="0" tIns="0" rIns="0" bIns="0" rtlCol="0"/>
              <a:lstStyle/>
              <a:p/>
            </p:txBody>
          </p:sp>
          <p:sp>
            <p:nvSpPr>
              <p:cNvPr id="53" name="object 47"/>
              <p:cNvSpPr/>
              <p:nvPr/>
            </p:nvSpPr>
            <p:spPr>
              <a:xfrm>
                <a:off x="6195" y="5600"/>
                <a:ext cx="263" cy="178"/>
              </a:xfrm>
              <a:custGeom>
                <a:avLst/>
                <a:gdLst/>
                <a:ahLst/>
                <a:cxnLst/>
                <a:rect l="l" t="t" r="r" b="b"/>
                <a:pathLst>
                  <a:path w="167005" h="113030">
                    <a:moveTo>
                      <a:pt x="46481" y="0"/>
                    </a:moveTo>
                    <a:lnTo>
                      <a:pt x="0" y="0"/>
                    </a:lnTo>
                    <a:lnTo>
                      <a:pt x="109347" y="109219"/>
                    </a:lnTo>
                    <a:lnTo>
                      <a:pt x="114681" y="111759"/>
                    </a:lnTo>
                    <a:lnTo>
                      <a:pt x="120904" y="113029"/>
                    </a:lnTo>
                    <a:lnTo>
                      <a:pt x="127127" y="111759"/>
                    </a:lnTo>
                    <a:lnTo>
                      <a:pt x="132461" y="109219"/>
                    </a:lnTo>
                    <a:lnTo>
                      <a:pt x="166878" y="74929"/>
                    </a:lnTo>
                    <a:lnTo>
                      <a:pt x="121539" y="74929"/>
                    </a:lnTo>
                    <a:lnTo>
                      <a:pt x="46481" y="0"/>
                    </a:lnTo>
                    <a:close/>
                  </a:path>
                </a:pathLst>
              </a:custGeom>
              <a:solidFill>
                <a:schemeClr val="bg1"/>
              </a:solidFill>
            </p:spPr>
            <p:txBody>
              <a:bodyPr wrap="square" lIns="0" tIns="0" rIns="0" bIns="0" rtlCol="0"/>
              <a:lstStyle/>
              <a:p/>
            </p:txBody>
          </p:sp>
          <p:sp>
            <p:nvSpPr>
              <p:cNvPr id="54" name="object 48"/>
              <p:cNvSpPr/>
              <p:nvPr/>
            </p:nvSpPr>
            <p:spPr>
              <a:xfrm>
                <a:off x="5659" y="5662"/>
                <a:ext cx="174" cy="94"/>
              </a:xfrm>
              <a:custGeom>
                <a:avLst/>
                <a:gdLst/>
                <a:ahLst/>
                <a:cxnLst/>
                <a:rect l="l" t="t" r="r" b="b"/>
                <a:pathLst>
                  <a:path w="110489" h="59689">
                    <a:moveTo>
                      <a:pt x="69215" y="0"/>
                    </a:moveTo>
                    <a:lnTo>
                      <a:pt x="59562" y="0"/>
                    </a:lnTo>
                    <a:lnTo>
                      <a:pt x="0" y="59690"/>
                    </a:lnTo>
                    <a:lnTo>
                      <a:pt x="45339" y="59690"/>
                    </a:lnTo>
                    <a:lnTo>
                      <a:pt x="64389" y="40640"/>
                    </a:lnTo>
                    <a:lnTo>
                      <a:pt x="110109" y="40640"/>
                    </a:lnTo>
                    <a:lnTo>
                      <a:pt x="75311" y="6350"/>
                    </a:lnTo>
                    <a:lnTo>
                      <a:pt x="69215" y="0"/>
                    </a:lnTo>
                    <a:close/>
                  </a:path>
                </a:pathLst>
              </a:custGeom>
              <a:solidFill>
                <a:schemeClr val="bg1"/>
              </a:solidFill>
            </p:spPr>
            <p:txBody>
              <a:bodyPr wrap="square" lIns="0" tIns="0" rIns="0" bIns="0" rtlCol="0"/>
              <a:lstStyle/>
              <a:p/>
            </p:txBody>
          </p:sp>
          <p:sp>
            <p:nvSpPr>
              <p:cNvPr id="55" name="object 49"/>
              <p:cNvSpPr/>
              <p:nvPr/>
            </p:nvSpPr>
            <p:spPr>
              <a:xfrm>
                <a:off x="5315" y="5588"/>
                <a:ext cx="238" cy="154"/>
              </a:xfrm>
              <a:custGeom>
                <a:avLst/>
                <a:gdLst/>
                <a:ahLst/>
                <a:cxnLst/>
                <a:rect l="l" t="t" r="r" b="b"/>
                <a:pathLst>
                  <a:path w="151130" h="97789">
                    <a:moveTo>
                      <a:pt x="105028" y="0"/>
                    </a:moveTo>
                    <a:lnTo>
                      <a:pt x="98806" y="1270"/>
                    </a:lnTo>
                    <a:lnTo>
                      <a:pt x="93598" y="5080"/>
                    </a:lnTo>
                    <a:lnTo>
                      <a:pt x="0" y="97790"/>
                    </a:lnTo>
                    <a:lnTo>
                      <a:pt x="45973" y="97790"/>
                    </a:lnTo>
                    <a:lnTo>
                      <a:pt x="104520" y="39370"/>
                    </a:lnTo>
                    <a:lnTo>
                      <a:pt x="151003" y="39370"/>
                    </a:lnTo>
                    <a:lnTo>
                      <a:pt x="116585" y="5080"/>
                    </a:lnTo>
                    <a:lnTo>
                      <a:pt x="111251" y="1270"/>
                    </a:lnTo>
                    <a:lnTo>
                      <a:pt x="105028" y="0"/>
                    </a:lnTo>
                    <a:close/>
                  </a:path>
                </a:pathLst>
              </a:custGeom>
              <a:solidFill>
                <a:schemeClr val="bg1"/>
              </a:solidFill>
            </p:spPr>
            <p:txBody>
              <a:bodyPr wrap="square" lIns="0" tIns="0" rIns="0" bIns="0" rtlCol="0"/>
              <a:lstStyle/>
              <a:p/>
            </p:txBody>
          </p:sp>
          <p:sp>
            <p:nvSpPr>
              <p:cNvPr id="56" name="object 50"/>
              <p:cNvSpPr/>
              <p:nvPr/>
            </p:nvSpPr>
            <p:spPr>
              <a:xfrm>
                <a:off x="6386" y="5624"/>
                <a:ext cx="174" cy="94"/>
              </a:xfrm>
              <a:custGeom>
                <a:avLst/>
                <a:gdLst/>
                <a:ahLst/>
                <a:cxnLst/>
                <a:rect l="l" t="t" r="r" b="b"/>
                <a:pathLst>
                  <a:path w="110489" h="59689">
                    <a:moveTo>
                      <a:pt x="69214" y="0"/>
                    </a:moveTo>
                    <a:lnTo>
                      <a:pt x="59562" y="0"/>
                    </a:lnTo>
                    <a:lnTo>
                      <a:pt x="0" y="59690"/>
                    </a:lnTo>
                    <a:lnTo>
                      <a:pt x="45338" y="59690"/>
                    </a:lnTo>
                    <a:lnTo>
                      <a:pt x="64388" y="40640"/>
                    </a:lnTo>
                    <a:lnTo>
                      <a:pt x="110362" y="40640"/>
                    </a:lnTo>
                    <a:lnTo>
                      <a:pt x="75310" y="6350"/>
                    </a:lnTo>
                    <a:lnTo>
                      <a:pt x="69214" y="0"/>
                    </a:lnTo>
                    <a:close/>
                  </a:path>
                </a:pathLst>
              </a:custGeom>
              <a:solidFill>
                <a:schemeClr val="bg1"/>
              </a:solidFill>
            </p:spPr>
            <p:txBody>
              <a:bodyPr wrap="square" lIns="0" tIns="0" rIns="0" bIns="0" rtlCol="0"/>
              <a:lstStyle/>
              <a:p/>
            </p:txBody>
          </p:sp>
          <p:sp>
            <p:nvSpPr>
              <p:cNvPr id="57" name="object 51"/>
              <p:cNvSpPr/>
              <p:nvPr/>
            </p:nvSpPr>
            <p:spPr>
              <a:xfrm>
                <a:off x="5799" y="5474"/>
                <a:ext cx="190" cy="204"/>
              </a:xfrm>
              <a:custGeom>
                <a:avLst/>
                <a:gdLst/>
                <a:ahLst/>
                <a:cxnLst/>
                <a:rect l="l" t="t" r="r" b="b"/>
                <a:pathLst>
                  <a:path w="120650" h="129539">
                    <a:moveTo>
                      <a:pt x="64388" y="0"/>
                    </a:moveTo>
                    <a:lnTo>
                      <a:pt x="39496" y="5080"/>
                    </a:lnTo>
                    <a:lnTo>
                      <a:pt x="19050" y="19050"/>
                    </a:lnTo>
                    <a:lnTo>
                      <a:pt x="5080" y="39370"/>
                    </a:lnTo>
                    <a:lnTo>
                      <a:pt x="0" y="64770"/>
                    </a:lnTo>
                    <a:lnTo>
                      <a:pt x="5080" y="90170"/>
                    </a:lnTo>
                    <a:lnTo>
                      <a:pt x="19050" y="110490"/>
                    </a:lnTo>
                    <a:lnTo>
                      <a:pt x="39496" y="124460"/>
                    </a:lnTo>
                    <a:lnTo>
                      <a:pt x="64388" y="129540"/>
                    </a:lnTo>
                    <a:lnTo>
                      <a:pt x="89915" y="124460"/>
                    </a:lnTo>
                    <a:lnTo>
                      <a:pt x="110743" y="110490"/>
                    </a:lnTo>
                    <a:lnTo>
                      <a:pt x="120395" y="96520"/>
                    </a:lnTo>
                    <a:lnTo>
                      <a:pt x="64388" y="96520"/>
                    </a:lnTo>
                    <a:lnTo>
                      <a:pt x="52324" y="93980"/>
                    </a:lnTo>
                    <a:lnTo>
                      <a:pt x="42163" y="87630"/>
                    </a:lnTo>
                    <a:lnTo>
                      <a:pt x="35306" y="77470"/>
                    </a:lnTo>
                    <a:lnTo>
                      <a:pt x="32765" y="64770"/>
                    </a:lnTo>
                    <a:lnTo>
                      <a:pt x="35306" y="52070"/>
                    </a:lnTo>
                    <a:lnTo>
                      <a:pt x="42163" y="41910"/>
                    </a:lnTo>
                    <a:lnTo>
                      <a:pt x="52324" y="35560"/>
                    </a:lnTo>
                    <a:lnTo>
                      <a:pt x="64388" y="33020"/>
                    </a:lnTo>
                    <a:lnTo>
                      <a:pt x="120395" y="33020"/>
                    </a:lnTo>
                    <a:lnTo>
                      <a:pt x="110743" y="19050"/>
                    </a:lnTo>
                    <a:lnTo>
                      <a:pt x="89915" y="5080"/>
                    </a:lnTo>
                    <a:lnTo>
                      <a:pt x="64388" y="0"/>
                    </a:lnTo>
                    <a:close/>
                  </a:path>
                </a:pathLst>
              </a:custGeom>
              <a:solidFill>
                <a:schemeClr val="bg1"/>
              </a:solidFill>
            </p:spPr>
            <p:txBody>
              <a:bodyPr wrap="square" lIns="0" tIns="0" rIns="0" bIns="0" rtlCol="0"/>
              <a:lstStyle/>
              <a:p/>
            </p:txBody>
          </p:sp>
          <p:sp>
            <p:nvSpPr>
              <p:cNvPr id="58" name="object 52"/>
              <p:cNvSpPr/>
              <p:nvPr/>
            </p:nvSpPr>
            <p:spPr>
              <a:xfrm>
                <a:off x="5900" y="5526"/>
                <a:ext cx="104" cy="100"/>
              </a:xfrm>
              <a:custGeom>
                <a:avLst/>
                <a:gdLst/>
                <a:ahLst/>
                <a:cxnLst/>
                <a:rect l="l" t="t" r="r" b="b"/>
                <a:pathLst>
                  <a:path w="66039" h="63500">
                    <a:moveTo>
                      <a:pt x="56006" y="0"/>
                    </a:moveTo>
                    <a:lnTo>
                      <a:pt x="0" y="0"/>
                    </a:lnTo>
                    <a:lnTo>
                      <a:pt x="12826" y="2540"/>
                    </a:lnTo>
                    <a:lnTo>
                      <a:pt x="23241" y="8890"/>
                    </a:lnTo>
                    <a:lnTo>
                      <a:pt x="30225" y="19050"/>
                    </a:lnTo>
                    <a:lnTo>
                      <a:pt x="32766" y="31750"/>
                    </a:lnTo>
                    <a:lnTo>
                      <a:pt x="30225" y="44450"/>
                    </a:lnTo>
                    <a:lnTo>
                      <a:pt x="23241" y="54609"/>
                    </a:lnTo>
                    <a:lnTo>
                      <a:pt x="12826" y="60959"/>
                    </a:lnTo>
                    <a:lnTo>
                      <a:pt x="0" y="63500"/>
                    </a:lnTo>
                    <a:lnTo>
                      <a:pt x="56006" y="63500"/>
                    </a:lnTo>
                    <a:lnTo>
                      <a:pt x="60451" y="57150"/>
                    </a:lnTo>
                    <a:lnTo>
                      <a:pt x="65531" y="31750"/>
                    </a:lnTo>
                    <a:lnTo>
                      <a:pt x="60451" y="6350"/>
                    </a:lnTo>
                    <a:lnTo>
                      <a:pt x="56006" y="0"/>
                    </a:lnTo>
                    <a:close/>
                  </a:path>
                </a:pathLst>
              </a:custGeom>
              <a:solidFill>
                <a:schemeClr val="bg1"/>
              </a:solidFill>
            </p:spPr>
            <p:txBody>
              <a:bodyPr wrap="square" lIns="0" tIns="0" rIns="0" bIns="0" rtlCol="0"/>
              <a:lstStyle/>
              <a:p/>
            </p:txBody>
          </p:sp>
        </p:grpSp>
      </p:grpSp>
      <p:grpSp>
        <p:nvGrpSpPr>
          <p:cNvPr id="63" name="组合 62"/>
          <p:cNvGrpSpPr/>
          <p:nvPr/>
        </p:nvGrpSpPr>
        <p:grpSpPr>
          <a:xfrm>
            <a:off x="396240" y="2498090"/>
            <a:ext cx="1154430" cy="1135380"/>
            <a:chOff x="760" y="8604"/>
            <a:chExt cx="1818" cy="1788"/>
          </a:xfrm>
        </p:grpSpPr>
        <p:sp>
          <p:nvSpPr>
            <p:cNvPr id="18" name="object 18"/>
            <p:cNvSpPr/>
            <p:nvPr/>
          </p:nvSpPr>
          <p:spPr>
            <a:xfrm>
              <a:off x="760" y="8604"/>
              <a:ext cx="1819" cy="1789"/>
            </a:xfrm>
            <a:prstGeom prst="rect">
              <a:avLst/>
            </a:prstGeom>
            <a:blipFill>
              <a:blip r:embed="rId1" cstate="print"/>
              <a:stretch>
                <a:fillRect/>
              </a:stretch>
            </a:blipFill>
          </p:spPr>
          <p:txBody>
            <a:bodyPr wrap="square" lIns="0" tIns="0" rIns="0" bIns="0" rtlCol="0"/>
            <a:lstStyle/>
            <a:p/>
          </p:txBody>
        </p:sp>
        <p:sp>
          <p:nvSpPr>
            <p:cNvPr id="19" name="object 19"/>
            <p:cNvSpPr/>
            <p:nvPr/>
          </p:nvSpPr>
          <p:spPr>
            <a:xfrm>
              <a:off x="958" y="8787"/>
              <a:ext cx="1348" cy="1324"/>
            </a:xfrm>
            <a:prstGeom prst="rect">
              <a:avLst/>
            </a:prstGeom>
            <a:blipFill>
              <a:blip r:embed="rId2" cstate="print"/>
              <a:stretch>
                <a:fillRect/>
              </a:stretch>
            </a:blipFill>
          </p:spPr>
          <p:txBody>
            <a:bodyPr wrap="square" lIns="0" tIns="0" rIns="0" bIns="0" rtlCol="0"/>
            <a:lstStyle/>
            <a:p/>
          </p:txBody>
        </p:sp>
      </p:grpSp>
      <p:grpSp>
        <p:nvGrpSpPr>
          <p:cNvPr id="62" name="组合 61"/>
          <p:cNvGrpSpPr/>
          <p:nvPr/>
        </p:nvGrpSpPr>
        <p:grpSpPr>
          <a:xfrm>
            <a:off x="422275" y="5313680"/>
            <a:ext cx="1154430" cy="1135380"/>
            <a:chOff x="760" y="3031"/>
            <a:chExt cx="1818" cy="1788"/>
          </a:xfrm>
        </p:grpSpPr>
        <p:sp>
          <p:nvSpPr>
            <p:cNvPr id="16" name="object 16"/>
            <p:cNvSpPr/>
            <p:nvPr/>
          </p:nvSpPr>
          <p:spPr>
            <a:xfrm>
              <a:off x="760" y="3031"/>
              <a:ext cx="1819" cy="1789"/>
            </a:xfrm>
            <a:prstGeom prst="rect">
              <a:avLst/>
            </a:prstGeom>
            <a:blipFill>
              <a:blip r:embed="rId1" cstate="print"/>
              <a:stretch>
                <a:fillRect/>
              </a:stretch>
            </a:blipFill>
          </p:spPr>
          <p:txBody>
            <a:bodyPr wrap="square" lIns="0" tIns="0" rIns="0" bIns="0" rtlCol="0"/>
            <a:lstStyle/>
            <a:p/>
          </p:txBody>
        </p:sp>
        <p:sp>
          <p:nvSpPr>
            <p:cNvPr id="17" name="object 17"/>
            <p:cNvSpPr/>
            <p:nvPr/>
          </p:nvSpPr>
          <p:spPr>
            <a:xfrm>
              <a:off x="1051" y="3310"/>
              <a:ext cx="1255" cy="1232"/>
            </a:xfrm>
            <a:prstGeom prst="rect">
              <a:avLst/>
            </a:prstGeom>
            <a:blipFill>
              <a:blip r:embed="rId3" cstate="print"/>
              <a:stretch>
                <a:fillRect/>
              </a:stretch>
            </a:blipFill>
          </p:spPr>
          <p:txBody>
            <a:bodyPr wrap="square" lIns="0" tIns="0" rIns="0" bIns="0" rtlCol="0"/>
            <a:lstStyle/>
            <a:p/>
          </p:txBody>
        </p:sp>
      </p:grpSp>
      <p:sp>
        <p:nvSpPr>
          <p:cNvPr id="84" name="object 4"/>
          <p:cNvSpPr/>
          <p:nvPr/>
        </p:nvSpPr>
        <p:spPr>
          <a:xfrm>
            <a:off x="1196340" y="9958705"/>
            <a:ext cx="8750935" cy="2247900"/>
          </a:xfrm>
          <a:custGeom>
            <a:avLst/>
            <a:gdLst/>
            <a:ahLst/>
            <a:cxnLst/>
            <a:rect l="l" t="t" r="r" b="b"/>
            <a:pathLst>
              <a:path w="11624944" h="2370454">
                <a:moveTo>
                  <a:pt x="0" y="394984"/>
                </a:moveTo>
                <a:lnTo>
                  <a:pt x="2657" y="348920"/>
                </a:lnTo>
                <a:lnTo>
                  <a:pt x="10431" y="304416"/>
                </a:lnTo>
                <a:lnTo>
                  <a:pt x="23026" y="261770"/>
                </a:lnTo>
                <a:lnTo>
                  <a:pt x="40145" y="221278"/>
                </a:lnTo>
                <a:lnTo>
                  <a:pt x="61493" y="183235"/>
                </a:lnTo>
                <a:lnTo>
                  <a:pt x="86772" y="147939"/>
                </a:lnTo>
                <a:lnTo>
                  <a:pt x="115686" y="115686"/>
                </a:lnTo>
                <a:lnTo>
                  <a:pt x="147939" y="86772"/>
                </a:lnTo>
                <a:lnTo>
                  <a:pt x="183235" y="61493"/>
                </a:lnTo>
                <a:lnTo>
                  <a:pt x="221278" y="40145"/>
                </a:lnTo>
                <a:lnTo>
                  <a:pt x="261770" y="23026"/>
                </a:lnTo>
                <a:lnTo>
                  <a:pt x="304416" y="10431"/>
                </a:lnTo>
                <a:lnTo>
                  <a:pt x="348920" y="2657"/>
                </a:lnTo>
                <a:lnTo>
                  <a:pt x="394984" y="0"/>
                </a:lnTo>
                <a:lnTo>
                  <a:pt x="11229601" y="0"/>
                </a:lnTo>
                <a:lnTo>
                  <a:pt x="11275666" y="2657"/>
                </a:lnTo>
                <a:lnTo>
                  <a:pt x="11320169" y="10431"/>
                </a:lnTo>
                <a:lnTo>
                  <a:pt x="11362815" y="23026"/>
                </a:lnTo>
                <a:lnTo>
                  <a:pt x="11403308" y="40145"/>
                </a:lnTo>
                <a:lnTo>
                  <a:pt x="11441350" y="61493"/>
                </a:lnTo>
                <a:lnTo>
                  <a:pt x="11476646" y="86772"/>
                </a:lnTo>
                <a:lnTo>
                  <a:pt x="11508899" y="115686"/>
                </a:lnTo>
                <a:lnTo>
                  <a:pt x="11537814" y="147939"/>
                </a:lnTo>
                <a:lnTo>
                  <a:pt x="11563093" y="183235"/>
                </a:lnTo>
                <a:lnTo>
                  <a:pt x="11584440" y="221278"/>
                </a:lnTo>
                <a:lnTo>
                  <a:pt x="11601559" y="261770"/>
                </a:lnTo>
                <a:lnTo>
                  <a:pt x="11614154" y="304416"/>
                </a:lnTo>
                <a:lnTo>
                  <a:pt x="11621929" y="348920"/>
                </a:lnTo>
                <a:lnTo>
                  <a:pt x="11624586" y="394984"/>
                </a:lnTo>
                <a:lnTo>
                  <a:pt x="11624586" y="1974923"/>
                </a:lnTo>
                <a:lnTo>
                  <a:pt x="11621929" y="2020988"/>
                </a:lnTo>
                <a:lnTo>
                  <a:pt x="11614154" y="2065491"/>
                </a:lnTo>
                <a:lnTo>
                  <a:pt x="11601559" y="2108137"/>
                </a:lnTo>
                <a:lnTo>
                  <a:pt x="11584440" y="2148630"/>
                </a:lnTo>
                <a:lnTo>
                  <a:pt x="11563093" y="2186672"/>
                </a:lnTo>
                <a:lnTo>
                  <a:pt x="11537814" y="2221968"/>
                </a:lnTo>
                <a:lnTo>
                  <a:pt x="11508899" y="2254221"/>
                </a:lnTo>
                <a:lnTo>
                  <a:pt x="11476646" y="2283136"/>
                </a:lnTo>
                <a:lnTo>
                  <a:pt x="11441350" y="2308415"/>
                </a:lnTo>
                <a:lnTo>
                  <a:pt x="11403308" y="2329762"/>
                </a:lnTo>
                <a:lnTo>
                  <a:pt x="11362815" y="2346881"/>
                </a:lnTo>
                <a:lnTo>
                  <a:pt x="11320169" y="2359476"/>
                </a:lnTo>
                <a:lnTo>
                  <a:pt x="11275666" y="2367250"/>
                </a:lnTo>
                <a:lnTo>
                  <a:pt x="11229601" y="2369908"/>
                </a:lnTo>
                <a:lnTo>
                  <a:pt x="394984" y="2369908"/>
                </a:lnTo>
                <a:lnTo>
                  <a:pt x="348920" y="2367250"/>
                </a:lnTo>
                <a:lnTo>
                  <a:pt x="304416" y="2359476"/>
                </a:lnTo>
                <a:lnTo>
                  <a:pt x="261770" y="2346881"/>
                </a:lnTo>
                <a:lnTo>
                  <a:pt x="221278" y="2329762"/>
                </a:lnTo>
                <a:lnTo>
                  <a:pt x="183235" y="2308415"/>
                </a:lnTo>
                <a:lnTo>
                  <a:pt x="147939" y="2283136"/>
                </a:lnTo>
                <a:lnTo>
                  <a:pt x="115686" y="2254221"/>
                </a:lnTo>
                <a:lnTo>
                  <a:pt x="86772" y="2221968"/>
                </a:lnTo>
                <a:lnTo>
                  <a:pt x="61493" y="2186672"/>
                </a:lnTo>
                <a:lnTo>
                  <a:pt x="40145" y="2148630"/>
                </a:lnTo>
                <a:lnTo>
                  <a:pt x="23026" y="2108137"/>
                </a:lnTo>
                <a:lnTo>
                  <a:pt x="10431" y="2065491"/>
                </a:lnTo>
                <a:lnTo>
                  <a:pt x="2657" y="2020988"/>
                </a:lnTo>
                <a:lnTo>
                  <a:pt x="0" y="1974923"/>
                </a:lnTo>
                <a:lnTo>
                  <a:pt x="0" y="394984"/>
                </a:lnTo>
                <a:close/>
              </a:path>
            </a:pathLst>
          </a:custGeom>
          <a:ln w="35820">
            <a:solidFill>
              <a:srgbClr val="076DA8"/>
            </a:solidFill>
            <a:prstDash val="lgDash"/>
          </a:ln>
        </p:spPr>
        <p:txBody>
          <a:bodyPr wrap="square" lIns="0" tIns="0" rIns="0" bIns="0" rtlCol="0"/>
          <a:lstStyle/>
          <a:p/>
        </p:txBody>
      </p:sp>
      <p:sp>
        <p:nvSpPr>
          <p:cNvPr id="85" name="文本框 84"/>
          <p:cNvSpPr txBox="1"/>
          <p:nvPr/>
        </p:nvSpPr>
        <p:spPr>
          <a:xfrm>
            <a:off x="1704975" y="10092055"/>
            <a:ext cx="7880985" cy="1981200"/>
          </a:xfrm>
          <a:prstGeom prst="rect">
            <a:avLst/>
          </a:prstGeom>
          <a:noFill/>
        </p:spPr>
        <p:txBody>
          <a:bodyPr wrap="square" rtlCol="0" anchor="ctr" anchorCtr="0">
            <a:noAutofit/>
          </a:bodyPr>
          <a:lstStyle/>
          <a:p>
            <a:pPr marL="342900" indent="-342900" fontAlgn="auto">
              <a:spcAft>
                <a:spcPts val="600"/>
              </a:spcAft>
              <a:buFont typeface="Wingdings" panose="05000000000000000000" charset="0"/>
              <a:buChar char="n"/>
            </a:pPr>
            <a:r>
              <a:rPr lang="zh-CN" altLang="en-US" sz="2200" b="1" dirty="0">
                <a:solidFill>
                  <a:srgbClr val="066DA8"/>
                </a:solidFill>
              </a:rPr>
              <a:t>地质灾害防治</a:t>
            </a:r>
            <a:endParaRPr lang="zh-CN" altLang="en-US" sz="2200" b="1" dirty="0">
              <a:solidFill>
                <a:srgbClr val="066DA8"/>
              </a:solidFill>
            </a:endParaRPr>
          </a:p>
          <a:p>
            <a:pPr indent="534670">
              <a:extLst>
                <a:ext uri="{35155182-B16C-46BC-9424-99874614C6A1}">
                  <wpsdc:indentchars xmlns:wpsdc="http://www.wps.cn/officeDocument/2017/drawingmlCustomData" val="200" checksum="1092119623"/>
                </a:ext>
              </a:extLst>
            </a:pPr>
            <a:r>
              <a:rPr sz="2000" spc="105" dirty="0">
                <a:latin typeface="微软雅黑" panose="020B0503020204020204" charset="-122"/>
                <a:cs typeface="微软雅黑" panose="020B0503020204020204" charset="-122"/>
              </a:rPr>
              <a:t>加强地质灾害隐患点监测预警；分期分批对已有地质灾害隐患点周边采取搬迁、工程等措施治理；严格执行建设工程地质灾害危险性评估制度和切坡建房风险防范制度，避免将城镇、重要设施建设在受地质灾害严重威胁的地带，防止工程建设诱发新的地质灾害。</a:t>
            </a:r>
            <a:endParaRPr sz="2000" spc="105" dirty="0">
              <a:latin typeface="微软雅黑" panose="020B0503020204020204" charset="-122"/>
              <a:cs typeface="微软雅黑" panose="020B0503020204020204" charset="-122"/>
            </a:endParaRPr>
          </a:p>
        </p:txBody>
      </p:sp>
      <p:sp>
        <p:nvSpPr>
          <p:cNvPr id="86" name="object 4"/>
          <p:cNvSpPr/>
          <p:nvPr/>
        </p:nvSpPr>
        <p:spPr>
          <a:xfrm>
            <a:off x="1242060" y="12554585"/>
            <a:ext cx="8750935" cy="2032000"/>
          </a:xfrm>
          <a:custGeom>
            <a:avLst/>
            <a:gdLst/>
            <a:ahLst/>
            <a:cxnLst/>
            <a:rect l="l" t="t" r="r" b="b"/>
            <a:pathLst>
              <a:path w="11624944" h="2370454">
                <a:moveTo>
                  <a:pt x="0" y="394984"/>
                </a:moveTo>
                <a:lnTo>
                  <a:pt x="2657" y="348920"/>
                </a:lnTo>
                <a:lnTo>
                  <a:pt x="10431" y="304416"/>
                </a:lnTo>
                <a:lnTo>
                  <a:pt x="23026" y="261770"/>
                </a:lnTo>
                <a:lnTo>
                  <a:pt x="40145" y="221278"/>
                </a:lnTo>
                <a:lnTo>
                  <a:pt x="61493" y="183235"/>
                </a:lnTo>
                <a:lnTo>
                  <a:pt x="86772" y="147939"/>
                </a:lnTo>
                <a:lnTo>
                  <a:pt x="115686" y="115686"/>
                </a:lnTo>
                <a:lnTo>
                  <a:pt x="147939" y="86772"/>
                </a:lnTo>
                <a:lnTo>
                  <a:pt x="183235" y="61493"/>
                </a:lnTo>
                <a:lnTo>
                  <a:pt x="221278" y="40145"/>
                </a:lnTo>
                <a:lnTo>
                  <a:pt x="261770" y="23026"/>
                </a:lnTo>
                <a:lnTo>
                  <a:pt x="304416" y="10431"/>
                </a:lnTo>
                <a:lnTo>
                  <a:pt x="348920" y="2657"/>
                </a:lnTo>
                <a:lnTo>
                  <a:pt x="394984" y="0"/>
                </a:lnTo>
                <a:lnTo>
                  <a:pt x="11229601" y="0"/>
                </a:lnTo>
                <a:lnTo>
                  <a:pt x="11275666" y="2657"/>
                </a:lnTo>
                <a:lnTo>
                  <a:pt x="11320169" y="10431"/>
                </a:lnTo>
                <a:lnTo>
                  <a:pt x="11362815" y="23026"/>
                </a:lnTo>
                <a:lnTo>
                  <a:pt x="11403308" y="40145"/>
                </a:lnTo>
                <a:lnTo>
                  <a:pt x="11441350" y="61493"/>
                </a:lnTo>
                <a:lnTo>
                  <a:pt x="11476646" y="86772"/>
                </a:lnTo>
                <a:lnTo>
                  <a:pt x="11508899" y="115686"/>
                </a:lnTo>
                <a:lnTo>
                  <a:pt x="11537814" y="147939"/>
                </a:lnTo>
                <a:lnTo>
                  <a:pt x="11563093" y="183235"/>
                </a:lnTo>
                <a:lnTo>
                  <a:pt x="11584440" y="221278"/>
                </a:lnTo>
                <a:lnTo>
                  <a:pt x="11601559" y="261770"/>
                </a:lnTo>
                <a:lnTo>
                  <a:pt x="11614154" y="304416"/>
                </a:lnTo>
                <a:lnTo>
                  <a:pt x="11621929" y="348920"/>
                </a:lnTo>
                <a:lnTo>
                  <a:pt x="11624586" y="394984"/>
                </a:lnTo>
                <a:lnTo>
                  <a:pt x="11624586" y="1974923"/>
                </a:lnTo>
                <a:lnTo>
                  <a:pt x="11621929" y="2020988"/>
                </a:lnTo>
                <a:lnTo>
                  <a:pt x="11614154" y="2065491"/>
                </a:lnTo>
                <a:lnTo>
                  <a:pt x="11601559" y="2108137"/>
                </a:lnTo>
                <a:lnTo>
                  <a:pt x="11584440" y="2148630"/>
                </a:lnTo>
                <a:lnTo>
                  <a:pt x="11563093" y="2186672"/>
                </a:lnTo>
                <a:lnTo>
                  <a:pt x="11537814" y="2221968"/>
                </a:lnTo>
                <a:lnTo>
                  <a:pt x="11508899" y="2254221"/>
                </a:lnTo>
                <a:lnTo>
                  <a:pt x="11476646" y="2283136"/>
                </a:lnTo>
                <a:lnTo>
                  <a:pt x="11441350" y="2308415"/>
                </a:lnTo>
                <a:lnTo>
                  <a:pt x="11403308" y="2329762"/>
                </a:lnTo>
                <a:lnTo>
                  <a:pt x="11362815" y="2346881"/>
                </a:lnTo>
                <a:lnTo>
                  <a:pt x="11320169" y="2359476"/>
                </a:lnTo>
                <a:lnTo>
                  <a:pt x="11275666" y="2367250"/>
                </a:lnTo>
                <a:lnTo>
                  <a:pt x="11229601" y="2369908"/>
                </a:lnTo>
                <a:lnTo>
                  <a:pt x="394984" y="2369908"/>
                </a:lnTo>
                <a:lnTo>
                  <a:pt x="348920" y="2367250"/>
                </a:lnTo>
                <a:lnTo>
                  <a:pt x="304416" y="2359476"/>
                </a:lnTo>
                <a:lnTo>
                  <a:pt x="261770" y="2346881"/>
                </a:lnTo>
                <a:lnTo>
                  <a:pt x="221278" y="2329762"/>
                </a:lnTo>
                <a:lnTo>
                  <a:pt x="183235" y="2308415"/>
                </a:lnTo>
                <a:lnTo>
                  <a:pt x="147939" y="2283136"/>
                </a:lnTo>
                <a:lnTo>
                  <a:pt x="115686" y="2254221"/>
                </a:lnTo>
                <a:lnTo>
                  <a:pt x="86772" y="2221968"/>
                </a:lnTo>
                <a:lnTo>
                  <a:pt x="61493" y="2186672"/>
                </a:lnTo>
                <a:lnTo>
                  <a:pt x="40145" y="2148630"/>
                </a:lnTo>
                <a:lnTo>
                  <a:pt x="23026" y="2108137"/>
                </a:lnTo>
                <a:lnTo>
                  <a:pt x="10431" y="2065491"/>
                </a:lnTo>
                <a:lnTo>
                  <a:pt x="2657" y="2020988"/>
                </a:lnTo>
                <a:lnTo>
                  <a:pt x="0" y="1974923"/>
                </a:lnTo>
                <a:lnTo>
                  <a:pt x="0" y="394984"/>
                </a:lnTo>
                <a:close/>
              </a:path>
            </a:pathLst>
          </a:custGeom>
          <a:ln w="35820">
            <a:solidFill>
              <a:srgbClr val="076DA8"/>
            </a:solidFill>
            <a:prstDash val="lgDash"/>
          </a:ln>
        </p:spPr>
        <p:txBody>
          <a:bodyPr wrap="square" lIns="0" tIns="0" rIns="0" bIns="0" rtlCol="0"/>
          <a:lstStyle/>
          <a:p/>
        </p:txBody>
      </p:sp>
      <p:sp>
        <p:nvSpPr>
          <p:cNvPr id="87" name="文本框 86"/>
          <p:cNvSpPr txBox="1"/>
          <p:nvPr/>
        </p:nvSpPr>
        <p:spPr>
          <a:xfrm>
            <a:off x="1750695" y="12687935"/>
            <a:ext cx="7880985" cy="1765935"/>
          </a:xfrm>
          <a:prstGeom prst="rect">
            <a:avLst/>
          </a:prstGeom>
          <a:noFill/>
        </p:spPr>
        <p:txBody>
          <a:bodyPr wrap="square" rtlCol="0" anchor="ctr" anchorCtr="0">
            <a:noAutofit/>
          </a:bodyPr>
          <a:lstStyle/>
          <a:p>
            <a:pPr marL="342900" indent="-342900" fontAlgn="auto">
              <a:spcAft>
                <a:spcPts val="600"/>
              </a:spcAft>
              <a:buFont typeface="Wingdings" panose="05000000000000000000" charset="0"/>
              <a:buChar char="n"/>
            </a:pPr>
            <a:r>
              <a:rPr lang="zh-CN" altLang="en-US" sz="2200" b="1" dirty="0">
                <a:solidFill>
                  <a:srgbClr val="066DA8"/>
                </a:solidFill>
              </a:rPr>
              <a:t>人防工程建设</a:t>
            </a:r>
            <a:endParaRPr lang="zh-CN" altLang="en-US" sz="2200" b="1" dirty="0">
              <a:solidFill>
                <a:srgbClr val="066DA8"/>
              </a:solidFill>
            </a:endParaRPr>
          </a:p>
          <a:p>
            <a:pPr indent="534670" fontAlgn="auto">
              <a:extLst>
                <a:ext uri="{35155182-B16C-46BC-9424-99874614C6A1}">
                  <wpsdc:indentchars xmlns:wpsdc="http://www.wps.cn/officeDocument/2017/drawingmlCustomData" val="200" checksum="1092119623"/>
                </a:ext>
              </a:extLst>
            </a:pPr>
            <a:r>
              <a:rPr sz="2000" spc="105" dirty="0">
                <a:latin typeface="微软雅黑" panose="020B0503020204020204" charset="-122"/>
                <a:cs typeface="微软雅黑" panose="020B0503020204020204" charset="-122"/>
                <a:sym typeface="+mn-ea"/>
              </a:rPr>
              <a:t>贯彻“平战结合”的方针，加强人防工程建设。规划明确镇域重大基础设施、医院、学校、政府部门为镇域的重点防护目标。充分利用广场、公园、绿地、运动场(包括学校内运动场地)等开敞空间作为疏散、地灾避险场地。</a:t>
            </a:r>
            <a:endParaRPr sz="2000" spc="105" dirty="0">
              <a:latin typeface="微软雅黑" panose="020B0503020204020204" charset="-122"/>
              <a:cs typeface="微软雅黑" panose="020B0503020204020204" charset="-122"/>
            </a:endParaRPr>
          </a:p>
        </p:txBody>
      </p:sp>
      <p:sp>
        <p:nvSpPr>
          <p:cNvPr id="88" name="object 4"/>
          <p:cNvSpPr txBox="1"/>
          <p:nvPr/>
        </p:nvSpPr>
        <p:spPr>
          <a:xfrm>
            <a:off x="707542" y="1182243"/>
            <a:ext cx="7748905" cy="566420"/>
          </a:xfrm>
          <a:prstGeom prst="rect">
            <a:avLst/>
          </a:prstGeom>
        </p:spPr>
        <p:txBody>
          <a:bodyPr vert="horz" wrap="square" lIns="0" tIns="12700" rIns="0" bIns="0" rtlCol="0">
            <a:spAutoFit/>
          </a:bodyPr>
          <a:lstStyle/>
          <a:p>
            <a:pPr marL="583565" indent="-571500">
              <a:lnSpc>
                <a:spcPct val="100000"/>
              </a:lnSpc>
              <a:spcBef>
                <a:spcPts val="100"/>
              </a:spcBef>
              <a:buFont typeface="Wingdings" panose="05000000000000000000"/>
              <a:buChar char=""/>
              <a:tabLst>
                <a:tab pos="583565" algn="l"/>
                <a:tab pos="584200" algn="l"/>
              </a:tabLst>
            </a:pPr>
            <a:r>
              <a:rPr sz="3600" b="1" dirty="0">
                <a:solidFill>
                  <a:srgbClr val="066DA8"/>
                </a:solidFill>
                <a:latin typeface="微软雅黑" panose="020B0503020204020204" charset="-122"/>
                <a:cs typeface="微软雅黑" panose="020B0503020204020204" charset="-122"/>
              </a:rPr>
              <a:t>构建安全稳定的综合防灾系统</a:t>
            </a:r>
            <a:endParaRPr sz="3600" b="1" dirty="0">
              <a:solidFill>
                <a:srgbClr val="066DA8"/>
              </a:solidFill>
              <a:latin typeface="微软雅黑" panose="020B0503020204020204" charset="-122"/>
              <a:cs typeface="微软雅黑" panose="020B0503020204020204" charset="-122"/>
            </a:endParaRPr>
          </a:p>
        </p:txBody>
      </p:sp>
      <p:grpSp>
        <p:nvGrpSpPr>
          <p:cNvPr id="76" name="组合 75"/>
          <p:cNvGrpSpPr/>
          <p:nvPr/>
        </p:nvGrpSpPr>
        <p:grpSpPr>
          <a:xfrm>
            <a:off x="407035" y="10436225"/>
            <a:ext cx="1154430" cy="1135380"/>
            <a:chOff x="3209" y="13488"/>
            <a:chExt cx="1818" cy="1788"/>
          </a:xfrm>
        </p:grpSpPr>
        <p:sp>
          <p:nvSpPr>
            <p:cNvPr id="74" name="object 14"/>
            <p:cNvSpPr/>
            <p:nvPr/>
          </p:nvSpPr>
          <p:spPr>
            <a:xfrm>
              <a:off x="3209" y="13488"/>
              <a:ext cx="1819" cy="1789"/>
            </a:xfrm>
            <a:prstGeom prst="rect">
              <a:avLst/>
            </a:prstGeom>
            <a:blipFill>
              <a:blip r:embed="rId4" cstate="print"/>
              <a:stretch>
                <a:fillRect/>
              </a:stretch>
            </a:blipFill>
          </p:spPr>
          <p:txBody>
            <a:bodyPr wrap="square" lIns="0" tIns="0" rIns="0" bIns="0" rtlCol="0"/>
            <a:lstStyle/>
            <a:p/>
          </p:txBody>
        </p:sp>
        <p:grpSp>
          <p:nvGrpSpPr>
            <p:cNvPr id="121" name="组合 120"/>
            <p:cNvGrpSpPr/>
            <p:nvPr/>
          </p:nvGrpSpPr>
          <p:grpSpPr>
            <a:xfrm>
              <a:off x="3632" y="13880"/>
              <a:ext cx="976" cy="976"/>
              <a:chOff x="1684" y="6875"/>
              <a:chExt cx="2278" cy="2278"/>
            </a:xfrm>
          </p:grpSpPr>
          <p:sp>
            <p:nvSpPr>
              <p:cNvPr id="65" name="object 53"/>
              <p:cNvSpPr/>
              <p:nvPr/>
            </p:nvSpPr>
            <p:spPr>
              <a:xfrm>
                <a:off x="2066" y="7121"/>
                <a:ext cx="1683" cy="1560"/>
              </a:xfrm>
              <a:custGeom>
                <a:avLst/>
                <a:gdLst/>
                <a:ahLst/>
                <a:cxnLst/>
                <a:rect l="l" t="t" r="r" b="b"/>
                <a:pathLst>
                  <a:path w="1068705" h="990600">
                    <a:moveTo>
                      <a:pt x="0" y="0"/>
                    </a:moveTo>
                    <a:lnTo>
                      <a:pt x="0" y="990600"/>
                    </a:lnTo>
                    <a:lnTo>
                      <a:pt x="1068451" y="984631"/>
                    </a:lnTo>
                    <a:lnTo>
                      <a:pt x="1016127" y="930910"/>
                    </a:lnTo>
                    <a:lnTo>
                      <a:pt x="59690" y="930910"/>
                    </a:lnTo>
                    <a:lnTo>
                      <a:pt x="59690" y="208915"/>
                    </a:lnTo>
                    <a:lnTo>
                      <a:pt x="132334" y="208915"/>
                    </a:lnTo>
                    <a:lnTo>
                      <a:pt x="0" y="0"/>
                    </a:lnTo>
                    <a:close/>
                  </a:path>
                </a:pathLst>
              </a:custGeom>
              <a:solidFill>
                <a:schemeClr val="bg1"/>
              </a:solidFill>
            </p:spPr>
            <p:txBody>
              <a:bodyPr wrap="square" lIns="0" tIns="0" rIns="0" bIns="0" rtlCol="0"/>
              <a:lstStyle/>
              <a:p/>
            </p:txBody>
          </p:sp>
          <p:sp>
            <p:nvSpPr>
              <p:cNvPr id="66" name="object 54"/>
              <p:cNvSpPr/>
              <p:nvPr/>
            </p:nvSpPr>
            <p:spPr>
              <a:xfrm>
                <a:off x="2160" y="7854"/>
                <a:ext cx="1507" cy="733"/>
              </a:xfrm>
              <a:custGeom>
                <a:avLst/>
                <a:gdLst/>
                <a:ahLst/>
                <a:cxnLst/>
                <a:rect l="l" t="t" r="r" b="b"/>
                <a:pathLst>
                  <a:path w="956944" h="465454">
                    <a:moveTo>
                      <a:pt x="419353" y="0"/>
                    </a:moveTo>
                    <a:lnTo>
                      <a:pt x="328295" y="0"/>
                    </a:lnTo>
                    <a:lnTo>
                      <a:pt x="370078" y="17906"/>
                    </a:lnTo>
                    <a:lnTo>
                      <a:pt x="489458" y="214883"/>
                    </a:lnTo>
                    <a:lnTo>
                      <a:pt x="746125" y="334136"/>
                    </a:lnTo>
                    <a:lnTo>
                      <a:pt x="865504" y="459485"/>
                    </a:lnTo>
                    <a:lnTo>
                      <a:pt x="0" y="465454"/>
                    </a:lnTo>
                    <a:lnTo>
                      <a:pt x="956437" y="465454"/>
                    </a:lnTo>
                    <a:lnTo>
                      <a:pt x="781939" y="286384"/>
                    </a:lnTo>
                    <a:lnTo>
                      <a:pt x="489458" y="155193"/>
                    </a:lnTo>
                    <a:lnTo>
                      <a:pt x="419353" y="0"/>
                    </a:lnTo>
                    <a:close/>
                  </a:path>
                </a:pathLst>
              </a:custGeom>
              <a:solidFill>
                <a:schemeClr val="bg1"/>
              </a:solidFill>
            </p:spPr>
            <p:txBody>
              <a:bodyPr wrap="square" lIns="0" tIns="0" rIns="0" bIns="0" rtlCol="0"/>
              <a:lstStyle/>
              <a:p/>
            </p:txBody>
          </p:sp>
          <p:sp>
            <p:nvSpPr>
              <p:cNvPr id="67" name="object 55"/>
              <p:cNvSpPr/>
              <p:nvPr/>
            </p:nvSpPr>
            <p:spPr>
              <a:xfrm>
                <a:off x="2160" y="7450"/>
                <a:ext cx="470" cy="1062"/>
              </a:xfrm>
              <a:custGeom>
                <a:avLst/>
                <a:gdLst/>
                <a:ahLst/>
                <a:cxnLst/>
                <a:rect l="l" t="t" r="r" b="b"/>
                <a:pathLst>
                  <a:path w="298450" h="674370">
                    <a:moveTo>
                      <a:pt x="72643" y="0"/>
                    </a:moveTo>
                    <a:lnTo>
                      <a:pt x="0" y="0"/>
                    </a:lnTo>
                    <a:lnTo>
                      <a:pt x="125349" y="202819"/>
                    </a:lnTo>
                    <a:lnTo>
                      <a:pt x="161162" y="208787"/>
                    </a:lnTo>
                    <a:lnTo>
                      <a:pt x="143256" y="334136"/>
                    </a:lnTo>
                    <a:lnTo>
                      <a:pt x="238759" y="471424"/>
                    </a:lnTo>
                    <a:lnTo>
                      <a:pt x="191008" y="674243"/>
                    </a:lnTo>
                    <a:lnTo>
                      <a:pt x="275335" y="596646"/>
                    </a:lnTo>
                    <a:lnTo>
                      <a:pt x="238759" y="596646"/>
                    </a:lnTo>
                    <a:lnTo>
                      <a:pt x="298450" y="471424"/>
                    </a:lnTo>
                    <a:lnTo>
                      <a:pt x="202946" y="322199"/>
                    </a:lnTo>
                    <a:lnTo>
                      <a:pt x="232790" y="167004"/>
                    </a:lnTo>
                    <a:lnTo>
                      <a:pt x="167132" y="149098"/>
                    </a:lnTo>
                    <a:lnTo>
                      <a:pt x="72643" y="0"/>
                    </a:lnTo>
                    <a:close/>
                  </a:path>
                </a:pathLst>
              </a:custGeom>
              <a:solidFill>
                <a:schemeClr val="bg1"/>
              </a:solidFill>
            </p:spPr>
            <p:txBody>
              <a:bodyPr wrap="square" lIns="0" tIns="0" rIns="0" bIns="0" rtlCol="0"/>
              <a:lstStyle/>
              <a:p/>
            </p:txBody>
          </p:sp>
          <p:sp>
            <p:nvSpPr>
              <p:cNvPr id="68" name="object 56"/>
              <p:cNvSpPr/>
              <p:nvPr/>
            </p:nvSpPr>
            <p:spPr>
              <a:xfrm>
                <a:off x="3552" y="8173"/>
                <a:ext cx="207" cy="226"/>
              </a:xfrm>
              <a:custGeom>
                <a:avLst/>
                <a:gdLst/>
                <a:ahLst/>
                <a:cxnLst/>
                <a:rect l="l" t="t" r="r" b="b"/>
                <a:pathLst>
                  <a:path w="131444" h="143510">
                    <a:moveTo>
                      <a:pt x="65658" y="0"/>
                    </a:moveTo>
                    <a:lnTo>
                      <a:pt x="0" y="47751"/>
                    </a:lnTo>
                    <a:lnTo>
                      <a:pt x="17906" y="143129"/>
                    </a:lnTo>
                    <a:lnTo>
                      <a:pt x="131317" y="107315"/>
                    </a:lnTo>
                    <a:lnTo>
                      <a:pt x="131317" y="47751"/>
                    </a:lnTo>
                    <a:lnTo>
                      <a:pt x="65658" y="0"/>
                    </a:lnTo>
                    <a:close/>
                  </a:path>
                </a:pathLst>
              </a:custGeom>
              <a:solidFill>
                <a:schemeClr val="bg1"/>
              </a:solidFill>
            </p:spPr>
            <p:txBody>
              <a:bodyPr wrap="square" lIns="0" tIns="0" rIns="0" bIns="0" rtlCol="0"/>
              <a:lstStyle/>
              <a:p/>
            </p:txBody>
          </p:sp>
          <p:sp>
            <p:nvSpPr>
              <p:cNvPr id="69" name="object 57"/>
              <p:cNvSpPr/>
              <p:nvPr/>
            </p:nvSpPr>
            <p:spPr>
              <a:xfrm>
                <a:off x="2536" y="7750"/>
                <a:ext cx="285" cy="639"/>
              </a:xfrm>
              <a:custGeom>
                <a:avLst/>
                <a:gdLst/>
                <a:ahLst/>
                <a:cxnLst/>
                <a:rect l="l" t="t" r="r" b="b"/>
                <a:pathLst>
                  <a:path w="180975" h="405764">
                    <a:moveTo>
                      <a:pt x="59690" y="0"/>
                    </a:moveTo>
                    <a:lnTo>
                      <a:pt x="0" y="107442"/>
                    </a:lnTo>
                    <a:lnTo>
                      <a:pt x="119380" y="268604"/>
                    </a:lnTo>
                    <a:lnTo>
                      <a:pt x="0" y="405765"/>
                    </a:lnTo>
                    <a:lnTo>
                      <a:pt x="36575" y="405765"/>
                    </a:lnTo>
                    <a:lnTo>
                      <a:pt x="179069" y="274574"/>
                    </a:lnTo>
                    <a:lnTo>
                      <a:pt x="59690" y="107442"/>
                    </a:lnTo>
                    <a:lnTo>
                      <a:pt x="89535" y="65659"/>
                    </a:lnTo>
                    <a:lnTo>
                      <a:pt x="180594" y="65659"/>
                    </a:lnTo>
                    <a:lnTo>
                      <a:pt x="167131" y="35814"/>
                    </a:lnTo>
                    <a:lnTo>
                      <a:pt x="59690" y="0"/>
                    </a:lnTo>
                    <a:close/>
                  </a:path>
                </a:pathLst>
              </a:custGeom>
              <a:solidFill>
                <a:schemeClr val="bg1"/>
              </a:solidFill>
            </p:spPr>
            <p:txBody>
              <a:bodyPr wrap="square" lIns="0" tIns="0" rIns="0" bIns="0" rtlCol="0"/>
              <a:lstStyle/>
              <a:p/>
            </p:txBody>
          </p:sp>
          <p:sp>
            <p:nvSpPr>
              <p:cNvPr id="70" name="object 58"/>
              <p:cNvSpPr/>
              <p:nvPr/>
            </p:nvSpPr>
            <p:spPr>
              <a:xfrm>
                <a:off x="3119" y="7901"/>
                <a:ext cx="235" cy="264"/>
              </a:xfrm>
              <a:custGeom>
                <a:avLst/>
                <a:gdLst/>
                <a:ahLst/>
                <a:cxnLst/>
                <a:rect l="l" t="t" r="r" b="b"/>
                <a:pathLst>
                  <a:path w="149225" h="167639">
                    <a:moveTo>
                      <a:pt x="71627" y="0"/>
                    </a:moveTo>
                    <a:lnTo>
                      <a:pt x="0" y="95503"/>
                    </a:lnTo>
                    <a:lnTo>
                      <a:pt x="89534" y="167132"/>
                    </a:lnTo>
                    <a:lnTo>
                      <a:pt x="149225" y="89535"/>
                    </a:lnTo>
                    <a:lnTo>
                      <a:pt x="143256" y="35814"/>
                    </a:lnTo>
                    <a:lnTo>
                      <a:pt x="71627" y="0"/>
                    </a:lnTo>
                    <a:close/>
                  </a:path>
                </a:pathLst>
              </a:custGeom>
              <a:solidFill>
                <a:schemeClr val="bg1"/>
              </a:solidFill>
            </p:spPr>
            <p:txBody>
              <a:bodyPr wrap="square" lIns="0" tIns="0" rIns="0" bIns="0" rtlCol="0"/>
              <a:lstStyle/>
              <a:p/>
            </p:txBody>
          </p:sp>
          <p:sp>
            <p:nvSpPr>
              <p:cNvPr id="71" name="object 59"/>
              <p:cNvSpPr/>
              <p:nvPr/>
            </p:nvSpPr>
            <p:spPr>
              <a:xfrm>
                <a:off x="2875" y="7506"/>
                <a:ext cx="329" cy="282"/>
              </a:xfrm>
              <a:custGeom>
                <a:avLst/>
                <a:gdLst/>
                <a:ahLst/>
                <a:cxnLst/>
                <a:rect l="l" t="t" r="r" b="b"/>
                <a:pathLst>
                  <a:path w="208914" h="179070">
                    <a:moveTo>
                      <a:pt x="71627" y="0"/>
                    </a:moveTo>
                    <a:lnTo>
                      <a:pt x="0" y="95377"/>
                    </a:lnTo>
                    <a:lnTo>
                      <a:pt x="77596" y="178943"/>
                    </a:lnTo>
                    <a:lnTo>
                      <a:pt x="208914" y="101346"/>
                    </a:lnTo>
                    <a:lnTo>
                      <a:pt x="208914" y="47625"/>
                    </a:lnTo>
                    <a:lnTo>
                      <a:pt x="71627" y="0"/>
                    </a:lnTo>
                    <a:close/>
                  </a:path>
                </a:pathLst>
              </a:custGeom>
              <a:solidFill>
                <a:schemeClr val="bg1"/>
              </a:solidFill>
            </p:spPr>
            <p:txBody>
              <a:bodyPr wrap="square" lIns="0" tIns="0" rIns="0" bIns="0" rtlCol="0"/>
              <a:lstStyle/>
              <a:p/>
            </p:txBody>
          </p:sp>
          <p:sp>
            <p:nvSpPr>
              <p:cNvPr id="72" name="object 60"/>
              <p:cNvSpPr/>
              <p:nvPr/>
            </p:nvSpPr>
            <p:spPr>
              <a:xfrm>
                <a:off x="2414" y="7290"/>
                <a:ext cx="217" cy="160"/>
              </a:xfrm>
              <a:custGeom>
                <a:avLst/>
                <a:gdLst/>
                <a:ahLst/>
                <a:cxnLst/>
                <a:rect l="l" t="t" r="r" b="b"/>
                <a:pathLst>
                  <a:path w="137794" h="101600">
                    <a:moveTo>
                      <a:pt x="101472" y="0"/>
                    </a:moveTo>
                    <a:lnTo>
                      <a:pt x="29845" y="0"/>
                    </a:lnTo>
                    <a:lnTo>
                      <a:pt x="0" y="101473"/>
                    </a:lnTo>
                    <a:lnTo>
                      <a:pt x="107441" y="101473"/>
                    </a:lnTo>
                    <a:lnTo>
                      <a:pt x="137287" y="71627"/>
                    </a:lnTo>
                    <a:lnTo>
                      <a:pt x="101472" y="0"/>
                    </a:lnTo>
                    <a:close/>
                  </a:path>
                </a:pathLst>
              </a:custGeom>
              <a:solidFill>
                <a:schemeClr val="bg1"/>
              </a:solidFill>
            </p:spPr>
            <p:txBody>
              <a:bodyPr wrap="square" lIns="0" tIns="0" rIns="0" bIns="0" rtlCol="0"/>
              <a:lstStyle/>
              <a:p/>
            </p:txBody>
          </p:sp>
          <p:sp>
            <p:nvSpPr>
              <p:cNvPr id="73" name="object 61"/>
              <p:cNvSpPr/>
              <p:nvPr/>
            </p:nvSpPr>
            <p:spPr>
              <a:xfrm>
                <a:off x="1684" y="6875"/>
                <a:ext cx="2278" cy="2278"/>
              </a:xfrm>
              <a:custGeom>
                <a:avLst/>
                <a:gdLst/>
                <a:ahLst/>
                <a:cxnLst/>
                <a:rect l="l" t="t" r="r" b="b"/>
                <a:pathLst>
                  <a:path w="1446530" h="1446529">
                    <a:moveTo>
                      <a:pt x="0" y="723137"/>
                    </a:moveTo>
                    <a:lnTo>
                      <a:pt x="1536" y="675640"/>
                    </a:lnTo>
                    <a:lnTo>
                      <a:pt x="6083" y="628903"/>
                    </a:lnTo>
                    <a:lnTo>
                      <a:pt x="13550" y="583056"/>
                    </a:lnTo>
                    <a:lnTo>
                      <a:pt x="23850" y="538226"/>
                    </a:lnTo>
                    <a:lnTo>
                      <a:pt x="36868" y="494537"/>
                    </a:lnTo>
                    <a:lnTo>
                      <a:pt x="52514" y="452120"/>
                    </a:lnTo>
                    <a:lnTo>
                      <a:pt x="70688" y="410845"/>
                    </a:lnTo>
                    <a:lnTo>
                      <a:pt x="91325" y="371094"/>
                    </a:lnTo>
                    <a:lnTo>
                      <a:pt x="114287" y="332740"/>
                    </a:lnTo>
                    <a:lnTo>
                      <a:pt x="139509" y="296036"/>
                    </a:lnTo>
                    <a:lnTo>
                      <a:pt x="166890" y="260984"/>
                    </a:lnTo>
                    <a:lnTo>
                      <a:pt x="196329" y="227710"/>
                    </a:lnTo>
                    <a:lnTo>
                      <a:pt x="227710" y="196342"/>
                    </a:lnTo>
                    <a:lnTo>
                      <a:pt x="260984" y="166877"/>
                    </a:lnTo>
                    <a:lnTo>
                      <a:pt x="296036" y="139573"/>
                    </a:lnTo>
                    <a:lnTo>
                      <a:pt x="332739" y="114300"/>
                    </a:lnTo>
                    <a:lnTo>
                      <a:pt x="371094" y="91312"/>
                    </a:lnTo>
                    <a:lnTo>
                      <a:pt x="410844" y="70738"/>
                    </a:lnTo>
                    <a:lnTo>
                      <a:pt x="452119" y="52450"/>
                    </a:lnTo>
                    <a:lnTo>
                      <a:pt x="494538" y="36829"/>
                    </a:lnTo>
                    <a:lnTo>
                      <a:pt x="538226" y="23875"/>
                    </a:lnTo>
                    <a:lnTo>
                      <a:pt x="583057" y="13588"/>
                    </a:lnTo>
                    <a:lnTo>
                      <a:pt x="628903" y="6096"/>
                    </a:lnTo>
                    <a:lnTo>
                      <a:pt x="675639" y="1524"/>
                    </a:lnTo>
                    <a:lnTo>
                      <a:pt x="723138" y="0"/>
                    </a:lnTo>
                    <a:lnTo>
                      <a:pt x="770636" y="1524"/>
                    </a:lnTo>
                    <a:lnTo>
                      <a:pt x="817371" y="6096"/>
                    </a:lnTo>
                    <a:lnTo>
                      <a:pt x="863219" y="13588"/>
                    </a:lnTo>
                    <a:lnTo>
                      <a:pt x="908050" y="23875"/>
                    </a:lnTo>
                    <a:lnTo>
                      <a:pt x="951738" y="36829"/>
                    </a:lnTo>
                    <a:lnTo>
                      <a:pt x="994156" y="52450"/>
                    </a:lnTo>
                    <a:lnTo>
                      <a:pt x="1035431" y="70738"/>
                    </a:lnTo>
                    <a:lnTo>
                      <a:pt x="1075182" y="91312"/>
                    </a:lnTo>
                    <a:lnTo>
                      <a:pt x="1113536" y="114300"/>
                    </a:lnTo>
                    <a:lnTo>
                      <a:pt x="1150239" y="139573"/>
                    </a:lnTo>
                    <a:lnTo>
                      <a:pt x="1185290" y="166877"/>
                    </a:lnTo>
                    <a:lnTo>
                      <a:pt x="1218564" y="196342"/>
                    </a:lnTo>
                    <a:lnTo>
                      <a:pt x="1249933" y="227710"/>
                    </a:lnTo>
                    <a:lnTo>
                      <a:pt x="1279397" y="260984"/>
                    </a:lnTo>
                    <a:lnTo>
                      <a:pt x="1306702" y="296036"/>
                    </a:lnTo>
                    <a:lnTo>
                      <a:pt x="1331976" y="332740"/>
                    </a:lnTo>
                    <a:lnTo>
                      <a:pt x="1354963" y="371094"/>
                    </a:lnTo>
                    <a:lnTo>
                      <a:pt x="1375537" y="410845"/>
                    </a:lnTo>
                    <a:lnTo>
                      <a:pt x="1393825" y="452120"/>
                    </a:lnTo>
                    <a:lnTo>
                      <a:pt x="1409445" y="494537"/>
                    </a:lnTo>
                    <a:lnTo>
                      <a:pt x="1422400" y="538226"/>
                    </a:lnTo>
                    <a:lnTo>
                      <a:pt x="1432687" y="583056"/>
                    </a:lnTo>
                    <a:lnTo>
                      <a:pt x="1440180" y="628903"/>
                    </a:lnTo>
                    <a:lnTo>
                      <a:pt x="1444752" y="675640"/>
                    </a:lnTo>
                    <a:lnTo>
                      <a:pt x="1446276" y="723137"/>
                    </a:lnTo>
                    <a:lnTo>
                      <a:pt x="1444752" y="770635"/>
                    </a:lnTo>
                    <a:lnTo>
                      <a:pt x="1440180" y="817372"/>
                    </a:lnTo>
                    <a:lnTo>
                      <a:pt x="1432687" y="863219"/>
                    </a:lnTo>
                    <a:lnTo>
                      <a:pt x="1422400" y="908050"/>
                    </a:lnTo>
                    <a:lnTo>
                      <a:pt x="1409445" y="951737"/>
                    </a:lnTo>
                    <a:lnTo>
                      <a:pt x="1393825" y="994155"/>
                    </a:lnTo>
                    <a:lnTo>
                      <a:pt x="1375537" y="1035430"/>
                    </a:lnTo>
                    <a:lnTo>
                      <a:pt x="1354963" y="1075181"/>
                    </a:lnTo>
                    <a:lnTo>
                      <a:pt x="1331976" y="1113535"/>
                    </a:lnTo>
                    <a:lnTo>
                      <a:pt x="1306702" y="1150238"/>
                    </a:lnTo>
                    <a:lnTo>
                      <a:pt x="1279397" y="1185291"/>
                    </a:lnTo>
                    <a:lnTo>
                      <a:pt x="1249933" y="1218565"/>
                    </a:lnTo>
                    <a:lnTo>
                      <a:pt x="1218564" y="1249933"/>
                    </a:lnTo>
                    <a:lnTo>
                      <a:pt x="1185290" y="1279398"/>
                    </a:lnTo>
                    <a:lnTo>
                      <a:pt x="1150239" y="1306702"/>
                    </a:lnTo>
                    <a:lnTo>
                      <a:pt x="1113536" y="1331976"/>
                    </a:lnTo>
                    <a:lnTo>
                      <a:pt x="1075182" y="1354962"/>
                    </a:lnTo>
                    <a:lnTo>
                      <a:pt x="1035431" y="1375536"/>
                    </a:lnTo>
                    <a:lnTo>
                      <a:pt x="994156" y="1393825"/>
                    </a:lnTo>
                    <a:lnTo>
                      <a:pt x="951738" y="1409446"/>
                    </a:lnTo>
                    <a:lnTo>
                      <a:pt x="908050" y="1422400"/>
                    </a:lnTo>
                    <a:lnTo>
                      <a:pt x="863219" y="1432686"/>
                    </a:lnTo>
                    <a:lnTo>
                      <a:pt x="817371" y="1440179"/>
                    </a:lnTo>
                    <a:lnTo>
                      <a:pt x="770636" y="1444752"/>
                    </a:lnTo>
                    <a:lnTo>
                      <a:pt x="723138" y="1446276"/>
                    </a:lnTo>
                    <a:lnTo>
                      <a:pt x="675639" y="1444752"/>
                    </a:lnTo>
                    <a:lnTo>
                      <a:pt x="628903" y="1440179"/>
                    </a:lnTo>
                    <a:lnTo>
                      <a:pt x="583057" y="1432686"/>
                    </a:lnTo>
                    <a:lnTo>
                      <a:pt x="538226" y="1422400"/>
                    </a:lnTo>
                    <a:lnTo>
                      <a:pt x="494538" y="1409446"/>
                    </a:lnTo>
                    <a:lnTo>
                      <a:pt x="452119" y="1393825"/>
                    </a:lnTo>
                    <a:lnTo>
                      <a:pt x="410844" y="1375536"/>
                    </a:lnTo>
                    <a:lnTo>
                      <a:pt x="371094" y="1354962"/>
                    </a:lnTo>
                    <a:lnTo>
                      <a:pt x="332739" y="1331976"/>
                    </a:lnTo>
                    <a:lnTo>
                      <a:pt x="296036" y="1306702"/>
                    </a:lnTo>
                    <a:lnTo>
                      <a:pt x="260984" y="1279398"/>
                    </a:lnTo>
                    <a:lnTo>
                      <a:pt x="227710" y="1249933"/>
                    </a:lnTo>
                    <a:lnTo>
                      <a:pt x="196329" y="1218565"/>
                    </a:lnTo>
                    <a:lnTo>
                      <a:pt x="166890" y="1185291"/>
                    </a:lnTo>
                    <a:lnTo>
                      <a:pt x="139509" y="1150238"/>
                    </a:lnTo>
                    <a:lnTo>
                      <a:pt x="114287" y="1113535"/>
                    </a:lnTo>
                    <a:lnTo>
                      <a:pt x="91325" y="1075181"/>
                    </a:lnTo>
                    <a:lnTo>
                      <a:pt x="70688" y="1035430"/>
                    </a:lnTo>
                    <a:lnTo>
                      <a:pt x="52514" y="994155"/>
                    </a:lnTo>
                    <a:lnTo>
                      <a:pt x="36868" y="951737"/>
                    </a:lnTo>
                    <a:lnTo>
                      <a:pt x="23850" y="908050"/>
                    </a:lnTo>
                    <a:lnTo>
                      <a:pt x="13550" y="863219"/>
                    </a:lnTo>
                    <a:lnTo>
                      <a:pt x="6083" y="817372"/>
                    </a:lnTo>
                    <a:lnTo>
                      <a:pt x="1536" y="770635"/>
                    </a:lnTo>
                    <a:lnTo>
                      <a:pt x="0" y="723137"/>
                    </a:lnTo>
                    <a:close/>
                  </a:path>
                </a:pathLst>
              </a:custGeom>
              <a:ln w="38100">
                <a:solidFill>
                  <a:schemeClr val="bg1"/>
                </a:solidFill>
              </a:ln>
            </p:spPr>
            <p:txBody>
              <a:bodyPr wrap="square" lIns="0" tIns="0" rIns="0" bIns="0" rtlCol="0"/>
              <a:lstStyle/>
              <a:p/>
            </p:txBody>
          </p:sp>
        </p:grpSp>
      </p:grpSp>
      <p:grpSp>
        <p:nvGrpSpPr>
          <p:cNvPr id="75" name="组合 74"/>
          <p:cNvGrpSpPr/>
          <p:nvPr/>
        </p:nvGrpSpPr>
        <p:grpSpPr>
          <a:xfrm>
            <a:off x="422275" y="13002260"/>
            <a:ext cx="1154430" cy="1135380"/>
            <a:chOff x="659" y="16146"/>
            <a:chExt cx="1818" cy="1788"/>
          </a:xfrm>
        </p:grpSpPr>
        <p:sp>
          <p:nvSpPr>
            <p:cNvPr id="14" name="object 14"/>
            <p:cNvSpPr/>
            <p:nvPr/>
          </p:nvSpPr>
          <p:spPr>
            <a:xfrm>
              <a:off x="659" y="16146"/>
              <a:ext cx="1819" cy="1789"/>
            </a:xfrm>
            <a:prstGeom prst="rect">
              <a:avLst/>
            </a:prstGeom>
            <a:blipFill>
              <a:blip r:embed="rId4" cstate="print"/>
              <a:stretch>
                <a:fillRect/>
              </a:stretch>
            </a:blipFill>
          </p:spPr>
          <p:txBody>
            <a:bodyPr wrap="square" lIns="0" tIns="0" rIns="0" bIns="0" rtlCol="0"/>
            <a:lstStyle/>
            <a:p/>
          </p:txBody>
        </p:sp>
        <p:sp>
          <p:nvSpPr>
            <p:cNvPr id="15" name="object 15"/>
            <p:cNvSpPr/>
            <p:nvPr/>
          </p:nvSpPr>
          <p:spPr>
            <a:xfrm>
              <a:off x="950" y="16507"/>
              <a:ext cx="1146" cy="1066"/>
            </a:xfrm>
            <a:prstGeom prst="rect">
              <a:avLst/>
            </a:prstGeom>
            <a:blipFill>
              <a:blip r:embed="rId5" cstate="print"/>
              <a:stretch>
                <a:fillRect/>
              </a:stretch>
            </a:blipFill>
          </p:spPr>
          <p:txBody>
            <a:bodyPr wrap="square" lIns="0" tIns="0" rIns="0" bIns="0" rtlCol="0"/>
            <a:lstStyle/>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alpha val="23000"/>
          </a:schemeClr>
        </a:solidFill>
        <a:effectLst/>
      </p:bgPr>
    </p:bg>
    <p:spTree>
      <p:nvGrpSpPr>
        <p:cNvPr id="1" name=""/>
        <p:cNvGrpSpPr/>
        <p:nvPr/>
      </p:nvGrpSpPr>
      <p:grpSpPr>
        <a:xfrm>
          <a:off x="0" y="0"/>
          <a:ext cx="0" cy="0"/>
          <a:chOff x="0" y="0"/>
          <a:chExt cx="0" cy="0"/>
        </a:xfrm>
      </p:grpSpPr>
      <p:sp>
        <p:nvSpPr>
          <p:cNvPr id="6" name="圆角矩形 5"/>
          <p:cNvSpPr/>
          <p:nvPr/>
        </p:nvSpPr>
        <p:spPr>
          <a:xfrm>
            <a:off x="336550" y="1988185"/>
            <a:ext cx="10034270" cy="12458700"/>
          </a:xfrm>
          <a:prstGeom prst="roundRect">
            <a:avLst/>
          </a:prstGeom>
          <a:solidFill>
            <a:schemeClr val="bg1">
              <a:alpha val="59000"/>
            </a:schemeClr>
          </a:solidFill>
          <a:ln w="63500" cmpd="dbl">
            <a:solidFill>
              <a:schemeClr val="accent1">
                <a:shade val="50000"/>
              </a:scheme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3785870" y="561975"/>
            <a:ext cx="3119120" cy="1251585"/>
          </a:xfrm>
          <a:effectLst/>
        </p:spPr>
        <p:txBody>
          <a:bodyPr>
            <a:normAutofit fontScale="90000"/>
          </a:bodyPr>
          <a:lstStyle/>
          <a:p>
            <a:pPr algn="ctr"/>
            <a:r>
              <a:rPr lang="zh-CN" altLang="en-US" sz="6000" b="1">
                <a:ln w="9525" cmpd="sn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a:solidFill>
                  <a:schemeClr val="accent1"/>
                </a:solidFill>
                <a:effectLst>
                  <a:glow rad="38100">
                    <a:schemeClr val="accent1">
                      <a:alpha val="40000"/>
                    </a:schemeClr>
                  </a:glow>
                </a:effectLst>
                <a:latin typeface="方正粗黑宋简体" panose="02000000000000000000" charset="-122"/>
                <a:ea typeface="方正粗黑宋简体" panose="02000000000000000000" charset="-122"/>
              </a:rPr>
              <a:t>前言</a:t>
            </a:r>
            <a:br>
              <a:rPr lang="zh-CN" altLang="en-US" sz="6000" b="1">
                <a:ln w="9525" cmpd="sng">
                  <a:solidFill>
                    <a:schemeClr val="accent1"/>
                  </a:solidFill>
                  <a:prstDash val="solid"/>
                </a:ln>
                <a:solidFill>
                  <a:srgbClr val="70AD47">
                    <a:tint val="1000"/>
                  </a:srgbClr>
                </a:solidFill>
                <a:effectLst>
                  <a:glow rad="101600">
                    <a:schemeClr val="accent1">
                      <a:satMod val="175000"/>
                      <a:alpha val="40000"/>
                    </a:schemeClr>
                  </a:glow>
                </a:effectLst>
                <a:latin typeface="方正粗黑宋简体" panose="02000000000000000000" charset="-122"/>
                <a:ea typeface="方正粗黑宋简体" panose="02000000000000000000" charset="-122"/>
              </a:rPr>
            </a:br>
            <a:r>
              <a:rPr lang="en-US" altLang="zh-CN" sz="3555" b="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alpha val="90000"/>
                  </a:schemeClr>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rPr>
              <a:t>PREFACE</a:t>
            </a:r>
            <a:endParaRPr lang="en-US" altLang="zh-CN" sz="3555" b="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alpha val="90000"/>
                </a:schemeClr>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endParaRPr>
          </a:p>
        </p:txBody>
      </p:sp>
      <p:sp>
        <p:nvSpPr>
          <p:cNvPr id="3" name="内容占位符 2"/>
          <p:cNvSpPr>
            <a:spLocks noGrp="1"/>
          </p:cNvSpPr>
          <p:nvPr>
            <p:ph idx="1"/>
          </p:nvPr>
        </p:nvSpPr>
        <p:spPr>
          <a:xfrm>
            <a:off x="633095" y="2129790"/>
            <a:ext cx="9604375" cy="11680190"/>
          </a:xfrm>
        </p:spPr>
        <p:txBody>
          <a:bodyPr/>
          <a:lstStyle/>
          <a:p>
            <a:pPr marL="0" indent="609600" fontAlgn="auto">
              <a:lnSpc>
                <a:spcPct val="120000"/>
              </a:lnSpc>
              <a:spcBef>
                <a:spcPts val="1100"/>
              </a:spcBef>
              <a:buNone/>
              <a:extLst>
                <a:ext uri="{35155182-B16C-46BC-9424-99874614C6A1}">
                  <wpsdc:indentchars xmlns:wpsdc="http://www.wps.cn/officeDocument/2017/drawingmlCustomData" val="200" checksum="4158780845"/>
                </a:ext>
              </a:extLst>
            </a:pPr>
            <a:r>
              <a:rPr lang="zh-CN" altLang="en-US" sz="2400" dirty="0">
                <a:latin typeface="华文中宋" panose="02010600040101010101" charset="-122"/>
                <a:ea typeface="华文中宋" panose="02010600040101010101" charset="-122"/>
                <a:cs typeface="华文中宋" panose="02010600040101010101" charset="-122"/>
              </a:rPr>
              <a:t>国土空间规划是国家空间发展的指南、可持续发展的空间蓝图，是各类开发保护建设活动的基本依据。建立“多规合一”的国土空间规划体系并监督实施是党中央、国务院作出的重大部署。为贯彻落实《中共中央国务院关于建立空间规划体系并监督实施的若干意见》（中发〔2019〕18号），按照怀化市工作部署，我县组织开展了《新晃侗族自治县中寨镇国土空间规划(2021-2035年)》（以下简称《规划》）编制工作。为进一步提高规划编制的科学性、实施性、公众参与性，现将《规划》草案面向社会公众，公开征询意见。</a:t>
            </a:r>
            <a:endParaRPr lang="zh-CN" altLang="en-US" sz="2400" dirty="0">
              <a:latin typeface="华文中宋" panose="02010600040101010101" charset="-122"/>
              <a:ea typeface="华文中宋" panose="02010600040101010101" charset="-122"/>
              <a:cs typeface="华文中宋" panose="02010600040101010101" charset="-122"/>
            </a:endParaRPr>
          </a:p>
          <a:p>
            <a:pPr marL="0" indent="609600" fontAlgn="auto">
              <a:lnSpc>
                <a:spcPct val="120000"/>
              </a:lnSpc>
              <a:spcBef>
                <a:spcPts val="1100"/>
              </a:spcBef>
              <a:buNone/>
              <a:extLst>
                <a:ext uri="{35155182-B16C-46BC-9424-99874614C6A1}">
                  <wpsdc:indentchars xmlns:wpsdc="http://www.wps.cn/officeDocument/2017/drawingmlCustomData" val="200" checksum="4158780845"/>
                </a:ext>
              </a:extLst>
            </a:pPr>
            <a:r>
              <a:rPr lang="zh-CN" altLang="en-US" sz="2400" b="1" dirty="0">
                <a:latin typeface="华文中宋" panose="02010600040101010101" charset="-122"/>
                <a:ea typeface="华文中宋" panose="02010600040101010101" charset="-122"/>
                <a:cs typeface="华文中宋" panose="02010600040101010101" charset="-122"/>
              </a:rPr>
              <a:t>一、公示时间</a:t>
            </a:r>
            <a:endParaRPr lang="zh-CN" altLang="en-US" sz="2400" dirty="0">
              <a:latin typeface="华文中宋" panose="02010600040101010101" charset="-122"/>
              <a:ea typeface="华文中宋" panose="02010600040101010101" charset="-122"/>
              <a:cs typeface="华文中宋" panose="02010600040101010101" charset="-122"/>
            </a:endParaRPr>
          </a:p>
          <a:p>
            <a:pPr marL="0" indent="609600" fontAlgn="auto">
              <a:lnSpc>
                <a:spcPct val="120000"/>
              </a:lnSpc>
              <a:spcBef>
                <a:spcPts val="1100"/>
              </a:spcBef>
              <a:buNone/>
              <a:extLst>
                <a:ext uri="{35155182-B16C-46BC-9424-99874614C6A1}">
                  <wpsdc:indentchars xmlns:wpsdc="http://www.wps.cn/officeDocument/2017/drawingmlCustomData" val="200" checksum="4158780845"/>
                </a:ext>
              </a:extLst>
            </a:pPr>
            <a:r>
              <a:rPr lang="en-US" altLang="zh-CN" sz="2400" dirty="0">
                <a:latin typeface="华文中宋" panose="02010600040101010101" charset="-122"/>
                <a:ea typeface="华文中宋" panose="02010600040101010101" charset="-122"/>
                <a:cs typeface="华文中宋" panose="02010600040101010101" charset="-122"/>
              </a:rPr>
              <a:t>2024</a:t>
            </a:r>
            <a:r>
              <a:rPr lang="zh-CN" altLang="en-US" sz="2400" dirty="0" smtClean="0">
                <a:latin typeface="华文中宋" panose="02010600040101010101" charset="-122"/>
                <a:ea typeface="华文中宋" panose="02010600040101010101" charset="-122"/>
                <a:cs typeface="华文中宋" panose="02010600040101010101" charset="-122"/>
              </a:rPr>
              <a:t>年</a:t>
            </a:r>
            <a:r>
              <a:rPr lang="en-US" altLang="zh-CN" sz="2400" dirty="0" smtClean="0">
                <a:latin typeface="华文中宋" panose="02010600040101010101" charset="-122"/>
                <a:ea typeface="华文中宋" panose="02010600040101010101" charset="-122"/>
                <a:cs typeface="华文中宋" panose="02010600040101010101" charset="-122"/>
              </a:rPr>
              <a:t>8</a:t>
            </a:r>
            <a:r>
              <a:rPr lang="zh-CN" altLang="en-US" sz="2400" dirty="0" smtClean="0">
                <a:latin typeface="华文中宋" panose="02010600040101010101" charset="-122"/>
                <a:ea typeface="华文中宋" panose="02010600040101010101" charset="-122"/>
                <a:cs typeface="华文中宋" panose="02010600040101010101" charset="-122"/>
              </a:rPr>
              <a:t>月</a:t>
            </a:r>
            <a:r>
              <a:rPr lang="en-US" altLang="zh-CN" sz="2400" dirty="0" smtClean="0">
                <a:latin typeface="华文中宋" panose="02010600040101010101" charset="-122"/>
                <a:ea typeface="华文中宋" panose="02010600040101010101" charset="-122"/>
                <a:cs typeface="华文中宋" panose="02010600040101010101" charset="-122"/>
              </a:rPr>
              <a:t>14</a:t>
            </a:r>
            <a:r>
              <a:rPr lang="zh-CN" altLang="en-US" sz="2400" dirty="0" smtClean="0">
                <a:latin typeface="华文中宋" panose="02010600040101010101" charset="-122"/>
                <a:ea typeface="华文中宋" panose="02010600040101010101" charset="-122"/>
                <a:cs typeface="华文中宋" panose="02010600040101010101" charset="-122"/>
              </a:rPr>
              <a:t>日</a:t>
            </a:r>
            <a:r>
              <a:rPr lang="en-US" altLang="zh-CN" sz="2400" dirty="0">
                <a:latin typeface="华文中宋" panose="02010600040101010101" charset="-122"/>
                <a:ea typeface="华文中宋" panose="02010600040101010101" charset="-122"/>
                <a:cs typeface="华文中宋" panose="02010600040101010101" charset="-122"/>
              </a:rPr>
              <a:t>-2024</a:t>
            </a:r>
            <a:r>
              <a:rPr lang="zh-CN" altLang="en-US" sz="2400" dirty="0" smtClean="0">
                <a:latin typeface="华文中宋" panose="02010600040101010101" charset="-122"/>
                <a:ea typeface="华文中宋" panose="02010600040101010101" charset="-122"/>
                <a:cs typeface="华文中宋" panose="02010600040101010101" charset="-122"/>
              </a:rPr>
              <a:t>年</a:t>
            </a:r>
            <a:r>
              <a:rPr lang="en-US" altLang="zh-CN" sz="2400" dirty="0" smtClean="0">
                <a:latin typeface="华文中宋" panose="02010600040101010101" charset="-122"/>
                <a:ea typeface="华文中宋" panose="02010600040101010101" charset="-122"/>
                <a:cs typeface="华文中宋" panose="02010600040101010101" charset="-122"/>
              </a:rPr>
              <a:t>9</a:t>
            </a:r>
            <a:r>
              <a:rPr lang="zh-CN" altLang="en-US" sz="2400" dirty="0" smtClean="0">
                <a:latin typeface="华文中宋" panose="02010600040101010101" charset="-122"/>
                <a:ea typeface="华文中宋" panose="02010600040101010101" charset="-122"/>
                <a:cs typeface="华文中宋" panose="02010600040101010101" charset="-122"/>
              </a:rPr>
              <a:t>月</a:t>
            </a:r>
            <a:r>
              <a:rPr lang="en-US" altLang="zh-CN" sz="2400" dirty="0" smtClean="0">
                <a:latin typeface="华文中宋" panose="02010600040101010101" charset="-122"/>
                <a:ea typeface="华文中宋" panose="02010600040101010101" charset="-122"/>
                <a:cs typeface="华文中宋" panose="02010600040101010101" charset="-122"/>
              </a:rPr>
              <a:t>13</a:t>
            </a:r>
            <a:r>
              <a:rPr lang="zh-CN" altLang="en-US" sz="2400" dirty="0" smtClean="0">
                <a:latin typeface="华文中宋" panose="02010600040101010101" charset="-122"/>
                <a:ea typeface="华文中宋" panose="02010600040101010101" charset="-122"/>
                <a:cs typeface="华文中宋" panose="02010600040101010101" charset="-122"/>
              </a:rPr>
              <a:t>日，</a:t>
            </a:r>
            <a:r>
              <a:rPr lang="zh-CN" altLang="en-US" sz="2400" dirty="0">
                <a:latin typeface="华文中宋" panose="02010600040101010101" charset="-122"/>
                <a:ea typeface="华文中宋" panose="02010600040101010101" charset="-122"/>
                <a:cs typeface="华文中宋" panose="02010600040101010101" charset="-122"/>
              </a:rPr>
              <a:t>共</a:t>
            </a:r>
            <a:r>
              <a:rPr lang="en-US" altLang="zh-CN" sz="2400" dirty="0" smtClean="0">
                <a:latin typeface="华文中宋" panose="02010600040101010101" charset="-122"/>
                <a:ea typeface="华文中宋" panose="02010600040101010101" charset="-122"/>
                <a:cs typeface="华文中宋" panose="02010600040101010101" charset="-122"/>
              </a:rPr>
              <a:t>30</a:t>
            </a:r>
            <a:r>
              <a:rPr lang="zh-CN" altLang="en-US" sz="2400" dirty="0">
                <a:latin typeface="华文中宋" panose="02010600040101010101" charset="-122"/>
                <a:ea typeface="华文中宋" panose="02010600040101010101" charset="-122"/>
                <a:cs typeface="华文中宋" panose="02010600040101010101" charset="-122"/>
              </a:rPr>
              <a:t>天。</a:t>
            </a:r>
            <a:endParaRPr lang="zh-CN" altLang="en-US" sz="2400" dirty="0">
              <a:latin typeface="华文中宋" panose="02010600040101010101" charset="-122"/>
              <a:ea typeface="华文中宋" panose="02010600040101010101" charset="-122"/>
              <a:cs typeface="华文中宋" panose="02010600040101010101" charset="-122"/>
            </a:endParaRPr>
          </a:p>
          <a:p>
            <a:pPr marL="0" indent="609600" fontAlgn="auto">
              <a:lnSpc>
                <a:spcPct val="120000"/>
              </a:lnSpc>
              <a:spcBef>
                <a:spcPts val="1100"/>
              </a:spcBef>
              <a:buNone/>
              <a:extLst>
                <a:ext uri="{35155182-B16C-46BC-9424-99874614C6A1}">
                  <wpsdc:indentchars xmlns:wpsdc="http://www.wps.cn/officeDocument/2017/drawingmlCustomData" val="200" checksum="4158780845"/>
                </a:ext>
              </a:extLst>
            </a:pPr>
            <a:r>
              <a:rPr lang="zh-CN" altLang="en-US" sz="2400" b="1" dirty="0">
                <a:latin typeface="华文中宋" panose="02010600040101010101" charset="-122"/>
                <a:ea typeface="华文中宋" panose="02010600040101010101" charset="-122"/>
                <a:cs typeface="华文中宋" panose="02010600040101010101" charset="-122"/>
              </a:rPr>
              <a:t>二、公示方式</a:t>
            </a:r>
            <a:endParaRPr lang="zh-CN" altLang="en-US" sz="2400" b="1" dirty="0">
              <a:latin typeface="华文中宋" panose="02010600040101010101" charset="-122"/>
              <a:ea typeface="华文中宋" panose="02010600040101010101" charset="-122"/>
              <a:cs typeface="华文中宋" panose="02010600040101010101" charset="-122"/>
            </a:endParaRPr>
          </a:p>
          <a:p>
            <a:pPr marL="0" indent="609600" fontAlgn="auto">
              <a:lnSpc>
                <a:spcPct val="120000"/>
              </a:lnSpc>
              <a:spcBef>
                <a:spcPts val="1100"/>
              </a:spcBef>
              <a:buNone/>
              <a:extLst>
                <a:ext uri="{35155182-B16C-46BC-9424-99874614C6A1}">
                  <wpsdc:indentchars xmlns:wpsdc="http://www.wps.cn/officeDocument/2017/drawingmlCustomData" val="200" checksum="4158780845"/>
                </a:ext>
              </a:extLst>
            </a:pPr>
            <a:r>
              <a:rPr lang="zh-CN" altLang="en-US" sz="2400" dirty="0">
                <a:latin typeface="华文中宋" panose="02010600040101010101" charset="-122"/>
                <a:ea typeface="华文中宋" panose="02010600040101010101" charset="-122"/>
                <a:cs typeface="华文中宋" panose="02010600040101010101" charset="-122"/>
              </a:rPr>
              <a:t>新晃侗族自治县门户网站</a:t>
            </a:r>
            <a:r>
              <a:rPr lang="en-US" altLang="zh-CN" sz="2400" dirty="0">
                <a:latin typeface="华文中宋" panose="02010600040101010101" charset="-122"/>
                <a:ea typeface="华文中宋" panose="02010600040101010101" charset="-122"/>
                <a:cs typeface="华文中宋" panose="02010600040101010101" charset="-122"/>
              </a:rPr>
              <a:t>(https://www.xinhuang.gov.cn/)</a:t>
            </a:r>
            <a:endParaRPr lang="en-US" altLang="zh-CN" sz="2400" dirty="0">
              <a:latin typeface="华文中宋" panose="02010600040101010101" charset="-122"/>
              <a:ea typeface="华文中宋" panose="02010600040101010101" charset="-122"/>
              <a:cs typeface="华文中宋" panose="02010600040101010101" charset="-122"/>
            </a:endParaRPr>
          </a:p>
          <a:p>
            <a:pPr marL="0" indent="609600" fontAlgn="auto">
              <a:lnSpc>
                <a:spcPct val="120000"/>
              </a:lnSpc>
              <a:spcBef>
                <a:spcPts val="1100"/>
              </a:spcBef>
              <a:buNone/>
              <a:extLst>
                <a:ext uri="{35155182-B16C-46BC-9424-99874614C6A1}">
                  <wpsdc:indentchars xmlns:wpsdc="http://www.wps.cn/officeDocument/2017/drawingmlCustomData" val="200" checksum="4158780845"/>
                </a:ext>
              </a:extLst>
            </a:pPr>
            <a:r>
              <a:rPr lang="zh-CN" altLang="en-US" sz="2400" b="1" dirty="0">
                <a:latin typeface="华文中宋" panose="02010600040101010101" charset="-122"/>
                <a:ea typeface="华文中宋" panose="02010600040101010101" charset="-122"/>
                <a:cs typeface="华文中宋" panose="02010600040101010101" charset="-122"/>
              </a:rPr>
              <a:t>三、意见收集途径</a:t>
            </a:r>
            <a:endParaRPr lang="zh-CN" altLang="en-US" sz="2400" b="1" dirty="0">
              <a:latin typeface="华文中宋" panose="02010600040101010101" charset="-122"/>
              <a:ea typeface="华文中宋" panose="02010600040101010101" charset="-122"/>
              <a:cs typeface="华文中宋" panose="02010600040101010101" charset="-122"/>
            </a:endParaRPr>
          </a:p>
          <a:p>
            <a:pPr marL="0" indent="609600" fontAlgn="auto">
              <a:lnSpc>
                <a:spcPct val="120000"/>
              </a:lnSpc>
              <a:spcBef>
                <a:spcPts val="1100"/>
              </a:spcBef>
              <a:buNone/>
              <a:extLst>
                <a:ext uri="{35155182-B16C-46BC-9424-99874614C6A1}">
                  <wpsdc:indentchars xmlns:wpsdc="http://www.wps.cn/officeDocument/2017/drawingmlCustomData" val="200" checksum="4158780845"/>
                </a:ext>
              </a:extLst>
            </a:pPr>
            <a:r>
              <a:rPr lang="en-US" altLang="zh-CN" sz="2400" dirty="0">
                <a:latin typeface="华文中宋" panose="02010600040101010101" charset="-122"/>
                <a:ea typeface="华文中宋" panose="02010600040101010101" charset="-122"/>
                <a:cs typeface="华文中宋" panose="02010600040101010101" charset="-122"/>
              </a:rPr>
              <a:t>1</a:t>
            </a:r>
            <a:r>
              <a:rPr lang="zh-CN" altLang="en-US" sz="2400" dirty="0">
                <a:latin typeface="华文中宋" panose="02010600040101010101" charset="-122"/>
                <a:ea typeface="华文中宋" panose="02010600040101010101" charset="-122"/>
                <a:cs typeface="华文中宋" panose="02010600040101010101" charset="-122"/>
              </a:rPr>
              <a:t>、电子邮箱：</a:t>
            </a:r>
            <a:endParaRPr lang="en-US" altLang="zh-CN" sz="2400" dirty="0">
              <a:latin typeface="华文中宋" panose="02010600040101010101" charset="-122"/>
              <a:ea typeface="华文中宋" panose="02010600040101010101" charset="-122"/>
              <a:cs typeface="华文中宋" panose="02010600040101010101" charset="-122"/>
            </a:endParaRPr>
          </a:p>
          <a:p>
            <a:pPr marL="0" indent="609600" fontAlgn="auto">
              <a:lnSpc>
                <a:spcPct val="120000"/>
              </a:lnSpc>
              <a:spcBef>
                <a:spcPts val="1100"/>
              </a:spcBef>
              <a:buNone/>
              <a:extLst>
                <a:ext uri="{35155182-B16C-46BC-9424-99874614C6A1}">
                  <wpsdc:indentchars xmlns:wpsdc="http://www.wps.cn/officeDocument/2017/drawingmlCustomData" val="200" checksum="4158780845"/>
                </a:ext>
              </a:extLst>
            </a:pPr>
            <a:r>
              <a:rPr lang="en-US" altLang="zh-CN" sz="2400" dirty="0">
                <a:latin typeface="华文中宋" panose="02010600040101010101" charset="-122"/>
                <a:ea typeface="华文中宋" panose="02010600040101010101" charset="-122"/>
                <a:cs typeface="华文中宋" panose="02010600040101010101" charset="-122"/>
              </a:rPr>
              <a:t>2</a:t>
            </a:r>
            <a:r>
              <a:rPr lang="zh-CN" altLang="en-US" sz="2400" dirty="0">
                <a:latin typeface="华文中宋" panose="02010600040101010101" charset="-122"/>
                <a:ea typeface="华文中宋" panose="02010600040101010101" charset="-122"/>
                <a:cs typeface="华文中宋" panose="02010600040101010101" charset="-122"/>
              </a:rPr>
              <a:t>、邮寄地址：</a:t>
            </a:r>
            <a:endParaRPr lang="zh-CN" altLang="en-US" sz="2400" dirty="0">
              <a:latin typeface="华文中宋" panose="02010600040101010101" charset="-122"/>
              <a:ea typeface="华文中宋" panose="02010600040101010101" charset="-122"/>
              <a:cs typeface="华文中宋" panose="02010600040101010101" charset="-122"/>
            </a:endParaRPr>
          </a:p>
          <a:p>
            <a:pPr marL="0" indent="609600" fontAlgn="auto">
              <a:lnSpc>
                <a:spcPct val="120000"/>
              </a:lnSpc>
              <a:spcBef>
                <a:spcPts val="1100"/>
              </a:spcBef>
              <a:buNone/>
              <a:extLst>
                <a:ext uri="{35155182-B16C-46BC-9424-99874614C6A1}">
                  <wpsdc:indentchars xmlns:wpsdc="http://www.wps.cn/officeDocument/2017/drawingmlCustomData" val="200" checksum="4158780845"/>
                </a:ext>
              </a:extLst>
            </a:pPr>
            <a:r>
              <a:rPr lang="en-US" altLang="zh-CN" sz="2400" dirty="0">
                <a:latin typeface="华文中宋" panose="02010600040101010101" charset="-122"/>
                <a:ea typeface="华文中宋" panose="02010600040101010101" charset="-122"/>
                <a:cs typeface="华文中宋" panose="02010600040101010101" charset="-122"/>
              </a:rPr>
              <a:t>3</a:t>
            </a:r>
            <a:r>
              <a:rPr lang="zh-CN" altLang="en-US" sz="2400" dirty="0">
                <a:latin typeface="华文中宋" panose="02010600040101010101" charset="-122"/>
                <a:ea typeface="华文中宋" panose="02010600040101010101" charset="-122"/>
                <a:cs typeface="华文中宋" panose="02010600040101010101" charset="-122"/>
              </a:rPr>
              <a:t>、联系电话：</a:t>
            </a:r>
            <a:endParaRPr lang="zh-CN" altLang="en-US" sz="2400" dirty="0">
              <a:latin typeface="华文中宋" panose="02010600040101010101" charset="-122"/>
              <a:ea typeface="华文中宋" panose="02010600040101010101" charset="-122"/>
              <a:cs typeface="华文中宋" panose="02010600040101010101" charset="-122"/>
            </a:endParaRPr>
          </a:p>
          <a:p>
            <a:pPr marL="0" indent="609600" fontAlgn="auto">
              <a:lnSpc>
                <a:spcPct val="120000"/>
              </a:lnSpc>
              <a:spcBef>
                <a:spcPts val="1100"/>
              </a:spcBef>
              <a:buNone/>
              <a:extLst>
                <a:ext uri="{35155182-B16C-46BC-9424-99874614C6A1}">
                  <wpsdc:indentchars xmlns:wpsdc="http://www.wps.cn/officeDocument/2017/drawingmlCustomData" val="200" checksum="4158780845"/>
                </a:ext>
              </a:extLst>
            </a:pPr>
            <a:r>
              <a:rPr lang="zh-CN" altLang="en-US" sz="2400" b="1" dirty="0">
                <a:latin typeface="华文中宋" panose="02010600040101010101" charset="-122"/>
                <a:ea typeface="华文中宋" panose="02010600040101010101" charset="-122"/>
                <a:cs typeface="华文中宋" panose="02010600040101010101" charset="-122"/>
              </a:rPr>
              <a:t>四、其他</a:t>
            </a:r>
            <a:endParaRPr lang="zh-CN" altLang="en-US" sz="2400" b="1" dirty="0">
              <a:latin typeface="华文中宋" panose="02010600040101010101" charset="-122"/>
              <a:ea typeface="华文中宋" panose="02010600040101010101" charset="-122"/>
              <a:cs typeface="华文中宋" panose="02010600040101010101" charset="-122"/>
            </a:endParaRPr>
          </a:p>
          <a:p>
            <a:pPr marL="0" indent="609600" fontAlgn="auto">
              <a:lnSpc>
                <a:spcPct val="120000"/>
              </a:lnSpc>
              <a:spcBef>
                <a:spcPts val="1100"/>
              </a:spcBef>
              <a:buNone/>
              <a:extLst>
                <a:ext uri="{35155182-B16C-46BC-9424-99874614C6A1}">
                  <wpsdc:indentchars xmlns:wpsdc="http://www.wps.cn/officeDocument/2017/drawingmlCustomData" val="200" checksum="4158780845"/>
                </a:ext>
              </a:extLst>
            </a:pPr>
            <a:r>
              <a:rPr lang="zh-CN" altLang="en-US" sz="2400" dirty="0">
                <a:latin typeface="华文中宋" panose="02010600040101010101" charset="-122"/>
                <a:ea typeface="华文中宋" panose="02010600040101010101" charset="-122"/>
                <a:cs typeface="华文中宋" panose="02010600040101010101" charset="-122"/>
              </a:rPr>
              <a:t>期待您的参与，欢迎建言献策！本公示稿内容仅为阶段性成果，所</a:t>
            </a:r>
            <a:r>
              <a:rPr lang="en-US" altLang="zh-CN" sz="2400" dirty="0" err="1">
                <a:latin typeface="华文中宋" panose="02010600040101010101" charset="-122"/>
                <a:ea typeface="华文中宋" panose="02010600040101010101" charset="-122"/>
                <a:cs typeface="华文中宋" panose="02010600040101010101" charset="-122"/>
              </a:rPr>
              <a:t>有数据和内容以最终批复为准；部分图片来源于网络，如涉及版权问题，请</a:t>
            </a:r>
            <a:r>
              <a:rPr lang="zh-CN" altLang="en-US" sz="2400" dirty="0">
                <a:latin typeface="华文中宋" panose="02010600040101010101" charset="-122"/>
                <a:ea typeface="华文中宋" panose="02010600040101010101" charset="-122"/>
                <a:cs typeface="华文中宋" panose="02010600040101010101" charset="-122"/>
              </a:rPr>
              <a:t>与新晃侗族自治县</a:t>
            </a:r>
            <a:r>
              <a:rPr lang="en-US" altLang="zh-CN" sz="2400" dirty="0" err="1">
                <a:latin typeface="华文中宋" panose="02010600040101010101" charset="-122"/>
                <a:ea typeface="华文中宋" panose="02010600040101010101" charset="-122"/>
                <a:cs typeface="华文中宋" panose="02010600040101010101" charset="-122"/>
              </a:rPr>
              <a:t>自然资源局联系</a:t>
            </a:r>
            <a:r>
              <a:rPr lang="en-US" altLang="zh-CN" sz="2400" dirty="0">
                <a:latin typeface="华文中宋" panose="02010600040101010101" charset="-122"/>
                <a:ea typeface="华文中宋" panose="02010600040101010101" charset="-122"/>
                <a:cs typeface="华文中宋" panose="02010600040101010101" charset="-122"/>
              </a:rPr>
              <a:t>。</a:t>
            </a:r>
            <a:endParaRPr lang="en-US" altLang="zh-CN" sz="2400" dirty="0">
              <a:latin typeface="华文中宋" panose="02010600040101010101" charset="-122"/>
              <a:ea typeface="华文中宋" panose="02010600040101010101" charset="-122"/>
              <a:cs typeface="华文中宋" panose="02010600040101010101" charset="-122"/>
            </a:endParaRPr>
          </a:p>
          <a:p>
            <a:pPr marL="0" indent="609600" algn="r" fontAlgn="auto">
              <a:lnSpc>
                <a:spcPct val="120000"/>
              </a:lnSpc>
              <a:spcBef>
                <a:spcPts val="1100"/>
              </a:spcBef>
              <a:buNone/>
              <a:extLst>
                <a:ext uri="{35155182-B16C-46BC-9424-99874614C6A1}">
                  <wpsdc:indentchars xmlns:wpsdc="http://www.wps.cn/officeDocument/2017/drawingmlCustomData" val="200" checksum="4158780845"/>
                </a:ext>
              </a:extLst>
            </a:pPr>
            <a:r>
              <a:rPr lang="zh-CN" altLang="en-US" sz="2400" dirty="0">
                <a:latin typeface="华文中宋" panose="02010600040101010101" charset="-122"/>
                <a:ea typeface="华文中宋" panose="02010600040101010101" charset="-122"/>
                <a:cs typeface="华文中宋" panose="02010600040101010101" charset="-122"/>
              </a:rPr>
              <a:t>新晃侗族自治县自然资源局</a:t>
            </a:r>
            <a:endParaRPr lang="zh-CN" altLang="en-US" sz="2400" dirty="0">
              <a:latin typeface="华文中宋" panose="02010600040101010101" charset="-122"/>
              <a:ea typeface="华文中宋" panose="02010600040101010101" charset="-122"/>
              <a:cs typeface="华文中宋" panose="02010600040101010101" charset="-122"/>
            </a:endParaRPr>
          </a:p>
          <a:p>
            <a:pPr marL="0" indent="609600" algn="r" fontAlgn="auto">
              <a:lnSpc>
                <a:spcPct val="120000"/>
              </a:lnSpc>
              <a:spcBef>
                <a:spcPts val="1100"/>
              </a:spcBef>
              <a:buNone/>
              <a:extLst>
                <a:ext uri="{35155182-B16C-46BC-9424-99874614C6A1}">
                  <wpsdc:indentchars xmlns:wpsdc="http://www.wps.cn/officeDocument/2017/drawingmlCustomData" val="200" checksum="4158780845"/>
                </a:ext>
              </a:extLst>
            </a:pPr>
            <a:r>
              <a:rPr lang="en-US" altLang="zh-CN" sz="2400" dirty="0">
                <a:latin typeface="华文中宋" panose="02010600040101010101" charset="-122"/>
                <a:ea typeface="华文中宋" panose="02010600040101010101" charset="-122"/>
                <a:cs typeface="华文中宋" panose="02010600040101010101" charset="-122"/>
              </a:rPr>
              <a:t>2024</a:t>
            </a:r>
            <a:r>
              <a:rPr lang="zh-CN" altLang="en-US" sz="2400" dirty="0" smtClean="0">
                <a:latin typeface="华文中宋" panose="02010600040101010101" charset="-122"/>
                <a:ea typeface="华文中宋" panose="02010600040101010101" charset="-122"/>
                <a:cs typeface="华文中宋" panose="02010600040101010101" charset="-122"/>
              </a:rPr>
              <a:t>年</a:t>
            </a:r>
            <a:r>
              <a:rPr lang="en-US" altLang="zh-CN" sz="2400" dirty="0" smtClean="0">
                <a:latin typeface="华文中宋" panose="02010600040101010101" charset="-122"/>
                <a:ea typeface="华文中宋" panose="02010600040101010101" charset="-122"/>
                <a:cs typeface="华文中宋" panose="02010600040101010101" charset="-122"/>
              </a:rPr>
              <a:t>8</a:t>
            </a:r>
            <a:r>
              <a:rPr lang="zh-CN" altLang="en-US" sz="2400" dirty="0" smtClean="0">
                <a:latin typeface="华文中宋" panose="02010600040101010101" charset="-122"/>
                <a:ea typeface="华文中宋" panose="02010600040101010101" charset="-122"/>
                <a:cs typeface="华文中宋" panose="02010600040101010101" charset="-122"/>
              </a:rPr>
              <a:t>月</a:t>
            </a:r>
            <a:r>
              <a:rPr lang="en-US" altLang="zh-CN" sz="2400" dirty="0" smtClean="0">
                <a:latin typeface="华文中宋" panose="02010600040101010101" charset="-122"/>
                <a:ea typeface="华文中宋" panose="02010600040101010101" charset="-122"/>
                <a:cs typeface="华文中宋" panose="02010600040101010101" charset="-122"/>
              </a:rPr>
              <a:t>13</a:t>
            </a:r>
            <a:r>
              <a:rPr lang="zh-CN" altLang="en-US" sz="2400" dirty="0" smtClean="0">
                <a:latin typeface="华文中宋" panose="02010600040101010101" charset="-122"/>
                <a:ea typeface="华文中宋" panose="02010600040101010101" charset="-122"/>
                <a:cs typeface="华文中宋" panose="02010600040101010101" charset="-122"/>
              </a:rPr>
              <a:t>日</a:t>
            </a:r>
            <a:endParaRPr lang="zh-CN" altLang="en-US" sz="2400" dirty="0">
              <a:latin typeface="华文中宋" panose="02010600040101010101" charset="-122"/>
              <a:ea typeface="华文中宋" panose="02010600040101010101" charset="-122"/>
              <a:cs typeface="华文中宋" panose="02010600040101010101" charset="-122"/>
            </a:endParaRPr>
          </a:p>
        </p:txBody>
      </p:sp>
      <p:sp>
        <p:nvSpPr>
          <p:cNvPr id="5" name="矩形 4"/>
          <p:cNvSpPr/>
          <p:nvPr/>
        </p:nvSpPr>
        <p:spPr>
          <a:xfrm>
            <a:off x="4031615" y="426085"/>
            <a:ext cx="2552700" cy="1388110"/>
          </a:xfrm>
          <a:prstGeom prst="rect">
            <a:avLst/>
          </a:prstGeom>
          <a:noFill/>
          <a:ln w="76200" cmpd="thickThin">
            <a:solidFill>
              <a:schemeClr val="accent1">
                <a:alpha val="9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3e48314a3a7749a887ec3e94be41cbe5"/>
          <p:cNvPicPr>
            <a:picLocks noChangeAspect="1"/>
          </p:cNvPicPr>
          <p:nvPr/>
        </p:nvPicPr>
        <p:blipFill>
          <a:blip r:embed="rId1">
            <a:alphaModFix amt="20000"/>
          </a:blip>
          <a:srcRect/>
          <a:stretch>
            <a:fillRect/>
          </a:stretch>
        </p:blipFill>
        <p:spPr>
          <a:xfrm>
            <a:off x="-635" y="0"/>
            <a:ext cx="10711180" cy="15120620"/>
          </a:xfrm>
          <a:prstGeom prst="rect">
            <a:avLst/>
          </a:prstGeom>
        </p:spPr>
      </p:pic>
      <p:sp>
        <p:nvSpPr>
          <p:cNvPr id="5" name="矩形 4"/>
          <p:cNvSpPr/>
          <p:nvPr/>
        </p:nvSpPr>
        <p:spPr>
          <a:xfrm>
            <a:off x="0" y="8255635"/>
            <a:ext cx="10691495" cy="3725545"/>
          </a:xfrm>
          <a:prstGeom prst="rect">
            <a:avLst/>
          </a:prstGeom>
          <a:solidFill>
            <a:schemeClr val="accent1">
              <a:lumMod val="60000"/>
              <a:lumOff val="40000"/>
              <a:alpha val="50000"/>
            </a:schemeClr>
          </a:solidFill>
        </p:spPr>
        <p:style>
          <a:lnRef idx="0">
            <a:srgbClr val="FFFFFF"/>
          </a:lnRef>
          <a:fillRef idx="2">
            <a:schemeClr val="accent1"/>
          </a:fillRef>
          <a:effectRef idx="0">
            <a:srgbClr val="FFFFFF"/>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596900" y="9030970"/>
            <a:ext cx="9621520" cy="2831465"/>
          </a:xfrm>
        </p:spPr>
        <p:txBody>
          <a:bodyPr>
            <a:noAutofit/>
          </a:bodyPr>
          <a:lstStyle/>
          <a:p>
            <a:r>
              <a:rPr lang="en-US" altLang="zh-CN" sz="20000">
                <a:solidFill>
                  <a:schemeClr val="bg1"/>
                </a:solidFill>
                <a:latin typeface="华文琥珀" panose="02010800040101010101" charset="-122"/>
                <a:ea typeface="华文琥珀" panose="02010800040101010101" charset="-122"/>
              </a:rPr>
              <a:t>05</a:t>
            </a:r>
            <a:endParaRPr lang="en-US" altLang="zh-CN" sz="20000">
              <a:solidFill>
                <a:schemeClr val="bg1"/>
              </a:solidFill>
              <a:latin typeface="华文琥珀" panose="02010800040101010101" charset="-122"/>
              <a:ea typeface="华文琥珀" panose="02010800040101010101" charset="-122"/>
            </a:endParaRPr>
          </a:p>
        </p:txBody>
      </p:sp>
      <p:sp>
        <p:nvSpPr>
          <p:cNvPr id="3" name="文本框 2"/>
          <p:cNvSpPr txBox="1"/>
          <p:nvPr/>
        </p:nvSpPr>
        <p:spPr>
          <a:xfrm>
            <a:off x="4337685" y="9184005"/>
            <a:ext cx="5880735" cy="3896995"/>
          </a:xfrm>
          <a:prstGeom prst="rect">
            <a:avLst/>
          </a:prstGeom>
          <a:noFill/>
        </p:spPr>
        <p:txBody>
          <a:bodyPr wrap="square" rtlCol="0" anchor="t">
            <a:noAutofit/>
          </a:bodyPr>
          <a:lstStyle/>
          <a:p>
            <a:pPr algn="l"/>
            <a:r>
              <a:rPr lang="zh-CN" altLang="en-US" sz="5400">
                <a:solidFill>
                  <a:schemeClr val="bg1"/>
                </a:solidFill>
                <a:latin typeface="华文琥珀" panose="02010800040101010101" charset="-122"/>
                <a:ea typeface="华文琥珀" panose="02010800040101010101" charset="-122"/>
              </a:rPr>
              <a:t>国土空间整治修复</a:t>
            </a:r>
            <a:endParaRPr lang="zh-CN" altLang="en-US" sz="5400">
              <a:solidFill>
                <a:schemeClr val="bg1"/>
              </a:solidFill>
              <a:latin typeface="华文琥珀" panose="02010800040101010101" charset="-122"/>
              <a:ea typeface="华文琥珀" panose="02010800040101010101" charset="-122"/>
            </a:endParaRPr>
          </a:p>
          <a:p>
            <a:pPr indent="0" algn="ctr" fontAlgn="auto">
              <a:lnSpc>
                <a:spcPct val="120000"/>
              </a:lnSpc>
            </a:pPr>
            <a:r>
              <a:rPr lang="zh-CN" altLang="en-US" sz="2800">
                <a:solidFill>
                  <a:schemeClr val="bg1"/>
                </a:solidFill>
                <a:latin typeface="方正粗黑宋简体" panose="02000000000000000000" charset="-122"/>
                <a:ea typeface="方正粗黑宋简体" panose="02000000000000000000" charset="-122"/>
                <a:sym typeface="+mn-ea"/>
              </a:rPr>
              <a:t>国土综合整治</a:t>
            </a:r>
            <a:endParaRPr lang="zh-CN" altLang="en-US" sz="2800">
              <a:solidFill>
                <a:schemeClr val="bg1"/>
              </a:solidFill>
              <a:latin typeface="方正粗黑宋简体" panose="02000000000000000000" charset="-122"/>
              <a:ea typeface="方正粗黑宋简体" panose="02000000000000000000" charset="-122"/>
              <a:sym typeface="+mn-ea"/>
            </a:endParaRPr>
          </a:p>
          <a:p>
            <a:pPr indent="0" algn="ctr" fontAlgn="auto">
              <a:lnSpc>
                <a:spcPct val="120000"/>
              </a:lnSpc>
            </a:pPr>
            <a:r>
              <a:rPr lang="zh-CN" altLang="en-US" sz="2800">
                <a:solidFill>
                  <a:schemeClr val="bg1"/>
                </a:solidFill>
                <a:latin typeface="方正粗黑宋简体" panose="02000000000000000000" charset="-122"/>
                <a:ea typeface="方正粗黑宋简体" panose="02000000000000000000" charset="-122"/>
                <a:sym typeface="+mn-ea"/>
              </a:rPr>
              <a:t>生态保护修复</a:t>
            </a:r>
            <a:endParaRPr lang="zh-CN" altLang="en-US" sz="2800">
              <a:solidFill>
                <a:schemeClr val="bg1"/>
              </a:solidFill>
              <a:latin typeface="方正粗黑宋简体" panose="02000000000000000000" charset="-122"/>
              <a:ea typeface="方正粗黑宋简体" panose="02000000000000000000" charset="-122"/>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637031" y="6260465"/>
            <a:ext cx="7766274" cy="8856650"/>
          </a:xfrm>
          <a:prstGeom prst="rect">
            <a:avLst/>
          </a:prstGeom>
        </p:spPr>
      </p:pic>
      <p:sp>
        <p:nvSpPr>
          <p:cNvPr id="99" name="矩形 98"/>
          <p:cNvSpPr/>
          <p:nvPr/>
        </p:nvSpPr>
        <p:spPr>
          <a:xfrm>
            <a:off x="0" y="407035"/>
            <a:ext cx="5513705" cy="685800"/>
          </a:xfrm>
          <a:prstGeom prst="rect">
            <a:avLst/>
          </a:prstGeom>
          <a:solidFill>
            <a:schemeClr val="accent1">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标题 1"/>
          <p:cNvSpPr>
            <a:spLocks noGrp="1"/>
          </p:cNvSpPr>
          <p:nvPr/>
        </p:nvSpPr>
        <p:spPr>
          <a:xfrm>
            <a:off x="607060" y="532765"/>
            <a:ext cx="7060565" cy="1017270"/>
          </a:xfrm>
          <a:prstGeom prst="rect">
            <a:avLst/>
          </a:prstGeom>
        </p:spPr>
        <p:txBody>
          <a:bodyPr vert="horz" lIns="91440" tIns="45720" rIns="91440" bIns="45720" rtlCol="0" anchor="t" anchorCtr="0">
            <a:normAutofit/>
          </a:bodyPr>
          <a:lstStyle>
            <a:lvl1pPr algn="l" defTabSz="1069340" rtl="0" eaLnBrk="1" latinLnBrk="0" hangingPunct="1">
              <a:lnSpc>
                <a:spcPct val="90000"/>
              </a:lnSpc>
              <a:spcBef>
                <a:spcPct val="0"/>
              </a:spcBef>
              <a:buNone/>
              <a:defRPr sz="5145" kern="1200">
                <a:solidFill>
                  <a:schemeClr val="tx1"/>
                </a:solidFill>
                <a:latin typeface="+mj-lt"/>
                <a:ea typeface="+mj-ea"/>
                <a:cs typeface="+mj-cs"/>
              </a:defRPr>
            </a:lvl1pPr>
          </a:lstStyle>
          <a:p>
            <a:pPr algn="l"/>
            <a:r>
              <a:rPr lang="zh-CN" sz="3600">
                <a:latin typeface="方正粗黑宋简体" panose="02000000000000000000" charset="-122"/>
                <a:ea typeface="方正粗黑宋简体" panose="02000000000000000000" charset="-122"/>
                <a:cs typeface="方正粗黑宋简体" panose="02000000000000000000" charset="-122"/>
              </a:rPr>
              <a:t>国土综合整治</a:t>
            </a:r>
            <a:endParaRPr lang="zh-CN" sz="3600">
              <a:latin typeface="方正粗黑宋简体" panose="02000000000000000000" charset="-122"/>
              <a:ea typeface="方正粗黑宋简体" panose="02000000000000000000" charset="-122"/>
              <a:cs typeface="方正粗黑宋简体" panose="02000000000000000000" charset="-122"/>
            </a:endParaRPr>
          </a:p>
        </p:txBody>
      </p:sp>
      <p:sp>
        <p:nvSpPr>
          <p:cNvPr id="9" name="object 4"/>
          <p:cNvSpPr txBox="1"/>
          <p:nvPr/>
        </p:nvSpPr>
        <p:spPr>
          <a:xfrm>
            <a:off x="707390" y="1182370"/>
            <a:ext cx="9288780" cy="535305"/>
          </a:xfrm>
          <a:prstGeom prst="rect">
            <a:avLst/>
          </a:prstGeom>
        </p:spPr>
        <p:txBody>
          <a:bodyPr vert="horz" wrap="square" lIns="0" tIns="12700" rIns="0" bIns="0" rtlCol="0">
            <a:spAutoFit/>
          </a:bodyPr>
          <a:lstStyle/>
          <a:p>
            <a:pPr marL="583565" indent="-571500">
              <a:lnSpc>
                <a:spcPct val="100000"/>
              </a:lnSpc>
              <a:spcBef>
                <a:spcPts val="100"/>
              </a:spcBef>
              <a:buFont typeface="Wingdings" panose="05000000000000000000"/>
              <a:buChar char=""/>
              <a:tabLst>
                <a:tab pos="583565" algn="l"/>
                <a:tab pos="584200" algn="l"/>
              </a:tabLst>
            </a:pPr>
            <a:r>
              <a:rPr sz="3400" b="1" dirty="0">
                <a:solidFill>
                  <a:schemeClr val="accent3">
                    <a:lumMod val="50000"/>
                  </a:schemeClr>
                </a:solidFill>
                <a:latin typeface="微软雅黑" panose="020B0503020204020204" charset="-122"/>
                <a:cs typeface="微软雅黑" panose="020B0503020204020204" charset="-122"/>
              </a:rPr>
              <a:t>实施“山、水、林、田、湖、草”综合治理</a:t>
            </a:r>
            <a:endParaRPr sz="3400" b="1" dirty="0">
              <a:solidFill>
                <a:schemeClr val="accent3">
                  <a:lumMod val="50000"/>
                </a:schemeClr>
              </a:solidFill>
              <a:latin typeface="微软雅黑" panose="020B0503020204020204" charset="-122"/>
              <a:cs typeface="微软雅黑" panose="020B0503020204020204" charset="-122"/>
            </a:endParaRPr>
          </a:p>
        </p:txBody>
      </p:sp>
      <p:sp>
        <p:nvSpPr>
          <p:cNvPr id="12" name="object 35"/>
          <p:cNvSpPr txBox="1"/>
          <p:nvPr>
            <p:custDataLst>
              <p:tags r:id="rId2"/>
            </p:custDataLst>
          </p:nvPr>
        </p:nvSpPr>
        <p:spPr>
          <a:xfrm>
            <a:off x="495300" y="2770505"/>
            <a:ext cx="2283460" cy="3489960"/>
          </a:xfrm>
          <a:prstGeom prst="rect">
            <a:avLst/>
          </a:prstGeom>
          <a:solidFill>
            <a:srgbClr val="F1F1F1"/>
          </a:solidFill>
        </p:spPr>
        <p:txBody>
          <a:bodyPr vert="horz" wrap="square" lIns="0" tIns="0" rIns="0" bIns="0" rtlCol="0" anchor="ctr" anchorCtr="0">
            <a:noAutofit/>
          </a:bodyPr>
          <a:lstStyle/>
          <a:p>
            <a:pPr indent="534670" algn="just" fontAlgn="auto">
              <a:lnSpc>
                <a:spcPct val="150000"/>
              </a:lnSpc>
              <a:spcBef>
                <a:spcPts val="600"/>
              </a:spcBef>
              <a:extLst>
                <a:ext uri="{35155182-B16C-46BC-9424-99874614C6A1}">
                  <wpsdc:indentchars xmlns:wpsdc="http://www.wps.cn/officeDocument/2017/drawingmlCustomData" val="200" checksum="1092119623"/>
                </a:ext>
              </a:extLst>
            </a:pPr>
            <a:r>
              <a:rPr lang="zh-CN" altLang="en-US" sz="2000" spc="105" dirty="0">
                <a:latin typeface="Times New Roman" panose="02020603050405020304" charset="0"/>
                <a:cs typeface="Times New Roman" panose="02020603050405020304" charset="0"/>
              </a:rPr>
              <a:t>至</a:t>
            </a:r>
            <a:r>
              <a:rPr lang="en-US" altLang="zh-CN" sz="2000" spc="105" dirty="0">
                <a:latin typeface="Times New Roman" panose="02020603050405020304" charset="0"/>
                <a:cs typeface="Times New Roman" panose="02020603050405020304" charset="0"/>
              </a:rPr>
              <a:t>2035</a:t>
            </a:r>
            <a:r>
              <a:rPr lang="zh-CN" altLang="en-US" sz="2000" spc="105" dirty="0">
                <a:latin typeface="Times New Roman" panose="02020603050405020304" charset="0"/>
                <a:cs typeface="Times New Roman" panose="02020603050405020304" charset="0"/>
              </a:rPr>
              <a:t>年，全镇建成旱涝保收高标准基本农田不低于</a:t>
            </a:r>
            <a:r>
              <a:rPr lang="en-US" altLang="zh-CN" sz="2000" spc="105" dirty="0">
                <a:latin typeface="Times New Roman" panose="02020603050405020304" charset="0"/>
                <a:cs typeface="Times New Roman" panose="02020603050405020304" charset="0"/>
              </a:rPr>
              <a:t>15819.86</a:t>
            </a:r>
            <a:r>
              <a:rPr lang="zh-CN" altLang="en-US" sz="2000" spc="105" dirty="0" smtClean="0">
                <a:latin typeface="Times New Roman" panose="02020603050405020304" charset="0"/>
                <a:cs typeface="Times New Roman" panose="02020603050405020304" charset="0"/>
              </a:rPr>
              <a:t>亩。</a:t>
            </a:r>
            <a:endParaRPr sz="2000" spc="105" dirty="0">
              <a:latin typeface="Times New Roman" panose="02020603050405020304" charset="0"/>
              <a:cs typeface="Times New Roman" panose="02020603050405020304" charset="0"/>
            </a:endParaRPr>
          </a:p>
        </p:txBody>
      </p:sp>
      <p:sp>
        <p:nvSpPr>
          <p:cNvPr id="13" name="object 36"/>
          <p:cNvSpPr/>
          <p:nvPr>
            <p:custDataLst>
              <p:tags r:id="rId3"/>
            </p:custDataLst>
          </p:nvPr>
        </p:nvSpPr>
        <p:spPr>
          <a:xfrm>
            <a:off x="470535" y="1755140"/>
            <a:ext cx="2346325" cy="4533265"/>
          </a:xfrm>
          <a:custGeom>
            <a:avLst/>
            <a:gdLst/>
            <a:ahLst/>
            <a:cxnLst/>
            <a:rect l="l" t="t" r="r" b="b"/>
            <a:pathLst>
              <a:path w="9685020" h="1830704">
                <a:moveTo>
                  <a:pt x="0" y="1830323"/>
                </a:moveTo>
                <a:lnTo>
                  <a:pt x="9685020" y="1830323"/>
                </a:lnTo>
                <a:lnTo>
                  <a:pt x="9685020" y="0"/>
                </a:lnTo>
                <a:lnTo>
                  <a:pt x="0" y="0"/>
                </a:lnTo>
                <a:lnTo>
                  <a:pt x="0" y="1830323"/>
                </a:lnTo>
                <a:close/>
              </a:path>
            </a:pathLst>
          </a:custGeom>
          <a:ln w="38100">
            <a:solidFill>
              <a:srgbClr val="E0EED6"/>
            </a:solidFill>
            <a:prstDash val="lgDash"/>
          </a:ln>
        </p:spPr>
        <p:txBody>
          <a:bodyPr wrap="square" lIns="0" tIns="0" rIns="0" bIns="0" rtlCol="0"/>
          <a:lstStyle/>
          <a:p/>
        </p:txBody>
      </p:sp>
      <p:sp>
        <p:nvSpPr>
          <p:cNvPr id="89" name="object 35"/>
          <p:cNvSpPr txBox="1"/>
          <p:nvPr>
            <p:custDataLst>
              <p:tags r:id="rId4"/>
            </p:custDataLst>
          </p:nvPr>
        </p:nvSpPr>
        <p:spPr>
          <a:xfrm>
            <a:off x="495300" y="1792605"/>
            <a:ext cx="2283460" cy="947420"/>
          </a:xfrm>
          <a:prstGeom prst="rect">
            <a:avLst/>
          </a:prstGeom>
          <a:solidFill>
            <a:srgbClr val="E1EFD7"/>
          </a:solidFill>
          <a:ln w="28575" cmpd="sng">
            <a:solidFill>
              <a:schemeClr val="bg1"/>
            </a:solidFill>
            <a:prstDash val="solid"/>
          </a:ln>
        </p:spPr>
        <p:txBody>
          <a:bodyPr vert="horz" wrap="square" lIns="0" tIns="0" rIns="0" bIns="0" rtlCol="0" anchor="ctr" anchorCtr="0">
            <a:noAutofit/>
          </a:bodyPr>
          <a:lstStyle/>
          <a:p>
            <a:pPr marL="342900" indent="-342900" algn="l" fontAlgn="auto">
              <a:lnSpc>
                <a:spcPct val="100000"/>
              </a:lnSpc>
              <a:spcBef>
                <a:spcPts val="0"/>
              </a:spcBef>
              <a:spcAft>
                <a:spcPts val="600"/>
              </a:spcAft>
              <a:buClrTx/>
              <a:buSzTx/>
              <a:buFont typeface="Wingdings" panose="05000000000000000000" charset="0"/>
              <a:buChar char="n"/>
            </a:pPr>
            <a:r>
              <a:rPr lang="zh-CN" altLang="en-US" sz="2400" b="1">
                <a:solidFill>
                  <a:schemeClr val="tx1"/>
                </a:solidFill>
              </a:rPr>
              <a:t>高标准农田建设</a:t>
            </a:r>
            <a:endParaRPr lang="en-US" altLang="zh-CN" sz="2400" b="1">
              <a:solidFill>
                <a:schemeClr val="tx1"/>
              </a:solidFill>
            </a:endParaRPr>
          </a:p>
        </p:txBody>
      </p:sp>
      <p:sp>
        <p:nvSpPr>
          <p:cNvPr id="90" name="object 35"/>
          <p:cNvSpPr txBox="1"/>
          <p:nvPr>
            <p:custDataLst>
              <p:tags r:id="rId5"/>
            </p:custDataLst>
          </p:nvPr>
        </p:nvSpPr>
        <p:spPr>
          <a:xfrm>
            <a:off x="2932430" y="2800985"/>
            <a:ext cx="2283460" cy="3489960"/>
          </a:xfrm>
          <a:prstGeom prst="rect">
            <a:avLst/>
          </a:prstGeom>
          <a:solidFill>
            <a:srgbClr val="F1F1F1"/>
          </a:solidFill>
        </p:spPr>
        <p:txBody>
          <a:bodyPr vert="horz" wrap="square" lIns="0" tIns="0" rIns="0" bIns="0" rtlCol="0" anchor="ctr" anchorCtr="0">
            <a:noAutofit/>
          </a:bodyPr>
          <a:lstStyle/>
          <a:p>
            <a:pPr indent="534670" algn="just" fontAlgn="auto">
              <a:lnSpc>
                <a:spcPct val="150000"/>
              </a:lnSpc>
              <a:spcBef>
                <a:spcPts val="600"/>
              </a:spcBef>
              <a:extLst>
                <a:ext uri="{35155182-B16C-46BC-9424-99874614C6A1}">
                  <wpsdc:indentchars xmlns:wpsdc="http://www.wps.cn/officeDocument/2017/drawingmlCustomData" val="200" checksum="1092119623"/>
                </a:ext>
              </a:extLst>
            </a:pPr>
            <a:r>
              <a:rPr lang="zh-CN" altLang="en-US" sz="2000" spc="105" dirty="0">
                <a:latin typeface="Times New Roman" panose="02020603050405020304" charset="0"/>
                <a:cs typeface="Times New Roman" panose="02020603050405020304" charset="0"/>
              </a:rPr>
              <a:t>至</a:t>
            </a:r>
            <a:r>
              <a:rPr lang="en-US" altLang="zh-CN" sz="2000" spc="105" dirty="0">
                <a:latin typeface="Times New Roman" panose="02020603050405020304" charset="0"/>
                <a:cs typeface="Times New Roman" panose="02020603050405020304" charset="0"/>
              </a:rPr>
              <a:t>2035</a:t>
            </a:r>
            <a:r>
              <a:rPr lang="zh-CN" altLang="en-US" sz="2000" spc="105" dirty="0">
                <a:latin typeface="Times New Roman" panose="02020603050405020304" charset="0"/>
                <a:cs typeface="Times New Roman" panose="02020603050405020304" charset="0"/>
              </a:rPr>
              <a:t>年，将镇域范围</a:t>
            </a:r>
            <a:r>
              <a:rPr lang="en-US" altLang="zh-CN" sz="2000" spc="105" dirty="0">
                <a:latin typeface="Times New Roman" panose="02020603050405020304" charset="0"/>
                <a:cs typeface="Times New Roman" panose="02020603050405020304" charset="0"/>
              </a:rPr>
              <a:t>218.04</a:t>
            </a:r>
            <a:r>
              <a:rPr lang="zh-CN" altLang="en-US" sz="2000" spc="105" dirty="0">
                <a:latin typeface="Times New Roman" panose="02020603050405020304" charset="0"/>
                <a:cs typeface="Times New Roman" panose="02020603050405020304" charset="0"/>
              </a:rPr>
              <a:t>亩旱改水潜力地块通过工程措施改造为水田</a:t>
            </a:r>
            <a:r>
              <a:rPr sz="2000" spc="105" dirty="0" smtClean="0">
                <a:latin typeface="Times New Roman" panose="02020603050405020304" charset="0"/>
                <a:cs typeface="Times New Roman" panose="02020603050405020304" charset="0"/>
              </a:rPr>
              <a:t>。</a:t>
            </a:r>
            <a:endParaRPr sz="2000" spc="105" dirty="0">
              <a:latin typeface="Times New Roman" panose="02020603050405020304" charset="0"/>
              <a:cs typeface="Times New Roman" panose="02020603050405020304" charset="0"/>
            </a:endParaRPr>
          </a:p>
        </p:txBody>
      </p:sp>
      <p:sp>
        <p:nvSpPr>
          <p:cNvPr id="91" name="object 36"/>
          <p:cNvSpPr/>
          <p:nvPr>
            <p:custDataLst>
              <p:tags r:id="rId6"/>
            </p:custDataLst>
          </p:nvPr>
        </p:nvSpPr>
        <p:spPr>
          <a:xfrm>
            <a:off x="2907665" y="1785620"/>
            <a:ext cx="2346325" cy="4533265"/>
          </a:xfrm>
          <a:custGeom>
            <a:avLst/>
            <a:gdLst/>
            <a:ahLst/>
            <a:cxnLst/>
            <a:rect l="l" t="t" r="r" b="b"/>
            <a:pathLst>
              <a:path w="9685020" h="1830704">
                <a:moveTo>
                  <a:pt x="0" y="1830323"/>
                </a:moveTo>
                <a:lnTo>
                  <a:pt x="9685020" y="1830323"/>
                </a:lnTo>
                <a:lnTo>
                  <a:pt x="9685020" y="0"/>
                </a:lnTo>
                <a:lnTo>
                  <a:pt x="0" y="0"/>
                </a:lnTo>
                <a:lnTo>
                  <a:pt x="0" y="1830323"/>
                </a:lnTo>
                <a:close/>
              </a:path>
            </a:pathLst>
          </a:custGeom>
          <a:ln w="38100">
            <a:solidFill>
              <a:srgbClr val="E0EED6"/>
            </a:solidFill>
            <a:prstDash val="lgDash"/>
          </a:ln>
        </p:spPr>
        <p:txBody>
          <a:bodyPr wrap="square" lIns="0" tIns="0" rIns="0" bIns="0" rtlCol="0"/>
          <a:lstStyle/>
          <a:p/>
        </p:txBody>
      </p:sp>
      <p:sp>
        <p:nvSpPr>
          <p:cNvPr id="92" name="object 35"/>
          <p:cNvSpPr txBox="1"/>
          <p:nvPr>
            <p:custDataLst>
              <p:tags r:id="rId7"/>
            </p:custDataLst>
          </p:nvPr>
        </p:nvSpPr>
        <p:spPr>
          <a:xfrm>
            <a:off x="2932430" y="1823085"/>
            <a:ext cx="2283460" cy="947420"/>
          </a:xfrm>
          <a:prstGeom prst="rect">
            <a:avLst/>
          </a:prstGeom>
          <a:solidFill>
            <a:srgbClr val="E1EFD7"/>
          </a:solidFill>
          <a:ln w="28575" cmpd="sng">
            <a:solidFill>
              <a:schemeClr val="bg1"/>
            </a:solidFill>
            <a:prstDash val="solid"/>
          </a:ln>
        </p:spPr>
        <p:txBody>
          <a:bodyPr vert="horz" wrap="square" lIns="0" tIns="0" rIns="0" bIns="0" rtlCol="0" anchor="ctr" anchorCtr="0">
            <a:noAutofit/>
          </a:bodyPr>
          <a:lstStyle/>
          <a:p>
            <a:pPr marL="342900" indent="-342900" algn="l" fontAlgn="auto">
              <a:lnSpc>
                <a:spcPct val="100000"/>
              </a:lnSpc>
              <a:spcBef>
                <a:spcPts val="0"/>
              </a:spcBef>
              <a:spcAft>
                <a:spcPts val="600"/>
              </a:spcAft>
              <a:buClrTx/>
              <a:buSzTx/>
              <a:buFont typeface="Wingdings" panose="05000000000000000000" charset="0"/>
              <a:buChar char="n"/>
            </a:pPr>
            <a:r>
              <a:rPr lang="zh-CN" altLang="en-US" sz="2400" b="1"/>
              <a:t>旱改水工程建设</a:t>
            </a:r>
            <a:endParaRPr lang="zh-CN" altLang="en-US" sz="2400" b="1"/>
          </a:p>
        </p:txBody>
      </p:sp>
      <p:sp>
        <p:nvSpPr>
          <p:cNvPr id="93" name="object 35"/>
          <p:cNvSpPr txBox="1"/>
          <p:nvPr>
            <p:custDataLst>
              <p:tags r:id="rId8"/>
            </p:custDataLst>
          </p:nvPr>
        </p:nvSpPr>
        <p:spPr>
          <a:xfrm>
            <a:off x="5382895" y="2763519"/>
            <a:ext cx="2283460" cy="3524885"/>
          </a:xfrm>
          <a:prstGeom prst="rect">
            <a:avLst/>
          </a:prstGeom>
          <a:solidFill>
            <a:srgbClr val="F1F1F1"/>
          </a:solidFill>
        </p:spPr>
        <p:txBody>
          <a:bodyPr vert="horz" wrap="square" lIns="0" tIns="0" rIns="0" bIns="0" rtlCol="0" anchor="ctr" anchorCtr="0">
            <a:noAutofit/>
          </a:bodyPr>
          <a:lstStyle/>
          <a:p>
            <a:pPr indent="534670" algn="just" fontAlgn="auto">
              <a:lnSpc>
                <a:spcPct val="100000"/>
              </a:lnSpc>
              <a:spcBef>
                <a:spcPts val="600"/>
              </a:spcBef>
              <a:extLst>
                <a:ext uri="{35155182-B16C-46BC-9424-99874614C6A1}">
                  <wpsdc:indentchars xmlns:wpsdc="http://www.wps.cn/officeDocument/2017/drawingmlCustomData" val="200" checksum="1092119623"/>
                </a:ext>
              </a:extLst>
            </a:pPr>
            <a:r>
              <a:rPr lang="zh-CN" altLang="en-US" sz="2000" spc="105" dirty="0">
                <a:latin typeface="Times New Roman" panose="02020603050405020304" charset="0"/>
                <a:cs typeface="Times New Roman" panose="02020603050405020304" charset="0"/>
              </a:rPr>
              <a:t>控制农业面源污染，开展污染耕地阻控修复，加大退化、损毁农田生态修复力度</a:t>
            </a:r>
            <a:r>
              <a:rPr sz="2000" spc="105" dirty="0" smtClean="0">
                <a:latin typeface="Times New Roman" panose="02020603050405020304" charset="0"/>
                <a:cs typeface="Times New Roman" panose="02020603050405020304" charset="0"/>
              </a:rPr>
              <a:t>。</a:t>
            </a:r>
            <a:r>
              <a:rPr lang="zh-CN" altLang="en-US" sz="2000" spc="105" dirty="0">
                <a:latin typeface="Times New Roman" panose="02020603050405020304" charset="0"/>
                <a:cs typeface="Times New Roman" panose="02020603050405020304" charset="0"/>
              </a:rPr>
              <a:t>规划期内，重点在上公道村、比足村等区域实施耕地提质改造工程。</a:t>
            </a:r>
            <a:endParaRPr sz="2000" spc="105" dirty="0">
              <a:latin typeface="Times New Roman" panose="02020603050405020304" charset="0"/>
              <a:cs typeface="Times New Roman" panose="02020603050405020304" charset="0"/>
            </a:endParaRPr>
          </a:p>
        </p:txBody>
      </p:sp>
      <p:sp>
        <p:nvSpPr>
          <p:cNvPr id="94" name="object 36"/>
          <p:cNvSpPr/>
          <p:nvPr>
            <p:custDataLst>
              <p:tags r:id="rId9"/>
            </p:custDataLst>
          </p:nvPr>
        </p:nvSpPr>
        <p:spPr>
          <a:xfrm>
            <a:off x="5358130" y="1748155"/>
            <a:ext cx="2346325" cy="4570730"/>
          </a:xfrm>
          <a:custGeom>
            <a:avLst/>
            <a:gdLst/>
            <a:ahLst/>
            <a:cxnLst/>
            <a:rect l="l" t="t" r="r" b="b"/>
            <a:pathLst>
              <a:path w="9685020" h="1830704">
                <a:moveTo>
                  <a:pt x="0" y="1830323"/>
                </a:moveTo>
                <a:lnTo>
                  <a:pt x="9685020" y="1830323"/>
                </a:lnTo>
                <a:lnTo>
                  <a:pt x="9685020" y="0"/>
                </a:lnTo>
                <a:lnTo>
                  <a:pt x="0" y="0"/>
                </a:lnTo>
                <a:lnTo>
                  <a:pt x="0" y="1830323"/>
                </a:lnTo>
                <a:close/>
              </a:path>
            </a:pathLst>
          </a:custGeom>
          <a:ln w="38100">
            <a:solidFill>
              <a:srgbClr val="E0EED6"/>
            </a:solidFill>
            <a:prstDash val="lgDash"/>
          </a:ln>
        </p:spPr>
        <p:txBody>
          <a:bodyPr wrap="square" lIns="0" tIns="0" rIns="0" bIns="0" rtlCol="0"/>
          <a:lstStyle/>
          <a:p/>
        </p:txBody>
      </p:sp>
      <p:sp>
        <p:nvSpPr>
          <p:cNvPr id="95" name="object 35"/>
          <p:cNvSpPr txBox="1"/>
          <p:nvPr>
            <p:custDataLst>
              <p:tags r:id="rId10"/>
            </p:custDataLst>
          </p:nvPr>
        </p:nvSpPr>
        <p:spPr>
          <a:xfrm>
            <a:off x="5382895" y="1785620"/>
            <a:ext cx="2283460" cy="947420"/>
          </a:xfrm>
          <a:prstGeom prst="rect">
            <a:avLst/>
          </a:prstGeom>
          <a:solidFill>
            <a:srgbClr val="E1EFD7"/>
          </a:solidFill>
          <a:ln w="28575" cmpd="sng">
            <a:solidFill>
              <a:schemeClr val="bg1"/>
            </a:solidFill>
            <a:prstDash val="solid"/>
          </a:ln>
        </p:spPr>
        <p:txBody>
          <a:bodyPr vert="horz" wrap="square" lIns="0" tIns="0" rIns="0" bIns="0" rtlCol="0" anchor="ctr" anchorCtr="0">
            <a:noAutofit/>
          </a:bodyPr>
          <a:lstStyle/>
          <a:p>
            <a:pPr marL="342900" indent="-342900" algn="l" fontAlgn="auto">
              <a:lnSpc>
                <a:spcPct val="100000"/>
              </a:lnSpc>
              <a:spcBef>
                <a:spcPts val="0"/>
              </a:spcBef>
              <a:spcAft>
                <a:spcPts val="600"/>
              </a:spcAft>
              <a:buClrTx/>
              <a:buSzTx/>
              <a:buFont typeface="Wingdings" panose="05000000000000000000" charset="0"/>
              <a:buChar char="n"/>
            </a:pPr>
            <a:r>
              <a:rPr lang="zh-CN" altLang="en-US" sz="2400" b="1"/>
              <a:t>耕地提质改造</a:t>
            </a:r>
            <a:endParaRPr lang="zh-CN" altLang="en-US" sz="2400" b="1"/>
          </a:p>
        </p:txBody>
      </p:sp>
      <p:sp>
        <p:nvSpPr>
          <p:cNvPr id="96" name="object 35"/>
          <p:cNvSpPr txBox="1"/>
          <p:nvPr>
            <p:custDataLst>
              <p:tags r:id="rId11"/>
            </p:custDataLst>
          </p:nvPr>
        </p:nvSpPr>
        <p:spPr>
          <a:xfrm>
            <a:off x="7833360" y="2770505"/>
            <a:ext cx="2283460" cy="3520440"/>
          </a:xfrm>
          <a:prstGeom prst="rect">
            <a:avLst/>
          </a:prstGeom>
          <a:solidFill>
            <a:srgbClr val="F1F1F1"/>
          </a:solidFill>
        </p:spPr>
        <p:txBody>
          <a:bodyPr vert="horz" wrap="square" lIns="0" tIns="0" rIns="0" bIns="0" rtlCol="0" anchor="ctr" anchorCtr="0">
            <a:noAutofit/>
          </a:bodyPr>
          <a:lstStyle/>
          <a:p>
            <a:pPr indent="534670" algn="just" fontAlgn="auto">
              <a:lnSpc>
                <a:spcPct val="100000"/>
              </a:lnSpc>
              <a:spcBef>
                <a:spcPts val="600"/>
              </a:spcBef>
              <a:extLst>
                <a:ext uri="{35155182-B16C-46BC-9424-99874614C6A1}">
                  <wpsdc:indentchars xmlns:wpsdc="http://www.wps.cn/officeDocument/2017/drawingmlCustomData" val="200" checksum="1092119623"/>
                </a:ext>
              </a:extLst>
            </a:pPr>
            <a:r>
              <a:rPr lang="zh-CN" altLang="en-US" sz="2000" spc="105" dirty="0">
                <a:latin typeface="Times New Roman" panose="02020603050405020304" charset="0"/>
                <a:cs typeface="Times New Roman" panose="02020603050405020304" charset="0"/>
              </a:rPr>
              <a:t>优化土地空间布局，提高土地利用效率和效益，促进土地节约集约利用。规划近期以头家村、半江村、赛容村为重点区域实施农村空心房、空心村</a:t>
            </a:r>
            <a:r>
              <a:rPr lang="zh-CN" altLang="en-US" sz="2000" spc="105" dirty="0" smtClean="0">
                <a:latin typeface="Times New Roman" panose="02020603050405020304" charset="0"/>
                <a:cs typeface="Times New Roman" panose="02020603050405020304" charset="0"/>
              </a:rPr>
              <a:t>整治</a:t>
            </a:r>
            <a:r>
              <a:rPr sz="2000" spc="105" dirty="0" smtClean="0">
                <a:latin typeface="Times New Roman" panose="02020603050405020304" charset="0"/>
                <a:cs typeface="Times New Roman" panose="02020603050405020304" charset="0"/>
              </a:rPr>
              <a:t>。</a:t>
            </a:r>
            <a:endParaRPr sz="2000" spc="105" dirty="0">
              <a:latin typeface="Times New Roman" panose="02020603050405020304" charset="0"/>
              <a:cs typeface="Times New Roman" panose="02020603050405020304" charset="0"/>
            </a:endParaRPr>
          </a:p>
        </p:txBody>
      </p:sp>
      <p:sp>
        <p:nvSpPr>
          <p:cNvPr id="97" name="object 36"/>
          <p:cNvSpPr/>
          <p:nvPr>
            <p:custDataLst>
              <p:tags r:id="rId12"/>
            </p:custDataLst>
          </p:nvPr>
        </p:nvSpPr>
        <p:spPr>
          <a:xfrm>
            <a:off x="7808595" y="1755140"/>
            <a:ext cx="2346325" cy="4563745"/>
          </a:xfrm>
          <a:custGeom>
            <a:avLst/>
            <a:gdLst/>
            <a:ahLst/>
            <a:cxnLst/>
            <a:rect l="l" t="t" r="r" b="b"/>
            <a:pathLst>
              <a:path w="9685020" h="1830704">
                <a:moveTo>
                  <a:pt x="0" y="1830323"/>
                </a:moveTo>
                <a:lnTo>
                  <a:pt x="9685020" y="1830323"/>
                </a:lnTo>
                <a:lnTo>
                  <a:pt x="9685020" y="0"/>
                </a:lnTo>
                <a:lnTo>
                  <a:pt x="0" y="0"/>
                </a:lnTo>
                <a:lnTo>
                  <a:pt x="0" y="1830323"/>
                </a:lnTo>
                <a:close/>
              </a:path>
            </a:pathLst>
          </a:custGeom>
          <a:ln w="38100">
            <a:solidFill>
              <a:srgbClr val="E0EED6"/>
            </a:solidFill>
            <a:prstDash val="lgDash"/>
          </a:ln>
        </p:spPr>
        <p:txBody>
          <a:bodyPr wrap="square" lIns="0" tIns="0" rIns="0" bIns="0" rtlCol="0"/>
          <a:lstStyle/>
          <a:p/>
        </p:txBody>
      </p:sp>
      <p:sp>
        <p:nvSpPr>
          <p:cNvPr id="98" name="object 35"/>
          <p:cNvSpPr txBox="1"/>
          <p:nvPr>
            <p:custDataLst>
              <p:tags r:id="rId13"/>
            </p:custDataLst>
          </p:nvPr>
        </p:nvSpPr>
        <p:spPr>
          <a:xfrm>
            <a:off x="7833360" y="1792605"/>
            <a:ext cx="2283460" cy="947420"/>
          </a:xfrm>
          <a:prstGeom prst="rect">
            <a:avLst/>
          </a:prstGeom>
          <a:solidFill>
            <a:srgbClr val="E1EFD7"/>
          </a:solidFill>
          <a:ln w="28575" cmpd="sng">
            <a:solidFill>
              <a:schemeClr val="bg1"/>
            </a:solidFill>
            <a:prstDash val="solid"/>
          </a:ln>
        </p:spPr>
        <p:txBody>
          <a:bodyPr vert="horz" wrap="square" lIns="0" tIns="0" rIns="0" bIns="0" rtlCol="0" anchor="ctr" anchorCtr="0">
            <a:noAutofit/>
          </a:bodyPr>
          <a:lstStyle/>
          <a:p>
            <a:pPr marL="342900" indent="-342900" algn="just" fontAlgn="auto">
              <a:lnSpc>
                <a:spcPct val="100000"/>
              </a:lnSpc>
              <a:spcBef>
                <a:spcPts val="600"/>
              </a:spcBef>
              <a:buFont typeface="Wingdings" panose="05000000000000000000" charset="0"/>
              <a:buChar char="n"/>
            </a:pPr>
            <a:r>
              <a:rPr lang="zh-CN" altLang="en-US" sz="2400" b="1"/>
              <a:t>盘活村庄建设用地</a:t>
            </a:r>
            <a:endParaRPr lang="zh-CN" altLang="en-US" sz="24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14" name="矩形 113"/>
          <p:cNvSpPr/>
          <p:nvPr/>
        </p:nvSpPr>
        <p:spPr>
          <a:xfrm>
            <a:off x="0" y="407035"/>
            <a:ext cx="5513705" cy="685800"/>
          </a:xfrm>
          <a:prstGeom prst="rect">
            <a:avLst/>
          </a:prstGeom>
          <a:solidFill>
            <a:schemeClr val="accent1">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标题 1"/>
          <p:cNvSpPr>
            <a:spLocks noGrp="1"/>
          </p:cNvSpPr>
          <p:nvPr/>
        </p:nvSpPr>
        <p:spPr>
          <a:xfrm>
            <a:off x="607060" y="532765"/>
            <a:ext cx="7060565" cy="1017270"/>
          </a:xfrm>
          <a:prstGeom prst="rect">
            <a:avLst/>
          </a:prstGeom>
        </p:spPr>
        <p:txBody>
          <a:bodyPr vert="horz" lIns="91440" tIns="45720" rIns="91440" bIns="45720" rtlCol="0" anchor="t" anchorCtr="0">
            <a:normAutofit/>
          </a:bodyPr>
          <a:lstStyle>
            <a:lvl1pPr algn="l" defTabSz="1069340" rtl="0" eaLnBrk="1" latinLnBrk="0" hangingPunct="1">
              <a:lnSpc>
                <a:spcPct val="90000"/>
              </a:lnSpc>
              <a:spcBef>
                <a:spcPct val="0"/>
              </a:spcBef>
              <a:buNone/>
              <a:defRPr sz="5145" kern="1200">
                <a:solidFill>
                  <a:schemeClr val="tx1"/>
                </a:solidFill>
                <a:latin typeface="+mj-lt"/>
                <a:ea typeface="+mj-ea"/>
                <a:cs typeface="+mj-cs"/>
              </a:defRPr>
            </a:lvl1pPr>
          </a:lstStyle>
          <a:p>
            <a:pPr algn="l"/>
            <a:r>
              <a:rPr lang="zh-CN" sz="3600">
                <a:latin typeface="方正粗黑宋简体" panose="02000000000000000000" charset="-122"/>
                <a:ea typeface="方正粗黑宋简体" panose="02000000000000000000" charset="-122"/>
                <a:cs typeface="方正粗黑宋简体" panose="02000000000000000000" charset="-122"/>
              </a:rPr>
              <a:t>生态保护修复</a:t>
            </a:r>
            <a:endParaRPr lang="zh-CN" sz="3600">
              <a:latin typeface="方正粗黑宋简体" panose="02000000000000000000" charset="-122"/>
              <a:ea typeface="方正粗黑宋简体" panose="02000000000000000000" charset="-122"/>
              <a:cs typeface="方正粗黑宋简体" panose="02000000000000000000" charset="-122"/>
            </a:endParaRPr>
          </a:p>
        </p:txBody>
      </p:sp>
      <p:sp>
        <p:nvSpPr>
          <p:cNvPr id="100" name="文本框 99"/>
          <p:cNvSpPr txBox="1"/>
          <p:nvPr/>
        </p:nvSpPr>
        <p:spPr>
          <a:xfrm>
            <a:off x="607060" y="1283970"/>
            <a:ext cx="9368790" cy="1827530"/>
          </a:xfrm>
          <a:prstGeom prst="rect">
            <a:avLst/>
          </a:prstGeom>
          <a:noFill/>
          <a:ln w="9525">
            <a:noFill/>
          </a:ln>
        </p:spPr>
        <p:txBody>
          <a:bodyPr>
            <a:noAutofit/>
          </a:bodyPr>
          <a:lstStyle/>
          <a:p>
            <a:pPr indent="457200" fontAlgn="auto"/>
            <a:r>
              <a:rPr lang="en-US" sz="2800" b="0" spc="105" dirty="0">
                <a:latin typeface="微软雅黑" panose="020B0503020204020204" charset="-122"/>
                <a:cs typeface="微软雅黑" panose="020B0503020204020204" charset="-122"/>
              </a:rPr>
              <a:t> </a:t>
            </a:r>
            <a:r>
              <a:rPr sz="2800" b="0" spc="105" dirty="0">
                <a:latin typeface="微软雅黑" panose="020B0503020204020204" charset="-122"/>
                <a:cs typeface="微软雅黑" panose="020B0503020204020204" charset="-122"/>
              </a:rPr>
              <a:t>对破碎化严重、功能退化的生态系统进行修复和综合整治，提出矿山生态环境修复、森林系统与生物多样性修复、水生态修复，土壤污染治理，地质灾害整治修复。</a:t>
            </a:r>
            <a:endParaRPr sz="2800" b="0" spc="105" dirty="0">
              <a:latin typeface="微软雅黑" panose="020B0503020204020204" charset="-122"/>
              <a:cs typeface="微软雅黑" panose="020B0503020204020204" charset="-122"/>
            </a:endParaRPr>
          </a:p>
        </p:txBody>
      </p:sp>
      <p:grpSp>
        <p:nvGrpSpPr>
          <p:cNvPr id="91" name="组合 90"/>
          <p:cNvGrpSpPr/>
          <p:nvPr/>
        </p:nvGrpSpPr>
        <p:grpSpPr>
          <a:xfrm>
            <a:off x="578485" y="2722245"/>
            <a:ext cx="2329815" cy="11999595"/>
            <a:chOff x="911" y="4287"/>
            <a:chExt cx="3669" cy="18897"/>
          </a:xfrm>
        </p:grpSpPr>
        <p:pic>
          <p:nvPicPr>
            <p:cNvPr id="90" name="图片 89" descr="21"/>
            <p:cNvPicPr>
              <a:picLocks noChangeAspect="1"/>
            </p:cNvPicPr>
            <p:nvPr/>
          </p:nvPicPr>
          <p:blipFill>
            <a:blip r:embed="rId1">
              <a:clrChange>
                <a:clrFrom>
                  <a:srgbClr val="FFFFFF">
                    <a:alpha val="100000"/>
                  </a:srgbClr>
                </a:clrFrom>
                <a:clrTo>
                  <a:srgbClr val="FFFFFF">
                    <a:alpha val="100000"/>
                    <a:alpha val="0"/>
                  </a:srgbClr>
                </a:clrTo>
              </a:clrChange>
            </a:blip>
            <a:srcRect/>
            <a:stretch>
              <a:fillRect/>
            </a:stretch>
          </p:blipFill>
          <p:spPr>
            <a:xfrm>
              <a:off x="956" y="4287"/>
              <a:ext cx="3624" cy="3859"/>
            </a:xfrm>
            <a:prstGeom prst="rect">
              <a:avLst/>
            </a:prstGeom>
          </p:spPr>
        </p:pic>
        <p:sp>
          <p:nvSpPr>
            <p:cNvPr id="78" name="文本框 77"/>
            <p:cNvSpPr txBox="1"/>
            <p:nvPr/>
          </p:nvSpPr>
          <p:spPr>
            <a:xfrm>
              <a:off x="1991" y="5404"/>
              <a:ext cx="1510" cy="1670"/>
            </a:xfrm>
            <a:prstGeom prst="rect">
              <a:avLst/>
            </a:prstGeom>
            <a:noFill/>
          </p:spPr>
          <p:txBody>
            <a:bodyPr wrap="square" rtlCol="0">
              <a:noAutofit/>
            </a:bodyPr>
            <a:lstStyle/>
            <a:p>
              <a:r>
                <a:rPr lang="zh-CN" altLang="en-US" sz="2200" b="1"/>
                <a:t>湿地生态修复</a:t>
              </a:r>
              <a:endParaRPr lang="zh-CN" altLang="en-US" sz="2200" b="1"/>
            </a:p>
          </p:txBody>
        </p:sp>
        <p:pic>
          <p:nvPicPr>
            <p:cNvPr id="94" name="图片 93" descr="21"/>
            <p:cNvPicPr>
              <a:picLocks noChangeAspect="1"/>
            </p:cNvPicPr>
            <p:nvPr/>
          </p:nvPicPr>
          <p:blipFill>
            <a:blip r:embed="rId1">
              <a:clrChange>
                <a:clrFrom>
                  <a:srgbClr val="FFFFFF">
                    <a:alpha val="100000"/>
                  </a:srgbClr>
                </a:clrFrom>
                <a:clrTo>
                  <a:srgbClr val="FFFFFF">
                    <a:alpha val="100000"/>
                    <a:alpha val="0"/>
                  </a:srgbClr>
                </a:clrTo>
              </a:clrChange>
            </a:blip>
            <a:srcRect/>
            <a:stretch>
              <a:fillRect/>
            </a:stretch>
          </p:blipFill>
          <p:spPr>
            <a:xfrm>
              <a:off x="911" y="8046"/>
              <a:ext cx="3624" cy="3859"/>
            </a:xfrm>
            <a:prstGeom prst="rect">
              <a:avLst/>
            </a:prstGeom>
          </p:spPr>
        </p:pic>
        <p:sp>
          <p:nvSpPr>
            <p:cNvPr id="95" name="文本框 94"/>
            <p:cNvSpPr txBox="1"/>
            <p:nvPr/>
          </p:nvSpPr>
          <p:spPr>
            <a:xfrm>
              <a:off x="1991" y="9141"/>
              <a:ext cx="1510" cy="1670"/>
            </a:xfrm>
            <a:prstGeom prst="rect">
              <a:avLst/>
            </a:prstGeom>
            <a:noFill/>
          </p:spPr>
          <p:txBody>
            <a:bodyPr wrap="square" rtlCol="0">
              <a:noAutofit/>
            </a:bodyPr>
            <a:lstStyle/>
            <a:p>
              <a:r>
                <a:rPr lang="zh-CN" altLang="en-US" sz="2200" b="1"/>
                <a:t>林地生态修复</a:t>
              </a:r>
              <a:endParaRPr lang="zh-CN" altLang="en-US" sz="2200" b="1"/>
            </a:p>
          </p:txBody>
        </p:sp>
        <p:pic>
          <p:nvPicPr>
            <p:cNvPr id="96" name="图片 95" descr="21"/>
            <p:cNvPicPr>
              <a:picLocks noChangeAspect="1"/>
            </p:cNvPicPr>
            <p:nvPr/>
          </p:nvPicPr>
          <p:blipFill>
            <a:blip r:embed="rId1">
              <a:clrChange>
                <a:clrFrom>
                  <a:srgbClr val="FFFFFF">
                    <a:alpha val="100000"/>
                  </a:srgbClr>
                </a:clrFrom>
                <a:clrTo>
                  <a:srgbClr val="FFFFFF">
                    <a:alpha val="100000"/>
                    <a:alpha val="0"/>
                  </a:srgbClr>
                </a:clrTo>
              </a:clrChange>
            </a:blip>
            <a:srcRect/>
            <a:stretch>
              <a:fillRect/>
            </a:stretch>
          </p:blipFill>
          <p:spPr>
            <a:xfrm>
              <a:off x="911" y="11806"/>
              <a:ext cx="3624" cy="3859"/>
            </a:xfrm>
            <a:prstGeom prst="rect">
              <a:avLst/>
            </a:prstGeom>
          </p:spPr>
        </p:pic>
        <p:pic>
          <p:nvPicPr>
            <p:cNvPr id="97" name="图片 96" descr="21"/>
            <p:cNvPicPr>
              <a:picLocks noChangeAspect="1"/>
            </p:cNvPicPr>
            <p:nvPr/>
          </p:nvPicPr>
          <p:blipFill>
            <a:blip r:embed="rId1">
              <a:clrChange>
                <a:clrFrom>
                  <a:srgbClr val="FFFFFF">
                    <a:alpha val="100000"/>
                  </a:srgbClr>
                </a:clrFrom>
                <a:clrTo>
                  <a:srgbClr val="FFFFFF">
                    <a:alpha val="100000"/>
                    <a:alpha val="0"/>
                  </a:srgbClr>
                </a:clrTo>
              </a:clrChange>
            </a:blip>
            <a:srcRect/>
            <a:stretch>
              <a:fillRect/>
            </a:stretch>
          </p:blipFill>
          <p:spPr>
            <a:xfrm>
              <a:off x="911" y="15514"/>
              <a:ext cx="3624" cy="3859"/>
            </a:xfrm>
            <a:prstGeom prst="rect">
              <a:avLst/>
            </a:prstGeom>
          </p:spPr>
        </p:pic>
        <p:pic>
          <p:nvPicPr>
            <p:cNvPr id="98" name="图片 97" descr="21"/>
            <p:cNvPicPr>
              <a:picLocks noChangeAspect="1"/>
            </p:cNvPicPr>
            <p:nvPr/>
          </p:nvPicPr>
          <p:blipFill>
            <a:blip r:embed="rId1">
              <a:clrChange>
                <a:clrFrom>
                  <a:srgbClr val="FFFFFF">
                    <a:alpha val="100000"/>
                  </a:srgbClr>
                </a:clrFrom>
                <a:clrTo>
                  <a:srgbClr val="FFFFFF">
                    <a:alpha val="100000"/>
                    <a:alpha val="0"/>
                  </a:srgbClr>
                </a:clrTo>
              </a:clrChange>
            </a:blip>
            <a:srcRect/>
            <a:stretch>
              <a:fillRect/>
            </a:stretch>
          </p:blipFill>
          <p:spPr>
            <a:xfrm>
              <a:off x="911" y="19325"/>
              <a:ext cx="3624" cy="3859"/>
            </a:xfrm>
            <a:prstGeom prst="rect">
              <a:avLst/>
            </a:prstGeom>
          </p:spPr>
        </p:pic>
        <p:sp>
          <p:nvSpPr>
            <p:cNvPr id="99" name="文本框 98"/>
            <p:cNvSpPr txBox="1"/>
            <p:nvPr/>
          </p:nvSpPr>
          <p:spPr>
            <a:xfrm>
              <a:off x="1991" y="12901"/>
              <a:ext cx="1510" cy="1670"/>
            </a:xfrm>
            <a:prstGeom prst="rect">
              <a:avLst/>
            </a:prstGeom>
            <a:noFill/>
          </p:spPr>
          <p:txBody>
            <a:bodyPr wrap="square" rtlCol="0">
              <a:noAutofit/>
            </a:bodyPr>
            <a:lstStyle/>
            <a:p>
              <a:r>
                <a:rPr lang="zh-CN" altLang="en-US" sz="2200" b="1"/>
                <a:t>矿山生态修复</a:t>
              </a:r>
              <a:endParaRPr lang="zh-CN" altLang="en-US" sz="2200" b="1"/>
            </a:p>
          </p:txBody>
        </p:sp>
        <p:sp>
          <p:nvSpPr>
            <p:cNvPr id="101" name="文本框 100"/>
            <p:cNvSpPr txBox="1"/>
            <p:nvPr/>
          </p:nvSpPr>
          <p:spPr>
            <a:xfrm>
              <a:off x="1991" y="16661"/>
              <a:ext cx="1510" cy="1670"/>
            </a:xfrm>
            <a:prstGeom prst="rect">
              <a:avLst/>
            </a:prstGeom>
            <a:noFill/>
          </p:spPr>
          <p:txBody>
            <a:bodyPr wrap="square" rtlCol="0">
              <a:noAutofit/>
            </a:bodyPr>
            <a:lstStyle/>
            <a:p>
              <a:r>
                <a:rPr lang="zh-CN" altLang="en-US" sz="2200" b="1"/>
                <a:t>污染土地修复</a:t>
              </a:r>
              <a:endParaRPr lang="zh-CN" altLang="en-US" sz="2200" b="1"/>
            </a:p>
          </p:txBody>
        </p:sp>
        <p:sp>
          <p:nvSpPr>
            <p:cNvPr id="102" name="文本框 101"/>
            <p:cNvSpPr txBox="1"/>
            <p:nvPr/>
          </p:nvSpPr>
          <p:spPr>
            <a:xfrm>
              <a:off x="1751" y="20511"/>
              <a:ext cx="1750" cy="1670"/>
            </a:xfrm>
            <a:prstGeom prst="rect">
              <a:avLst/>
            </a:prstGeom>
            <a:noFill/>
          </p:spPr>
          <p:txBody>
            <a:bodyPr wrap="square" rtlCol="0">
              <a:noAutofit/>
            </a:bodyPr>
            <a:lstStyle/>
            <a:p>
              <a:r>
                <a:rPr lang="zh-CN" altLang="en-US" sz="2200" b="1"/>
                <a:t>生物多样性保护</a:t>
              </a:r>
              <a:endParaRPr lang="zh-CN" altLang="en-US" sz="2200" b="1"/>
            </a:p>
          </p:txBody>
        </p:sp>
      </p:grpSp>
      <p:sp>
        <p:nvSpPr>
          <p:cNvPr id="104" name="圆角矩形 103"/>
          <p:cNvSpPr/>
          <p:nvPr/>
        </p:nvSpPr>
        <p:spPr>
          <a:xfrm>
            <a:off x="2892425" y="2902585"/>
            <a:ext cx="7026275" cy="2057400"/>
          </a:xfrm>
          <a:prstGeom prst="roundRect">
            <a:avLst/>
          </a:prstGeom>
          <a:ln w="50800">
            <a:solidFill>
              <a:schemeClr val="accent4">
                <a:lumMod val="60000"/>
                <a:lumOff val="40000"/>
              </a:schemeClr>
            </a:solidFill>
            <a:prstDash val="sysDash"/>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105" name="圆角矩形 104"/>
          <p:cNvSpPr/>
          <p:nvPr/>
        </p:nvSpPr>
        <p:spPr>
          <a:xfrm>
            <a:off x="2879725" y="5306060"/>
            <a:ext cx="7026275" cy="2057400"/>
          </a:xfrm>
          <a:prstGeom prst="roundRect">
            <a:avLst/>
          </a:prstGeom>
          <a:ln w="50800">
            <a:solidFill>
              <a:schemeClr val="accent4">
                <a:lumMod val="60000"/>
                <a:lumOff val="40000"/>
              </a:schemeClr>
            </a:solidFill>
            <a:prstDash val="sysDash"/>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106" name="圆角矩形 105"/>
          <p:cNvSpPr/>
          <p:nvPr/>
        </p:nvSpPr>
        <p:spPr>
          <a:xfrm>
            <a:off x="2908300" y="7709535"/>
            <a:ext cx="7026275" cy="2057400"/>
          </a:xfrm>
          <a:prstGeom prst="roundRect">
            <a:avLst/>
          </a:prstGeom>
          <a:ln w="50800">
            <a:solidFill>
              <a:schemeClr val="accent4">
                <a:lumMod val="60000"/>
                <a:lumOff val="40000"/>
              </a:schemeClr>
            </a:solidFill>
            <a:prstDash val="sysDash"/>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107" name="圆角矩形 106"/>
          <p:cNvSpPr/>
          <p:nvPr/>
        </p:nvSpPr>
        <p:spPr>
          <a:xfrm>
            <a:off x="2908300" y="10113010"/>
            <a:ext cx="7026275" cy="2057400"/>
          </a:xfrm>
          <a:prstGeom prst="roundRect">
            <a:avLst/>
          </a:prstGeom>
          <a:ln w="50800">
            <a:solidFill>
              <a:schemeClr val="accent4">
                <a:lumMod val="60000"/>
                <a:lumOff val="40000"/>
              </a:schemeClr>
            </a:solidFill>
            <a:prstDash val="sysDash"/>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108" name="圆角矩形 107"/>
          <p:cNvSpPr/>
          <p:nvPr/>
        </p:nvSpPr>
        <p:spPr>
          <a:xfrm>
            <a:off x="2908300" y="12516485"/>
            <a:ext cx="7026275" cy="2057400"/>
          </a:xfrm>
          <a:prstGeom prst="roundRect">
            <a:avLst/>
          </a:prstGeom>
          <a:ln w="50800">
            <a:solidFill>
              <a:schemeClr val="accent4">
                <a:lumMod val="60000"/>
                <a:lumOff val="40000"/>
              </a:schemeClr>
            </a:solidFill>
            <a:prstDash val="sysDash"/>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109" name="文本框 108"/>
          <p:cNvSpPr txBox="1"/>
          <p:nvPr/>
        </p:nvSpPr>
        <p:spPr>
          <a:xfrm>
            <a:off x="3173730" y="3063240"/>
            <a:ext cx="6487160" cy="1787525"/>
          </a:xfrm>
          <a:prstGeom prst="rect">
            <a:avLst/>
          </a:prstGeom>
          <a:noFill/>
        </p:spPr>
        <p:txBody>
          <a:bodyPr wrap="square" rtlCol="0">
            <a:noAutofit/>
          </a:bodyPr>
          <a:lstStyle/>
          <a:p>
            <a:r>
              <a:rPr lang="zh-CN" altLang="en-US" spc="105" dirty="0">
                <a:latin typeface="Times New Roman" panose="02020603050405020304" charset="0"/>
                <a:cs typeface="Times New Roman" panose="02020603050405020304" charset="0"/>
              </a:rPr>
              <a:t>实施重要生态系统保护修复重大工程及恢复河流生态系统，积极开展水生态修复，加强碧涌溪流域水生态环境修复工程以及黑臭水体的治理，增加污水基础设施建设；增强水库检查与观测制度，及时安排做好中团水库的蓄、泄计划、除险加固、防汛抢险治理工程以及山塘清淤、加固防护、溪流淤塞萎缩、岸坡整治治理工程</a:t>
            </a:r>
            <a:r>
              <a:rPr spc="105" dirty="0" smtClean="0">
                <a:latin typeface="Times New Roman" panose="02020603050405020304" charset="0"/>
                <a:cs typeface="Times New Roman" panose="02020603050405020304" charset="0"/>
              </a:rPr>
              <a:t>。</a:t>
            </a:r>
            <a:endParaRPr spc="105" dirty="0">
              <a:latin typeface="Times New Roman" panose="02020603050405020304" charset="0"/>
              <a:cs typeface="Times New Roman" panose="02020603050405020304" charset="0"/>
            </a:endParaRPr>
          </a:p>
        </p:txBody>
      </p:sp>
      <p:sp>
        <p:nvSpPr>
          <p:cNvPr id="110" name="文本框 109"/>
          <p:cNvSpPr txBox="1"/>
          <p:nvPr/>
        </p:nvSpPr>
        <p:spPr>
          <a:xfrm>
            <a:off x="3173730" y="5440680"/>
            <a:ext cx="6487160" cy="1787525"/>
          </a:xfrm>
          <a:prstGeom prst="rect">
            <a:avLst/>
          </a:prstGeom>
          <a:noFill/>
        </p:spPr>
        <p:txBody>
          <a:bodyPr wrap="square" rtlCol="0">
            <a:noAutofit/>
          </a:bodyPr>
          <a:lstStyle/>
          <a:p>
            <a:r>
              <a:rPr lang="zh-CN" altLang="en-US" spc="105" dirty="0">
                <a:latin typeface="Times New Roman" panose="02020603050405020304" charset="0"/>
                <a:cs typeface="Times New Roman" panose="02020603050405020304" charset="0"/>
              </a:rPr>
              <a:t>以生态保护红线、自然保护地为主体，保护和恢复重要物种栖息地。科学开展森林经营，因林施策推进低产低效林改造，精准提高森林质量与效益，不断强化森林资源保护，充分发挥森林多种功能，进一步巩固森林系统碳汇能力</a:t>
            </a:r>
            <a:r>
              <a:rPr spc="105" dirty="0" smtClean="0">
                <a:latin typeface="Times New Roman" panose="02020603050405020304" charset="0"/>
                <a:cs typeface="Times New Roman" panose="02020603050405020304" charset="0"/>
              </a:rPr>
              <a:t>。</a:t>
            </a:r>
            <a:r>
              <a:rPr lang="zh-CN" altLang="en-US" spc="105" dirty="0">
                <a:latin typeface="Times New Roman" panose="02020603050405020304" charset="0"/>
                <a:cs typeface="Times New Roman" panose="02020603050405020304" charset="0"/>
              </a:rPr>
              <a:t>加强防护林体系建设和封山育林，实施森林质量精准提升工程，调整树种结构，加强低效林改造、退化林修复，改善林分质量</a:t>
            </a:r>
            <a:r>
              <a:rPr spc="105" dirty="0" smtClean="0">
                <a:latin typeface="Times New Roman" panose="02020603050405020304" charset="0"/>
                <a:cs typeface="Times New Roman" panose="02020603050405020304" charset="0"/>
              </a:rPr>
              <a:t>。</a:t>
            </a:r>
            <a:endParaRPr spc="105" dirty="0">
              <a:latin typeface="Times New Roman" panose="02020603050405020304" charset="0"/>
              <a:cs typeface="Times New Roman" panose="02020603050405020304" charset="0"/>
            </a:endParaRPr>
          </a:p>
        </p:txBody>
      </p:sp>
      <p:sp>
        <p:nvSpPr>
          <p:cNvPr id="111" name="文本框 110"/>
          <p:cNvSpPr txBox="1"/>
          <p:nvPr/>
        </p:nvSpPr>
        <p:spPr>
          <a:xfrm>
            <a:off x="3173730" y="7831455"/>
            <a:ext cx="6487160" cy="1787525"/>
          </a:xfrm>
          <a:prstGeom prst="rect">
            <a:avLst/>
          </a:prstGeom>
          <a:noFill/>
        </p:spPr>
        <p:txBody>
          <a:bodyPr wrap="square" rtlCol="0">
            <a:noAutofit/>
          </a:bodyPr>
          <a:lstStyle/>
          <a:p>
            <a:r>
              <a:rPr lang="zh-CN" altLang="en-US" spc="105" dirty="0">
                <a:latin typeface="Times New Roman" panose="02020603050405020304" charset="0"/>
                <a:cs typeface="Times New Roman" panose="02020603050405020304" charset="0"/>
              </a:rPr>
              <a:t>规划至</a:t>
            </a:r>
            <a:r>
              <a:rPr lang="en-US" altLang="zh-CN" spc="105" dirty="0">
                <a:latin typeface="Times New Roman" panose="02020603050405020304" charset="0"/>
                <a:cs typeface="Times New Roman" panose="02020603050405020304" charset="0"/>
              </a:rPr>
              <a:t>2035</a:t>
            </a:r>
            <a:r>
              <a:rPr lang="zh-CN" altLang="en-US" spc="105" dirty="0">
                <a:latin typeface="Times New Roman" panose="02020603050405020304" charset="0"/>
                <a:cs typeface="Times New Roman" panose="02020603050405020304" charset="0"/>
              </a:rPr>
              <a:t>年，对中寨镇镇域范围内</a:t>
            </a:r>
            <a:r>
              <a:rPr lang="en-US" altLang="zh-CN" spc="105" dirty="0">
                <a:latin typeface="Times New Roman" panose="02020603050405020304" charset="0"/>
                <a:cs typeface="Times New Roman" panose="02020603050405020304" charset="0"/>
              </a:rPr>
              <a:t>3</a:t>
            </a:r>
            <a:r>
              <a:rPr lang="zh-CN" altLang="en-US" spc="105" dirty="0">
                <a:latin typeface="Times New Roman" panose="02020603050405020304" charset="0"/>
                <a:cs typeface="Times New Roman" panose="02020603050405020304" charset="0"/>
              </a:rPr>
              <a:t>处采矿用地进行自然复绿，面积为</a:t>
            </a:r>
            <a:r>
              <a:rPr lang="en-US" altLang="zh-CN" spc="105" dirty="0">
                <a:latin typeface="Times New Roman" panose="02020603050405020304" charset="0"/>
                <a:cs typeface="Times New Roman" panose="02020603050405020304" charset="0"/>
              </a:rPr>
              <a:t>119.55</a:t>
            </a:r>
            <a:r>
              <a:rPr lang="zh-CN" altLang="en-US" spc="105" dirty="0">
                <a:latin typeface="Times New Roman" panose="02020603050405020304" charset="0"/>
                <a:cs typeface="Times New Roman" panose="02020603050405020304" charset="0"/>
              </a:rPr>
              <a:t>公顷。对废弃矿山生态环境问题，进行生态重建，消除生态环境问题，有效治理恢复矿区地形地貌景观，使其与周边自然环境、景观相协调，在保证地质环境稳定基础上，修复和提升土地资源利用价值，结合植被恢复和山体修复，最大限度减少裸露地面，增加绿化面积</a:t>
            </a:r>
            <a:r>
              <a:rPr spc="105" dirty="0" smtClean="0">
                <a:latin typeface="Times New Roman" panose="02020603050405020304" charset="0"/>
                <a:cs typeface="Times New Roman" panose="02020603050405020304" charset="0"/>
              </a:rPr>
              <a:t>。</a:t>
            </a:r>
            <a:endParaRPr spc="105" dirty="0">
              <a:latin typeface="Times New Roman" panose="02020603050405020304" charset="0"/>
              <a:cs typeface="Times New Roman" panose="02020603050405020304" charset="0"/>
            </a:endParaRPr>
          </a:p>
        </p:txBody>
      </p:sp>
      <p:sp>
        <p:nvSpPr>
          <p:cNvPr id="112" name="文本框 111"/>
          <p:cNvSpPr txBox="1"/>
          <p:nvPr/>
        </p:nvSpPr>
        <p:spPr>
          <a:xfrm>
            <a:off x="3173730" y="10247630"/>
            <a:ext cx="6487160" cy="1787525"/>
          </a:xfrm>
          <a:prstGeom prst="rect">
            <a:avLst/>
          </a:prstGeom>
          <a:noFill/>
        </p:spPr>
        <p:txBody>
          <a:bodyPr wrap="square" rtlCol="0">
            <a:noAutofit/>
          </a:bodyPr>
          <a:lstStyle/>
          <a:p>
            <a:r>
              <a:rPr lang="zh-CN" altLang="en-US" spc="105" dirty="0">
                <a:latin typeface="Times New Roman" panose="02020603050405020304" charset="0"/>
                <a:cs typeface="Times New Roman" panose="02020603050405020304" charset="0"/>
              </a:rPr>
              <a:t>坚持“预防为主、保护优先、风险管控、污染治理”的思路，开展建设用地土壤污染状况、耕地土壤与农产品重金属污染、重点工业片区土壤污染调查，摸清底子，精准施策</a:t>
            </a:r>
            <a:r>
              <a:rPr spc="105" dirty="0" smtClean="0">
                <a:latin typeface="Times New Roman" panose="02020603050405020304" charset="0"/>
                <a:cs typeface="Times New Roman" panose="02020603050405020304" charset="0"/>
              </a:rPr>
              <a:t>。</a:t>
            </a:r>
            <a:r>
              <a:rPr lang="zh-CN" altLang="en-US" spc="105" dirty="0">
                <a:latin typeface="Times New Roman" panose="02020603050405020304" charset="0"/>
                <a:cs typeface="Times New Roman" panose="02020603050405020304" charset="0"/>
              </a:rPr>
              <a:t>加强土壤环境质量监测，加强尾矿库排查治理，深入推进报废尾矿治理，严控工业“三废”排放。加强城乡垃圾和危险废物处理，加强地下水污染监管能力</a:t>
            </a:r>
            <a:r>
              <a:rPr lang="zh-CN" altLang="en-US" spc="105" dirty="0" smtClean="0">
                <a:latin typeface="Times New Roman" panose="02020603050405020304" charset="0"/>
                <a:cs typeface="Times New Roman" panose="02020603050405020304" charset="0"/>
              </a:rPr>
              <a:t>建设</a:t>
            </a:r>
            <a:r>
              <a:rPr spc="105" dirty="0" smtClean="0">
                <a:latin typeface="Times New Roman" panose="02020603050405020304" charset="0"/>
                <a:cs typeface="Times New Roman" panose="02020603050405020304" charset="0"/>
              </a:rPr>
              <a:t>。</a:t>
            </a:r>
            <a:endParaRPr spc="105" dirty="0">
              <a:latin typeface="Times New Roman" panose="02020603050405020304" charset="0"/>
              <a:cs typeface="Times New Roman" panose="02020603050405020304" charset="0"/>
            </a:endParaRPr>
          </a:p>
        </p:txBody>
      </p:sp>
      <p:sp>
        <p:nvSpPr>
          <p:cNvPr id="113" name="文本框 112"/>
          <p:cNvSpPr txBox="1"/>
          <p:nvPr/>
        </p:nvSpPr>
        <p:spPr>
          <a:xfrm>
            <a:off x="3173730" y="12663805"/>
            <a:ext cx="6487160" cy="1787525"/>
          </a:xfrm>
          <a:prstGeom prst="rect">
            <a:avLst/>
          </a:prstGeom>
          <a:noFill/>
        </p:spPr>
        <p:txBody>
          <a:bodyPr wrap="square" rtlCol="0">
            <a:noAutofit/>
          </a:bodyPr>
          <a:lstStyle/>
          <a:p>
            <a:r>
              <a:rPr lang="zh-CN" altLang="en-US" spc="105" dirty="0">
                <a:latin typeface="Times New Roman" panose="02020603050405020304" charset="0"/>
                <a:cs typeface="Times New Roman" panose="02020603050405020304" charset="0"/>
              </a:rPr>
              <a:t>以现状山体河流的生态格局为基础构建生态多样性保护网络。以保护自然生态系统原真性及多样性为核心，保护珍稀濒危野生动植物资源为重点，保持野生动植物物种和种群平衡，实现野生动植物资源良性循环和永续利用</a:t>
            </a:r>
            <a:r>
              <a:rPr spc="105" dirty="0" smtClean="0">
                <a:latin typeface="Times New Roman" panose="02020603050405020304" charset="0"/>
                <a:cs typeface="Times New Roman" panose="02020603050405020304" charset="0"/>
              </a:rPr>
              <a:t>。</a:t>
            </a:r>
            <a:r>
              <a:rPr lang="zh-CN" altLang="en-US" spc="105" dirty="0">
                <a:latin typeface="Times New Roman" panose="02020603050405020304" charset="0"/>
                <a:cs typeface="Times New Roman" panose="02020603050405020304" charset="0"/>
              </a:rPr>
              <a:t>推进以碧涌溪为脉络的水系生态廊道建设，以河流、湿地为基础为镇域水生动物洄游、繁殖，水禽栖息等提供生态廊道</a:t>
            </a:r>
            <a:r>
              <a:rPr spc="105" dirty="0" smtClean="0">
                <a:latin typeface="Times New Roman" panose="02020603050405020304" charset="0"/>
                <a:cs typeface="Times New Roman" panose="02020603050405020304" charset="0"/>
              </a:rPr>
              <a:t>。</a:t>
            </a:r>
            <a:endParaRPr spc="105" dirty="0">
              <a:latin typeface="Times New Roman" panose="02020603050405020304" charset="0"/>
              <a:cs typeface="Times New Roman" panose="0202060305040502030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3e48314a3a7749a887ec3e94be41cbe5"/>
          <p:cNvPicPr>
            <a:picLocks noChangeAspect="1"/>
          </p:cNvPicPr>
          <p:nvPr/>
        </p:nvPicPr>
        <p:blipFill>
          <a:blip r:embed="rId1">
            <a:alphaModFix amt="20000"/>
          </a:blip>
          <a:srcRect/>
          <a:stretch>
            <a:fillRect/>
          </a:stretch>
        </p:blipFill>
        <p:spPr>
          <a:xfrm>
            <a:off x="-635" y="0"/>
            <a:ext cx="10711180" cy="15120620"/>
          </a:xfrm>
          <a:prstGeom prst="rect">
            <a:avLst/>
          </a:prstGeom>
        </p:spPr>
      </p:pic>
      <p:sp>
        <p:nvSpPr>
          <p:cNvPr id="5" name="矩形 4"/>
          <p:cNvSpPr/>
          <p:nvPr/>
        </p:nvSpPr>
        <p:spPr>
          <a:xfrm>
            <a:off x="0" y="8255635"/>
            <a:ext cx="10691495" cy="4372610"/>
          </a:xfrm>
          <a:prstGeom prst="rect">
            <a:avLst/>
          </a:prstGeom>
          <a:solidFill>
            <a:srgbClr val="6A5756">
              <a:alpha val="50000"/>
            </a:srgbClr>
          </a:solidFill>
        </p:spPr>
        <p:style>
          <a:lnRef idx="0">
            <a:srgbClr val="FFFFFF"/>
          </a:lnRef>
          <a:fillRef idx="2">
            <a:schemeClr val="accent1"/>
          </a:fillRef>
          <a:effectRef idx="0">
            <a:srgbClr val="FFFFFF"/>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596900" y="9030970"/>
            <a:ext cx="9621520" cy="2831465"/>
          </a:xfrm>
        </p:spPr>
        <p:txBody>
          <a:bodyPr>
            <a:noAutofit/>
          </a:bodyPr>
          <a:lstStyle/>
          <a:p>
            <a:r>
              <a:rPr lang="en-US" altLang="zh-CN" sz="20000">
                <a:solidFill>
                  <a:schemeClr val="bg1"/>
                </a:solidFill>
                <a:latin typeface="华文琥珀" panose="02010800040101010101" charset="-122"/>
                <a:ea typeface="华文琥珀" panose="02010800040101010101" charset="-122"/>
              </a:rPr>
              <a:t>06</a:t>
            </a:r>
            <a:endParaRPr lang="en-US" altLang="zh-CN" sz="20000">
              <a:solidFill>
                <a:schemeClr val="bg1"/>
              </a:solidFill>
              <a:latin typeface="华文琥珀" panose="02010800040101010101" charset="-122"/>
              <a:ea typeface="华文琥珀" panose="02010800040101010101" charset="-122"/>
            </a:endParaRPr>
          </a:p>
        </p:txBody>
      </p:sp>
      <p:sp>
        <p:nvSpPr>
          <p:cNvPr id="3" name="文本框 2"/>
          <p:cNvSpPr txBox="1"/>
          <p:nvPr/>
        </p:nvSpPr>
        <p:spPr>
          <a:xfrm>
            <a:off x="4311650" y="8498205"/>
            <a:ext cx="5880735" cy="3896995"/>
          </a:xfrm>
          <a:prstGeom prst="rect">
            <a:avLst/>
          </a:prstGeom>
          <a:noFill/>
        </p:spPr>
        <p:txBody>
          <a:bodyPr wrap="square" rtlCol="0" anchor="t">
            <a:noAutofit/>
          </a:bodyPr>
          <a:lstStyle/>
          <a:p>
            <a:pPr indent="0" algn="ctr" fontAlgn="auto">
              <a:lnSpc>
                <a:spcPct val="120000"/>
              </a:lnSpc>
            </a:pPr>
            <a:r>
              <a:rPr lang="zh-CN" altLang="en-US" sz="5400">
                <a:solidFill>
                  <a:schemeClr val="bg1"/>
                </a:solidFill>
                <a:latin typeface="华文琥珀" panose="02010800040101010101" charset="-122"/>
                <a:ea typeface="华文琥珀" panose="02010800040101010101" charset="-122"/>
              </a:rPr>
              <a:t>镇政府驻地规划</a:t>
            </a:r>
            <a:endParaRPr lang="zh-CN" altLang="en-US" sz="5400">
              <a:solidFill>
                <a:schemeClr val="bg1"/>
              </a:solidFill>
              <a:latin typeface="华文琥珀" panose="02010800040101010101" charset="-122"/>
              <a:ea typeface="华文琥珀" panose="02010800040101010101" charset="-122"/>
            </a:endParaRPr>
          </a:p>
          <a:p>
            <a:pPr indent="0" algn="ctr" fontAlgn="auto">
              <a:lnSpc>
                <a:spcPct val="120000"/>
              </a:lnSpc>
            </a:pPr>
            <a:r>
              <a:rPr lang="zh-CN" altLang="en-US" sz="2800">
                <a:solidFill>
                  <a:schemeClr val="bg1"/>
                </a:solidFill>
                <a:latin typeface="方正粗黑宋简体" panose="02000000000000000000" charset="-122"/>
                <a:ea typeface="方正粗黑宋简体" panose="02000000000000000000" charset="-122"/>
                <a:sym typeface="+mn-ea"/>
              </a:rPr>
              <a:t>镇政府驻地规划范围</a:t>
            </a:r>
            <a:endParaRPr lang="zh-CN" altLang="en-US" sz="2800">
              <a:solidFill>
                <a:schemeClr val="bg1"/>
              </a:solidFill>
              <a:latin typeface="方正粗黑宋简体" panose="02000000000000000000" charset="-122"/>
              <a:ea typeface="方正粗黑宋简体" panose="02000000000000000000" charset="-122"/>
              <a:sym typeface="+mn-ea"/>
            </a:endParaRPr>
          </a:p>
          <a:p>
            <a:pPr indent="0" algn="ctr" fontAlgn="auto">
              <a:lnSpc>
                <a:spcPct val="120000"/>
              </a:lnSpc>
            </a:pPr>
            <a:r>
              <a:rPr lang="zh-CN" altLang="en-US" sz="2800">
                <a:solidFill>
                  <a:schemeClr val="bg1"/>
                </a:solidFill>
                <a:latin typeface="方正粗黑宋简体" panose="02000000000000000000" charset="-122"/>
                <a:ea typeface="方正粗黑宋简体" panose="02000000000000000000" charset="-122"/>
                <a:sym typeface="+mn-ea"/>
              </a:rPr>
              <a:t>用地结构</a:t>
            </a:r>
            <a:endParaRPr lang="zh-CN" altLang="en-US" sz="2800">
              <a:solidFill>
                <a:schemeClr val="bg1"/>
              </a:solidFill>
              <a:latin typeface="方正粗黑宋简体" panose="02000000000000000000" charset="-122"/>
              <a:ea typeface="方正粗黑宋简体" panose="02000000000000000000" charset="-122"/>
            </a:endParaRPr>
          </a:p>
          <a:p>
            <a:pPr indent="0" algn="ctr" fontAlgn="auto">
              <a:lnSpc>
                <a:spcPct val="120000"/>
              </a:lnSpc>
            </a:pPr>
            <a:r>
              <a:rPr lang="zh-CN" altLang="en-US" sz="2800">
                <a:solidFill>
                  <a:schemeClr val="bg1"/>
                </a:solidFill>
                <a:latin typeface="方正粗黑宋简体" panose="02000000000000000000" charset="-122"/>
                <a:ea typeface="方正粗黑宋简体" panose="02000000000000000000" charset="-122"/>
                <a:sym typeface="+mn-ea"/>
              </a:rPr>
              <a:t>道路交通规划</a:t>
            </a:r>
            <a:endParaRPr lang="zh-CN" altLang="en-US" sz="2800">
              <a:solidFill>
                <a:schemeClr val="bg1"/>
              </a:solidFill>
              <a:latin typeface="方正粗黑宋简体" panose="02000000000000000000" charset="-122"/>
              <a:ea typeface="方正粗黑宋简体" panose="02000000000000000000" charset="-122"/>
            </a:endParaRPr>
          </a:p>
          <a:p>
            <a:pPr indent="0" algn="ctr" fontAlgn="auto">
              <a:lnSpc>
                <a:spcPct val="120000"/>
              </a:lnSpc>
            </a:pPr>
            <a:r>
              <a:rPr lang="zh-CN" altLang="en-US" sz="2800">
                <a:solidFill>
                  <a:schemeClr val="bg1"/>
                </a:solidFill>
                <a:latin typeface="方正粗黑宋简体" panose="02000000000000000000" charset="-122"/>
                <a:ea typeface="方正粗黑宋简体" panose="02000000000000000000" charset="-122"/>
                <a:sym typeface="+mn-ea"/>
              </a:rPr>
              <a:t>公共服务设施规划</a:t>
            </a:r>
            <a:endParaRPr lang="zh-CN" altLang="en-US" sz="2800">
              <a:solidFill>
                <a:schemeClr val="bg1"/>
              </a:solidFill>
              <a:latin typeface="方正粗黑宋简体" panose="02000000000000000000" charset="-122"/>
              <a:ea typeface="方正粗黑宋简体" panose="02000000000000000000" charset="-122"/>
            </a:endParaRPr>
          </a:p>
          <a:p>
            <a:pPr indent="0" algn="ctr" fontAlgn="auto">
              <a:lnSpc>
                <a:spcPct val="120000"/>
              </a:lnSpc>
            </a:pPr>
            <a:r>
              <a:rPr lang="zh-CN" altLang="en-US" sz="2800">
                <a:solidFill>
                  <a:schemeClr val="bg1"/>
                </a:solidFill>
                <a:latin typeface="方正粗黑宋简体" panose="02000000000000000000" charset="-122"/>
                <a:ea typeface="方正粗黑宋简体" panose="02000000000000000000" charset="-122"/>
                <a:sym typeface="+mn-ea"/>
              </a:rPr>
              <a:t>公用设施规划</a:t>
            </a:r>
            <a:endParaRPr lang="zh-CN" altLang="en-US" sz="2800">
              <a:solidFill>
                <a:schemeClr val="bg1"/>
              </a:solidFill>
              <a:latin typeface="方正粗黑宋简体" panose="02000000000000000000" charset="-122"/>
              <a:ea typeface="方正粗黑宋简体" panose="02000000000000000000" charset="-122"/>
            </a:endParaRPr>
          </a:p>
          <a:p>
            <a:pPr indent="0" algn="ctr" fontAlgn="auto">
              <a:lnSpc>
                <a:spcPct val="120000"/>
              </a:lnSpc>
            </a:pPr>
            <a:endParaRPr lang="zh-CN" altLang="en-US" sz="2800">
              <a:solidFill>
                <a:schemeClr val="bg1"/>
              </a:solidFill>
              <a:latin typeface="方正粗黑宋简体" panose="02000000000000000000" charset="-122"/>
              <a:ea typeface="方正粗黑宋简体" panose="02000000000000000000" charset="-122"/>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矩形 4"/>
          <p:cNvSpPr/>
          <p:nvPr/>
        </p:nvSpPr>
        <p:spPr>
          <a:xfrm>
            <a:off x="0" y="407035"/>
            <a:ext cx="5513705" cy="685800"/>
          </a:xfrm>
          <a:prstGeom prst="rect">
            <a:avLst/>
          </a:prstGeom>
          <a:solidFill>
            <a:schemeClr val="accent1">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标题 1"/>
          <p:cNvSpPr>
            <a:spLocks noGrp="1"/>
          </p:cNvSpPr>
          <p:nvPr/>
        </p:nvSpPr>
        <p:spPr>
          <a:xfrm>
            <a:off x="607060" y="532765"/>
            <a:ext cx="7060565" cy="1017270"/>
          </a:xfrm>
          <a:prstGeom prst="rect">
            <a:avLst/>
          </a:prstGeom>
        </p:spPr>
        <p:txBody>
          <a:bodyPr vert="horz" lIns="91440" tIns="45720" rIns="91440" bIns="45720" rtlCol="0" anchor="t" anchorCtr="0">
            <a:normAutofit/>
          </a:bodyPr>
          <a:lstStyle>
            <a:lvl1pPr algn="l" defTabSz="1069340" rtl="0" eaLnBrk="1" latinLnBrk="0" hangingPunct="1">
              <a:lnSpc>
                <a:spcPct val="90000"/>
              </a:lnSpc>
              <a:spcBef>
                <a:spcPct val="0"/>
              </a:spcBef>
              <a:buNone/>
              <a:defRPr sz="5145" kern="1200">
                <a:solidFill>
                  <a:schemeClr val="tx1"/>
                </a:solidFill>
                <a:latin typeface="+mj-lt"/>
                <a:ea typeface="+mj-ea"/>
                <a:cs typeface="+mj-cs"/>
              </a:defRPr>
            </a:lvl1pPr>
          </a:lstStyle>
          <a:p>
            <a:pPr algn="l"/>
            <a:r>
              <a:rPr lang="zh-CN" sz="3600">
                <a:latin typeface="方正粗黑宋简体" panose="02000000000000000000" charset="-122"/>
                <a:ea typeface="方正粗黑宋简体" panose="02000000000000000000" charset="-122"/>
                <a:cs typeface="方正粗黑宋简体" panose="02000000000000000000" charset="-122"/>
              </a:rPr>
              <a:t>镇政府驻地规划范围</a:t>
            </a:r>
            <a:endParaRPr lang="zh-CN" sz="3600">
              <a:latin typeface="方正粗黑宋简体" panose="02000000000000000000" charset="-122"/>
              <a:ea typeface="方正粗黑宋简体" panose="02000000000000000000" charset="-122"/>
              <a:cs typeface="方正粗黑宋简体" panose="02000000000000000000" charset="-122"/>
            </a:endParaRPr>
          </a:p>
        </p:txBody>
      </p:sp>
      <p:sp>
        <p:nvSpPr>
          <p:cNvPr id="100" name="文本框 99"/>
          <p:cNvSpPr txBox="1"/>
          <p:nvPr/>
        </p:nvSpPr>
        <p:spPr>
          <a:xfrm>
            <a:off x="697865" y="1550035"/>
            <a:ext cx="9164955" cy="2517775"/>
          </a:xfrm>
          <a:prstGeom prst="rect">
            <a:avLst/>
          </a:prstGeom>
          <a:noFill/>
          <a:ln w="9525">
            <a:noFill/>
          </a:ln>
        </p:spPr>
        <p:txBody>
          <a:bodyPr>
            <a:noAutofit/>
          </a:bodyPr>
          <a:lstStyle/>
          <a:p>
            <a:pPr indent="687070" fontAlgn="auto">
              <a:lnSpc>
                <a:spcPct val="150000"/>
              </a:lnSpc>
              <a:extLst>
                <a:ext uri="{35155182-B16C-46BC-9424-99874614C6A1}">
                  <wpsdc:indentchars xmlns:wpsdc="http://www.wps.cn/officeDocument/2017/drawingmlCustomData" val="200" checksum="1191011749"/>
                </a:ext>
              </a:extLst>
            </a:pPr>
            <a:r>
              <a:rPr sz="2600" b="0" spc="105" dirty="0">
                <a:latin typeface="Times New Roman" panose="02020603050405020304" charset="0"/>
                <a:cs typeface="Times New Roman" panose="02020603050405020304" charset="0"/>
              </a:rPr>
              <a:t>镇政府驻地规划范围仅涉及中寨居委会，</a:t>
            </a:r>
            <a:r>
              <a:rPr sz="2600" b="1" spc="105" dirty="0" smtClean="0">
                <a:latin typeface="Times New Roman" panose="02020603050405020304" charset="0"/>
                <a:cs typeface="Times New Roman" panose="02020603050405020304" charset="0"/>
              </a:rPr>
              <a:t>总面积约</a:t>
            </a:r>
            <a:r>
              <a:rPr lang="en-US" sz="2600" b="1" spc="105" dirty="0" smtClean="0">
                <a:latin typeface="Times New Roman" panose="02020603050405020304" charset="0"/>
                <a:cs typeface="Times New Roman" panose="02020603050405020304" charset="0"/>
              </a:rPr>
              <a:t>33.47</a:t>
            </a:r>
            <a:r>
              <a:rPr sz="2600" b="1" spc="105" dirty="0" smtClean="0">
                <a:latin typeface="Times New Roman" panose="02020603050405020304" charset="0"/>
                <a:cs typeface="Times New Roman" panose="02020603050405020304" charset="0"/>
              </a:rPr>
              <a:t>公顷</a:t>
            </a:r>
            <a:r>
              <a:rPr sz="2600" b="0" spc="105" dirty="0">
                <a:latin typeface="Times New Roman" panose="02020603050405020304" charset="0"/>
                <a:cs typeface="Times New Roman" panose="02020603050405020304" charset="0"/>
              </a:rPr>
              <a:t>；其中城镇集中建设区18.27公顷、特别用途区0.61公顷。</a:t>
            </a:r>
            <a:endParaRPr sz="2600" b="0" spc="105" dirty="0">
              <a:latin typeface="Times New Roman" panose="02020603050405020304" charset="0"/>
              <a:cs typeface="Times New Roman" panose="02020603050405020304" charset="0"/>
            </a:endParaRPr>
          </a:p>
          <a:p>
            <a:pPr indent="687070" fontAlgn="auto">
              <a:lnSpc>
                <a:spcPct val="150000"/>
              </a:lnSpc>
              <a:extLst>
                <a:ext uri="{35155182-B16C-46BC-9424-99874614C6A1}">
                  <wpsdc:indentchars xmlns:wpsdc="http://www.wps.cn/officeDocument/2017/drawingmlCustomData" val="200" checksum="1191011749"/>
                </a:ext>
              </a:extLst>
            </a:pPr>
            <a:r>
              <a:rPr sz="2600" spc="105" dirty="0">
                <a:latin typeface="Times New Roman" panose="02020603050405020304" charset="0"/>
                <a:cs typeface="Times New Roman" panose="02020603050405020304" charset="0"/>
                <a:sym typeface="+mn-ea"/>
              </a:rPr>
              <a:t>至2035年，镇政府驻地</a:t>
            </a:r>
            <a:r>
              <a:rPr sz="2600" b="1" spc="105" dirty="0">
                <a:latin typeface="Times New Roman" panose="02020603050405020304" charset="0"/>
                <a:cs typeface="Times New Roman" panose="02020603050405020304" charset="0"/>
                <a:sym typeface="+mn-ea"/>
              </a:rPr>
              <a:t>常住人口0.3万人</a:t>
            </a:r>
            <a:r>
              <a:rPr sz="2600" spc="105" dirty="0">
                <a:latin typeface="Times New Roman" panose="02020603050405020304" charset="0"/>
                <a:cs typeface="Times New Roman" panose="02020603050405020304" charset="0"/>
                <a:sym typeface="+mn-ea"/>
              </a:rPr>
              <a:t>。</a:t>
            </a:r>
            <a:endParaRPr sz="2600" b="0" spc="105" dirty="0">
              <a:latin typeface="Times New Roman" panose="02020603050405020304" charset="0"/>
              <a:cs typeface="Times New Roman" panose="02020603050405020304" charset="0"/>
            </a:endParaRPr>
          </a:p>
          <a:p>
            <a:pPr indent="687070" fontAlgn="auto">
              <a:lnSpc>
                <a:spcPct val="130000"/>
              </a:lnSpc>
              <a:extLst>
                <a:ext uri="{35155182-B16C-46BC-9424-99874614C6A1}">
                  <wpsdc:indentchars xmlns:wpsdc="http://www.wps.cn/officeDocument/2017/drawingmlCustomData" val="200" checksum="1191011749"/>
                </a:ext>
              </a:extLst>
            </a:pPr>
            <a:endParaRPr sz="2600" b="0" spc="105" dirty="0">
              <a:latin typeface="Times New Roman" panose="02020603050405020304" charset="0"/>
              <a:cs typeface="Times New Roman" panose="02020603050405020304" charset="0"/>
            </a:endParaRPr>
          </a:p>
        </p:txBody>
      </p:sp>
      <p:sp>
        <p:nvSpPr>
          <p:cNvPr id="11" name="圆角矩形 10"/>
          <p:cNvSpPr/>
          <p:nvPr/>
        </p:nvSpPr>
        <p:spPr>
          <a:xfrm>
            <a:off x="609600" y="1380490"/>
            <a:ext cx="9323070" cy="2997200"/>
          </a:xfrm>
          <a:prstGeom prst="roundRect">
            <a:avLst/>
          </a:prstGeom>
          <a:noFill/>
          <a:ln w="63500" cmpd="thickThin">
            <a:solidFill>
              <a:schemeClr val="accent6"/>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1"/>
          <a:stretch>
            <a:fillRect/>
          </a:stretch>
        </p:blipFill>
        <p:spPr>
          <a:xfrm>
            <a:off x="722571" y="4632947"/>
            <a:ext cx="9228760" cy="1044485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矩形 4"/>
          <p:cNvSpPr/>
          <p:nvPr/>
        </p:nvSpPr>
        <p:spPr>
          <a:xfrm>
            <a:off x="0" y="407035"/>
            <a:ext cx="5513705" cy="685800"/>
          </a:xfrm>
          <a:prstGeom prst="rect">
            <a:avLst/>
          </a:prstGeom>
          <a:solidFill>
            <a:schemeClr val="accent1">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标题 1"/>
          <p:cNvSpPr>
            <a:spLocks noGrp="1"/>
          </p:cNvSpPr>
          <p:nvPr/>
        </p:nvSpPr>
        <p:spPr>
          <a:xfrm>
            <a:off x="607060" y="532765"/>
            <a:ext cx="7060565" cy="1017270"/>
          </a:xfrm>
          <a:prstGeom prst="rect">
            <a:avLst/>
          </a:prstGeom>
        </p:spPr>
        <p:txBody>
          <a:bodyPr vert="horz" lIns="91440" tIns="45720" rIns="91440" bIns="45720" rtlCol="0" anchor="t" anchorCtr="0">
            <a:normAutofit/>
          </a:bodyPr>
          <a:lstStyle>
            <a:lvl1pPr algn="l" defTabSz="1069340" rtl="0" eaLnBrk="1" latinLnBrk="0" hangingPunct="1">
              <a:lnSpc>
                <a:spcPct val="90000"/>
              </a:lnSpc>
              <a:spcBef>
                <a:spcPct val="0"/>
              </a:spcBef>
              <a:buNone/>
              <a:defRPr sz="5145" kern="1200">
                <a:solidFill>
                  <a:schemeClr val="tx1"/>
                </a:solidFill>
                <a:latin typeface="+mj-lt"/>
                <a:ea typeface="+mj-ea"/>
                <a:cs typeface="+mj-cs"/>
              </a:defRPr>
            </a:lvl1pPr>
          </a:lstStyle>
          <a:p>
            <a:pPr algn="l"/>
            <a:r>
              <a:rPr lang="zh-CN" sz="3600">
                <a:latin typeface="方正粗黑宋简体" panose="02000000000000000000" charset="-122"/>
                <a:ea typeface="方正粗黑宋简体" panose="02000000000000000000" charset="-122"/>
                <a:cs typeface="方正粗黑宋简体" panose="02000000000000000000" charset="-122"/>
              </a:rPr>
              <a:t>用地结构</a:t>
            </a:r>
            <a:endParaRPr lang="zh-CN" sz="3600">
              <a:latin typeface="方正粗黑宋简体" panose="02000000000000000000" charset="-122"/>
              <a:ea typeface="方正粗黑宋简体" panose="02000000000000000000" charset="-122"/>
              <a:cs typeface="方正粗黑宋简体" panose="02000000000000000000" charset="-122"/>
            </a:endParaRPr>
          </a:p>
        </p:txBody>
      </p:sp>
      <p:sp>
        <p:nvSpPr>
          <p:cNvPr id="10" name="圆角矩形 9"/>
          <p:cNvSpPr/>
          <p:nvPr>
            <p:custDataLst>
              <p:tags r:id="rId1"/>
            </p:custDataLst>
          </p:nvPr>
        </p:nvSpPr>
        <p:spPr>
          <a:xfrm>
            <a:off x="665480" y="1976755"/>
            <a:ext cx="9486226" cy="3136421"/>
          </a:xfrm>
          <a:prstGeom prst="roundRect">
            <a:avLst/>
          </a:prstGeom>
          <a:noFill/>
          <a:ln w="50800" cmpd="thickThin">
            <a:solidFill>
              <a:srgbClr val="5CA463"/>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圆角矩形 10"/>
          <p:cNvSpPr/>
          <p:nvPr>
            <p:custDataLst>
              <p:tags r:id="rId2"/>
            </p:custDataLst>
          </p:nvPr>
        </p:nvSpPr>
        <p:spPr>
          <a:xfrm>
            <a:off x="1280795" y="1325880"/>
            <a:ext cx="3733800" cy="594995"/>
          </a:xfrm>
          <a:prstGeom prst="roundRect">
            <a:avLst/>
          </a:prstGeom>
          <a:solidFill>
            <a:schemeClr val="accent4">
              <a:alpha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600" b="1">
                <a:solidFill>
                  <a:schemeClr val="tx1"/>
                </a:solidFill>
                <a:latin typeface="微软雅黑" panose="020B0503020204020204" charset="-122"/>
                <a:ea typeface="微软雅黑" panose="020B0503020204020204" charset="-122"/>
              </a:rPr>
              <a:t>规划空间结构</a:t>
            </a:r>
            <a:endParaRPr lang="zh-CN" altLang="en-US" sz="2600" b="1">
              <a:solidFill>
                <a:schemeClr val="tx1"/>
              </a:solidFill>
              <a:latin typeface="微软雅黑" panose="020B0503020204020204" charset="-122"/>
              <a:ea typeface="微软雅黑" panose="020B0503020204020204" charset="-122"/>
            </a:endParaRPr>
          </a:p>
        </p:txBody>
      </p:sp>
      <p:sp>
        <p:nvSpPr>
          <p:cNvPr id="8" name="文本框 7"/>
          <p:cNvSpPr txBox="1"/>
          <p:nvPr/>
        </p:nvSpPr>
        <p:spPr>
          <a:xfrm>
            <a:off x="843279" y="2042160"/>
            <a:ext cx="8972525" cy="2884403"/>
          </a:xfrm>
          <a:prstGeom prst="rect">
            <a:avLst/>
          </a:prstGeom>
          <a:noFill/>
        </p:spPr>
        <p:txBody>
          <a:bodyPr wrap="square" rtlCol="0">
            <a:noAutofit/>
          </a:bodyPr>
          <a:lstStyle/>
          <a:p>
            <a:pPr indent="483870" fontAlgn="auto">
              <a:lnSpc>
                <a:spcPct val="120000"/>
              </a:lnSpc>
              <a:extLst>
                <a:ext uri="{35155182-B16C-46BC-9424-99874614C6A1}">
                  <wpsdc:indentchars xmlns:wpsdc="http://www.wps.cn/officeDocument/2017/drawingmlCustomData" val="200" checksum="1442924375"/>
                </a:ext>
              </a:extLst>
            </a:pPr>
            <a:r>
              <a:rPr lang="zh-CN" altLang="en-US" spc="105" dirty="0">
                <a:latin typeface="Times New Roman" panose="02020603050405020304" charset="0"/>
                <a:cs typeface="Times New Roman" panose="02020603050405020304" charset="0"/>
                <a:sym typeface="+mn-ea"/>
              </a:rPr>
              <a:t>以中寨镇政府为核心。综合考虑片区现状产业布局，规划形成</a:t>
            </a:r>
            <a:r>
              <a:rPr lang="zh-CN" altLang="en-US" b="1" spc="105" dirty="0">
                <a:latin typeface="Times New Roman" panose="02020603050405020304" charset="0"/>
                <a:cs typeface="Times New Roman" panose="02020603050405020304" charset="0"/>
                <a:sym typeface="+mn-ea"/>
              </a:rPr>
              <a:t>“一心两轴两区”</a:t>
            </a:r>
            <a:r>
              <a:rPr lang="zh-CN" altLang="en-US" spc="105" dirty="0">
                <a:latin typeface="Times New Roman" panose="02020603050405020304" charset="0"/>
                <a:cs typeface="Times New Roman" panose="02020603050405020304" charset="0"/>
                <a:sym typeface="+mn-ea"/>
              </a:rPr>
              <a:t>的空间结构。</a:t>
            </a:r>
            <a:endParaRPr lang="zh-CN" altLang="en-US" spc="105" dirty="0">
              <a:latin typeface="Times New Roman" panose="02020603050405020304" charset="0"/>
              <a:cs typeface="Times New Roman" panose="02020603050405020304" charset="0"/>
              <a:sym typeface="+mn-ea"/>
            </a:endParaRPr>
          </a:p>
          <a:p>
            <a:pPr indent="483870" fontAlgn="auto">
              <a:lnSpc>
                <a:spcPct val="120000"/>
              </a:lnSpc>
              <a:extLst>
                <a:ext uri="{35155182-B16C-46BC-9424-99874614C6A1}">
                  <wpsdc:indentchars xmlns:wpsdc="http://www.wps.cn/officeDocument/2017/drawingmlCustomData" val="200" checksum="1442924375"/>
                </a:ext>
              </a:extLst>
            </a:pPr>
            <a:r>
              <a:rPr lang="zh-CN" altLang="en-US" spc="105" dirty="0">
                <a:latin typeface="Times New Roman" panose="02020603050405020304" charset="0"/>
                <a:cs typeface="Times New Roman" panose="02020603050405020304" charset="0"/>
                <a:sym typeface="+mn-ea"/>
              </a:rPr>
              <a:t>“一心”：即镇政府所在地。以镇综合服务平台为核心，布置公共服务设施用地和商业服务设施用地、教育设施、医疗设施等，形成全镇的综合服务核。</a:t>
            </a:r>
            <a:endParaRPr lang="zh-CN" altLang="en-US" spc="105" dirty="0">
              <a:latin typeface="Times New Roman" panose="02020603050405020304" charset="0"/>
              <a:cs typeface="Times New Roman" panose="02020603050405020304" charset="0"/>
              <a:sym typeface="+mn-ea"/>
            </a:endParaRPr>
          </a:p>
          <a:p>
            <a:pPr indent="483870" fontAlgn="auto">
              <a:lnSpc>
                <a:spcPct val="120000"/>
              </a:lnSpc>
              <a:extLst>
                <a:ext uri="{35155182-B16C-46BC-9424-99874614C6A1}">
                  <wpsdc:indentchars xmlns:wpsdc="http://www.wps.cn/officeDocument/2017/drawingmlCustomData" val="200" checksum="1442924375"/>
                </a:ext>
              </a:extLst>
            </a:pPr>
            <a:r>
              <a:rPr lang="zh-CN" altLang="en-US" spc="105" dirty="0">
                <a:latin typeface="Times New Roman" panose="02020603050405020304" charset="0"/>
                <a:cs typeface="Times New Roman" panose="02020603050405020304" charset="0"/>
                <a:sym typeface="+mn-ea"/>
              </a:rPr>
              <a:t>“两轴”：即沿省道</a:t>
            </a:r>
            <a:r>
              <a:rPr lang="en-US" altLang="zh-CN" spc="105" dirty="0">
                <a:latin typeface="Times New Roman" panose="02020603050405020304" charset="0"/>
                <a:cs typeface="Times New Roman" panose="02020603050405020304" charset="0"/>
                <a:sym typeface="+mn-ea"/>
              </a:rPr>
              <a:t>S335</a:t>
            </a:r>
            <a:r>
              <a:rPr lang="zh-CN" altLang="en-US" spc="105" dirty="0">
                <a:latin typeface="Times New Roman" panose="02020603050405020304" charset="0"/>
                <a:cs typeface="Times New Roman" panose="02020603050405020304" charset="0"/>
                <a:sym typeface="+mn-ea"/>
              </a:rPr>
              <a:t>形成的南北向的城镇发展轴和沿县道</a:t>
            </a:r>
            <a:r>
              <a:rPr lang="en-US" altLang="zh-CN" spc="105" dirty="0">
                <a:latin typeface="Times New Roman" panose="02020603050405020304" charset="0"/>
                <a:cs typeface="Times New Roman" panose="02020603050405020304" charset="0"/>
                <a:sym typeface="+mn-ea"/>
              </a:rPr>
              <a:t>X137</a:t>
            </a:r>
            <a:r>
              <a:rPr lang="zh-CN" altLang="en-US" spc="105" dirty="0">
                <a:latin typeface="Times New Roman" panose="02020603050405020304" charset="0"/>
                <a:cs typeface="Times New Roman" panose="02020603050405020304" charset="0"/>
                <a:sym typeface="+mn-ea"/>
              </a:rPr>
              <a:t>形成的东西向城镇发展轴。</a:t>
            </a:r>
            <a:endParaRPr lang="zh-CN" altLang="en-US" spc="105" dirty="0">
              <a:latin typeface="Times New Roman" panose="02020603050405020304" charset="0"/>
              <a:cs typeface="Times New Roman" panose="02020603050405020304" charset="0"/>
              <a:sym typeface="+mn-ea"/>
            </a:endParaRPr>
          </a:p>
          <a:p>
            <a:pPr indent="483870" fontAlgn="auto">
              <a:lnSpc>
                <a:spcPct val="120000"/>
              </a:lnSpc>
              <a:extLst>
                <a:ext uri="{35155182-B16C-46BC-9424-99874614C6A1}">
                  <wpsdc:indentchars xmlns:wpsdc="http://www.wps.cn/officeDocument/2017/drawingmlCustomData" val="200" checksum="1442924375"/>
                </a:ext>
              </a:extLst>
            </a:pPr>
            <a:r>
              <a:rPr lang="zh-CN" altLang="en-US" spc="105" dirty="0">
                <a:latin typeface="Times New Roman" panose="02020603050405020304" charset="0"/>
                <a:cs typeface="Times New Roman" panose="02020603050405020304" charset="0"/>
                <a:sym typeface="+mn-ea"/>
              </a:rPr>
              <a:t>“两区”：即以中寨镇政府及农贸市场为核心的东部生活配套区和以中寨中学、小学为核心的西部教育配套发展区</a:t>
            </a:r>
            <a:endParaRPr lang="zh-CN" altLang="en-US" spc="105" dirty="0">
              <a:latin typeface="Times New Roman" panose="02020603050405020304" charset="0"/>
              <a:cs typeface="Times New Roman" panose="02020603050405020304" charset="0"/>
              <a:sym typeface="+mn-ea"/>
            </a:endParaRPr>
          </a:p>
        </p:txBody>
      </p:sp>
      <p:sp>
        <p:nvSpPr>
          <p:cNvPr id="9" name="圆角矩形 8"/>
          <p:cNvSpPr/>
          <p:nvPr>
            <p:custDataLst>
              <p:tags r:id="rId3"/>
            </p:custDataLst>
          </p:nvPr>
        </p:nvSpPr>
        <p:spPr>
          <a:xfrm>
            <a:off x="665480" y="6196572"/>
            <a:ext cx="9486226" cy="1585159"/>
          </a:xfrm>
          <a:prstGeom prst="roundRect">
            <a:avLst/>
          </a:prstGeom>
          <a:noFill/>
          <a:ln w="50800" cmpd="thickThin">
            <a:solidFill>
              <a:srgbClr val="5CA463"/>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圆角矩形 11"/>
          <p:cNvSpPr/>
          <p:nvPr>
            <p:custDataLst>
              <p:tags r:id="rId4"/>
            </p:custDataLst>
          </p:nvPr>
        </p:nvSpPr>
        <p:spPr>
          <a:xfrm>
            <a:off x="1280795" y="5543316"/>
            <a:ext cx="2767330" cy="594995"/>
          </a:xfrm>
          <a:prstGeom prst="roundRect">
            <a:avLst/>
          </a:prstGeom>
          <a:solidFill>
            <a:schemeClr val="accent4">
              <a:alpha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600" b="1" dirty="0">
                <a:solidFill>
                  <a:schemeClr val="tx1"/>
                </a:solidFill>
                <a:latin typeface="微软雅黑" panose="020B0503020204020204" charset="-122"/>
                <a:ea typeface="微软雅黑" panose="020B0503020204020204" charset="-122"/>
              </a:rPr>
              <a:t>用</a:t>
            </a:r>
            <a:r>
              <a:rPr lang="zh-CN" altLang="en-US" sz="2600" b="1" dirty="0" smtClean="0">
                <a:solidFill>
                  <a:schemeClr val="tx1"/>
                </a:solidFill>
                <a:latin typeface="微软雅黑" panose="020B0503020204020204" charset="-122"/>
                <a:ea typeface="微软雅黑" panose="020B0503020204020204" charset="-122"/>
              </a:rPr>
              <a:t>地布局</a:t>
            </a:r>
            <a:endParaRPr lang="en-US" altLang="zh-CN" sz="2600" b="1" dirty="0" smtClean="0">
              <a:solidFill>
                <a:schemeClr val="tx1"/>
              </a:solidFill>
              <a:latin typeface="微软雅黑" panose="020B0503020204020204" charset="-122"/>
              <a:ea typeface="微软雅黑" panose="020B0503020204020204" charset="-122"/>
            </a:endParaRPr>
          </a:p>
        </p:txBody>
      </p:sp>
      <p:sp>
        <p:nvSpPr>
          <p:cNvPr id="17" name="文本框 16"/>
          <p:cNvSpPr txBox="1"/>
          <p:nvPr/>
        </p:nvSpPr>
        <p:spPr>
          <a:xfrm>
            <a:off x="843279" y="6261440"/>
            <a:ext cx="8972525" cy="1520291"/>
          </a:xfrm>
          <a:prstGeom prst="rect">
            <a:avLst/>
          </a:prstGeom>
          <a:noFill/>
        </p:spPr>
        <p:txBody>
          <a:bodyPr wrap="square" rtlCol="0">
            <a:noAutofit/>
          </a:bodyPr>
          <a:lstStyle/>
          <a:p>
            <a:pPr indent="457200">
              <a:lnSpc>
                <a:spcPct val="150000"/>
              </a:lnSpc>
              <a:extLst>
                <a:ext uri="{35155182-B16C-46BC-9424-99874614C6A1}">
                  <wpsdc:indentchars xmlns:wpsdc="http://www.wps.cn/officeDocument/2017/drawingmlCustomData" val="200" checksum="59296752"/>
                </a:ext>
              </a:extLst>
            </a:pPr>
            <a:r>
              <a:rPr lang="zh-CN" altLang="en-US" dirty="0">
                <a:latin typeface="Times New Roman" panose="02020603050405020304" charset="0"/>
                <a:cs typeface="Times New Roman" panose="02020603050405020304" charset="0"/>
                <a:sym typeface="+mn-ea"/>
              </a:rPr>
              <a:t>规划至</a:t>
            </a:r>
            <a:r>
              <a:rPr lang="en-US" altLang="zh-CN" dirty="0">
                <a:latin typeface="Times New Roman" panose="02020603050405020304" charset="0"/>
                <a:cs typeface="Times New Roman" panose="02020603050405020304" charset="0"/>
                <a:sym typeface="+mn-ea"/>
              </a:rPr>
              <a:t>2035</a:t>
            </a:r>
            <a:r>
              <a:rPr lang="zh-CN" altLang="en-US" dirty="0">
                <a:latin typeface="Times New Roman" panose="02020603050405020304" charset="0"/>
                <a:cs typeface="Times New Roman" panose="02020603050405020304" charset="0"/>
                <a:sym typeface="+mn-ea"/>
              </a:rPr>
              <a:t>年，中寨镇镇政府驻地建设用地</a:t>
            </a:r>
            <a:r>
              <a:rPr lang="en-US" altLang="zh-CN" dirty="0">
                <a:latin typeface="Times New Roman" panose="02020603050405020304" charset="0"/>
                <a:cs typeface="Times New Roman" panose="02020603050405020304" charset="0"/>
                <a:sym typeface="+mn-ea"/>
              </a:rPr>
              <a:t>22.84</a:t>
            </a:r>
            <a:r>
              <a:rPr lang="zh-CN" altLang="en-US" dirty="0">
                <a:latin typeface="Times New Roman" panose="02020603050405020304" charset="0"/>
                <a:cs typeface="Times New Roman" panose="02020603050405020304" charset="0"/>
                <a:sym typeface="+mn-ea"/>
              </a:rPr>
              <a:t>公顷，其中城镇建设用地</a:t>
            </a:r>
            <a:r>
              <a:rPr lang="en-US" altLang="zh-CN" dirty="0">
                <a:latin typeface="Times New Roman" panose="02020603050405020304" charset="0"/>
                <a:cs typeface="Times New Roman" panose="02020603050405020304" charset="0"/>
                <a:sym typeface="+mn-ea"/>
              </a:rPr>
              <a:t>18.27</a:t>
            </a:r>
            <a:r>
              <a:rPr lang="zh-CN" altLang="en-US" dirty="0">
                <a:latin typeface="Times New Roman" panose="02020603050405020304" charset="0"/>
                <a:cs typeface="Times New Roman" panose="02020603050405020304" charset="0"/>
                <a:sym typeface="+mn-ea"/>
              </a:rPr>
              <a:t>公顷，占建设用地的</a:t>
            </a:r>
            <a:r>
              <a:rPr lang="en-US" altLang="zh-CN" dirty="0">
                <a:latin typeface="Times New Roman" panose="02020603050405020304" charset="0"/>
                <a:cs typeface="Times New Roman" panose="02020603050405020304" charset="0"/>
                <a:sym typeface="+mn-ea"/>
              </a:rPr>
              <a:t>80.00%</a:t>
            </a:r>
            <a:r>
              <a:rPr lang="zh-CN" altLang="en-US" dirty="0">
                <a:latin typeface="Times New Roman" panose="02020603050405020304" charset="0"/>
                <a:cs typeface="Times New Roman" panose="02020603050405020304" charset="0"/>
                <a:sym typeface="+mn-ea"/>
              </a:rPr>
              <a:t>；村庄建设用地</a:t>
            </a:r>
            <a:r>
              <a:rPr lang="en-US" altLang="zh-CN" dirty="0">
                <a:latin typeface="Times New Roman" panose="02020603050405020304" charset="0"/>
                <a:cs typeface="Times New Roman" panose="02020603050405020304" charset="0"/>
                <a:sym typeface="+mn-ea"/>
              </a:rPr>
              <a:t>4.38</a:t>
            </a:r>
            <a:r>
              <a:rPr lang="zh-CN" altLang="en-US" dirty="0">
                <a:latin typeface="Times New Roman" panose="02020603050405020304" charset="0"/>
                <a:cs typeface="Times New Roman" panose="02020603050405020304" charset="0"/>
                <a:sym typeface="+mn-ea"/>
              </a:rPr>
              <a:t>公顷，占建设用地的</a:t>
            </a:r>
            <a:r>
              <a:rPr lang="en-US" altLang="zh-CN" dirty="0">
                <a:latin typeface="Times New Roman" panose="02020603050405020304" charset="0"/>
                <a:cs typeface="Times New Roman" panose="02020603050405020304" charset="0"/>
                <a:sym typeface="+mn-ea"/>
              </a:rPr>
              <a:t>19.18%</a:t>
            </a:r>
            <a:r>
              <a:rPr lang="zh-CN" altLang="en-US" dirty="0">
                <a:latin typeface="Times New Roman" panose="02020603050405020304" charset="0"/>
                <a:cs typeface="Times New Roman" panose="02020603050405020304" charset="0"/>
                <a:sym typeface="+mn-ea"/>
              </a:rPr>
              <a:t>；区域基础设施用地</a:t>
            </a:r>
            <a:r>
              <a:rPr lang="en-US" altLang="zh-CN" dirty="0">
                <a:latin typeface="Times New Roman" panose="02020603050405020304" charset="0"/>
                <a:cs typeface="Times New Roman" panose="02020603050405020304" charset="0"/>
                <a:sym typeface="+mn-ea"/>
              </a:rPr>
              <a:t>0.19</a:t>
            </a:r>
            <a:r>
              <a:rPr lang="zh-CN" altLang="en-US" dirty="0">
                <a:latin typeface="Times New Roman" panose="02020603050405020304" charset="0"/>
                <a:cs typeface="Times New Roman" panose="02020603050405020304" charset="0"/>
                <a:sym typeface="+mn-ea"/>
              </a:rPr>
              <a:t>公顷，占建设用地的</a:t>
            </a:r>
            <a:r>
              <a:rPr lang="en-US" altLang="zh-CN" dirty="0">
                <a:latin typeface="Times New Roman" panose="02020603050405020304" charset="0"/>
                <a:cs typeface="Times New Roman" panose="02020603050405020304" charset="0"/>
                <a:sym typeface="+mn-ea"/>
              </a:rPr>
              <a:t>0.83%</a:t>
            </a:r>
            <a:r>
              <a:rPr lang="zh-CN" altLang="en-US" dirty="0" smtClean="0">
                <a:latin typeface="Times New Roman" panose="02020603050405020304" charset="0"/>
                <a:cs typeface="Times New Roman" panose="02020603050405020304" charset="0"/>
                <a:sym typeface="+mn-ea"/>
              </a:rPr>
              <a:t>。</a:t>
            </a:r>
            <a:endParaRPr lang="en-US" altLang="zh-CN" dirty="0" smtClean="0">
              <a:latin typeface="Times New Roman" panose="02020603050405020304" charset="0"/>
              <a:cs typeface="Times New Roman" panose="02020603050405020304" charset="0"/>
              <a:sym typeface="+mn-ea"/>
            </a:endParaRPr>
          </a:p>
          <a:p>
            <a:pPr indent="457200">
              <a:lnSpc>
                <a:spcPct val="150000"/>
              </a:lnSpc>
            </a:pPr>
            <a:endParaRPr spc="105" dirty="0">
              <a:solidFill>
                <a:schemeClr val="tx1"/>
              </a:solidFill>
              <a:latin typeface="Times New Roman" panose="02020603050405020304" charset="0"/>
              <a:cs typeface="Times New Roman" panose="02020603050405020304" charset="0"/>
              <a:sym typeface="+mn-ea"/>
            </a:endParaRPr>
          </a:p>
        </p:txBody>
      </p:sp>
      <p:pic>
        <p:nvPicPr>
          <p:cNvPr id="18" name="图片 17"/>
          <p:cNvPicPr>
            <a:picLocks noChangeAspect="1"/>
          </p:cNvPicPr>
          <p:nvPr/>
        </p:nvPicPr>
        <p:blipFill>
          <a:blip r:embed="rId5"/>
          <a:stretch>
            <a:fillRect/>
          </a:stretch>
        </p:blipFill>
        <p:spPr>
          <a:xfrm>
            <a:off x="2238658" y="7836896"/>
            <a:ext cx="6382827" cy="728245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矩形 4"/>
          <p:cNvSpPr/>
          <p:nvPr/>
        </p:nvSpPr>
        <p:spPr>
          <a:xfrm>
            <a:off x="0" y="407035"/>
            <a:ext cx="5513705" cy="685800"/>
          </a:xfrm>
          <a:prstGeom prst="rect">
            <a:avLst/>
          </a:prstGeom>
          <a:solidFill>
            <a:schemeClr val="accent1">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标题 1"/>
          <p:cNvSpPr>
            <a:spLocks noGrp="1"/>
          </p:cNvSpPr>
          <p:nvPr/>
        </p:nvSpPr>
        <p:spPr>
          <a:xfrm>
            <a:off x="607060" y="532765"/>
            <a:ext cx="7060565" cy="1017270"/>
          </a:xfrm>
          <a:prstGeom prst="rect">
            <a:avLst/>
          </a:prstGeom>
        </p:spPr>
        <p:txBody>
          <a:bodyPr vert="horz" lIns="91440" tIns="45720" rIns="91440" bIns="45720" rtlCol="0" anchor="t" anchorCtr="0">
            <a:normAutofit/>
          </a:bodyPr>
          <a:lstStyle>
            <a:lvl1pPr algn="l" defTabSz="1069340" rtl="0" eaLnBrk="1" latinLnBrk="0" hangingPunct="1">
              <a:lnSpc>
                <a:spcPct val="90000"/>
              </a:lnSpc>
              <a:spcBef>
                <a:spcPct val="0"/>
              </a:spcBef>
              <a:buNone/>
              <a:defRPr sz="5145" kern="1200">
                <a:solidFill>
                  <a:schemeClr val="tx1"/>
                </a:solidFill>
                <a:latin typeface="+mj-lt"/>
                <a:ea typeface="+mj-ea"/>
                <a:cs typeface="+mj-cs"/>
              </a:defRPr>
            </a:lvl1pPr>
          </a:lstStyle>
          <a:p>
            <a:pPr algn="l"/>
            <a:r>
              <a:rPr lang="zh-CN" sz="3600">
                <a:latin typeface="方正粗黑宋简体" panose="02000000000000000000" charset="-122"/>
                <a:ea typeface="方正粗黑宋简体" panose="02000000000000000000" charset="-122"/>
                <a:cs typeface="方正粗黑宋简体" panose="02000000000000000000" charset="-122"/>
              </a:rPr>
              <a:t>道路交通规划</a:t>
            </a:r>
            <a:endParaRPr lang="zh-CN" sz="3600">
              <a:latin typeface="方正粗黑宋简体" panose="02000000000000000000" charset="-122"/>
              <a:ea typeface="方正粗黑宋简体" panose="02000000000000000000" charset="-122"/>
              <a:cs typeface="方正粗黑宋简体" panose="02000000000000000000" charset="-122"/>
            </a:endParaRPr>
          </a:p>
        </p:txBody>
      </p:sp>
      <p:grpSp>
        <p:nvGrpSpPr>
          <p:cNvPr id="20" name="组合 19"/>
          <p:cNvGrpSpPr/>
          <p:nvPr>
            <p:custDataLst>
              <p:tags r:id="rId1"/>
            </p:custDataLst>
          </p:nvPr>
        </p:nvGrpSpPr>
        <p:grpSpPr>
          <a:xfrm>
            <a:off x="633095" y="1325880"/>
            <a:ext cx="9295130" cy="3246120"/>
            <a:chOff x="997" y="2088"/>
            <a:chExt cx="14638" cy="5112"/>
          </a:xfrm>
        </p:grpSpPr>
        <p:grpSp>
          <p:nvGrpSpPr>
            <p:cNvPr id="12" name="组合 11"/>
            <p:cNvGrpSpPr/>
            <p:nvPr>
              <p:custDataLst>
                <p:tags r:id="rId2"/>
              </p:custDataLst>
            </p:nvPr>
          </p:nvGrpSpPr>
          <p:grpSpPr>
            <a:xfrm>
              <a:off x="997" y="2088"/>
              <a:ext cx="14638" cy="2414"/>
              <a:chOff x="997" y="2088"/>
              <a:chExt cx="14638" cy="2414"/>
            </a:xfrm>
          </p:grpSpPr>
          <p:sp>
            <p:nvSpPr>
              <p:cNvPr id="10" name="圆角矩形 9"/>
              <p:cNvSpPr/>
              <p:nvPr>
                <p:custDataLst>
                  <p:tags r:id="rId3"/>
                </p:custDataLst>
              </p:nvPr>
            </p:nvSpPr>
            <p:spPr>
              <a:xfrm>
                <a:off x="3765" y="2088"/>
                <a:ext cx="11870" cy="2413"/>
              </a:xfrm>
              <a:prstGeom prst="roundRect">
                <a:avLst/>
              </a:prstGeom>
              <a:noFill/>
              <a:ln w="50800" cmpd="thickThin">
                <a:solidFill>
                  <a:schemeClr val="accent3"/>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圆角矩形 10"/>
              <p:cNvSpPr/>
              <p:nvPr>
                <p:custDataLst>
                  <p:tags r:id="rId4"/>
                </p:custDataLst>
              </p:nvPr>
            </p:nvSpPr>
            <p:spPr>
              <a:xfrm>
                <a:off x="997" y="2088"/>
                <a:ext cx="2724" cy="2414"/>
              </a:xfrm>
              <a:prstGeom prst="roundRect">
                <a:avLst/>
              </a:prstGeom>
              <a:solidFill>
                <a:schemeClr val="accent3">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600" b="1">
                    <a:solidFill>
                      <a:schemeClr val="tx1"/>
                    </a:solidFill>
                    <a:latin typeface="微软雅黑" panose="020B0503020204020204" charset="-122"/>
                    <a:ea typeface="微软雅黑" panose="020B0503020204020204" charset="-122"/>
                  </a:rPr>
                  <a:t>镇政府驻地路网规划</a:t>
                </a:r>
                <a:endParaRPr lang="zh-CN" altLang="en-US" sz="2600" b="1">
                  <a:solidFill>
                    <a:schemeClr val="tx1"/>
                  </a:solidFill>
                  <a:latin typeface="微软雅黑" panose="020B0503020204020204" charset="-122"/>
                  <a:ea typeface="微软雅黑" panose="020B0503020204020204" charset="-122"/>
                </a:endParaRPr>
              </a:p>
            </p:txBody>
          </p:sp>
          <p:sp>
            <p:nvSpPr>
              <p:cNvPr id="22" name="文本框 21"/>
              <p:cNvSpPr txBox="1"/>
              <p:nvPr>
                <p:custDataLst>
                  <p:tags r:id="rId5"/>
                </p:custDataLst>
              </p:nvPr>
            </p:nvSpPr>
            <p:spPr>
              <a:xfrm>
                <a:off x="3931" y="2177"/>
                <a:ext cx="11451" cy="2324"/>
              </a:xfrm>
              <a:prstGeom prst="rect">
                <a:avLst/>
              </a:prstGeom>
              <a:noFill/>
            </p:spPr>
            <p:txBody>
              <a:bodyPr wrap="square" rtlCol="0">
                <a:noAutofit/>
              </a:bodyPr>
              <a:lstStyle/>
              <a:p>
                <a:pPr indent="534670" fontAlgn="auto">
                  <a:lnSpc>
                    <a:spcPct val="110000"/>
                  </a:lnSpc>
                  <a:extLst>
                    <a:ext uri="{35155182-B16C-46BC-9424-99874614C6A1}">
                      <wpsdc:indentchars xmlns:wpsdc="http://www.wps.cn/officeDocument/2017/drawingmlCustomData" val="200" checksum="1092119623"/>
                    </a:ext>
                  </a:extLst>
                </a:pPr>
                <a:r>
                  <a:rPr lang="zh-CN" altLang="en-US" sz="2000" spc="105" dirty="0" smtClean="0">
                    <a:latin typeface="Times New Roman" panose="02020603050405020304" charset="0"/>
                    <a:cs typeface="Times New Roman" panose="02020603050405020304" charset="0"/>
                    <a:sym typeface="+mn-ea"/>
                  </a:rPr>
                  <a:t>规划</a:t>
                </a:r>
                <a:r>
                  <a:rPr lang="zh-CN" altLang="en-US" sz="2000" spc="105" dirty="0">
                    <a:latin typeface="Times New Roman" panose="02020603050405020304" charset="0"/>
                    <a:cs typeface="Times New Roman" panose="02020603050405020304" charset="0"/>
                    <a:sym typeface="+mn-ea"/>
                  </a:rPr>
                  <a:t>形成“两横三纵”的干路骨架。“两横”分别为县道</a:t>
                </a:r>
                <a:r>
                  <a:rPr lang="en-US" altLang="zh-CN" sz="2000" spc="105" dirty="0">
                    <a:latin typeface="Times New Roman" panose="02020603050405020304" charset="0"/>
                    <a:cs typeface="Times New Roman" panose="02020603050405020304" charset="0"/>
                    <a:sym typeface="+mn-ea"/>
                  </a:rPr>
                  <a:t>X137</a:t>
                </a:r>
                <a:r>
                  <a:rPr lang="zh-CN" altLang="en-US" sz="2000" spc="105" dirty="0">
                    <a:latin typeface="Times New Roman" panose="02020603050405020304" charset="0"/>
                    <a:cs typeface="Times New Roman" panose="02020603050405020304" charset="0"/>
                    <a:sym typeface="+mn-ea"/>
                  </a:rPr>
                  <a:t>、北部跨河路，“三纵”分别为省道</a:t>
                </a:r>
                <a:r>
                  <a:rPr lang="en-US" altLang="zh-CN" sz="2000" spc="105" dirty="0">
                    <a:latin typeface="Times New Roman" panose="02020603050405020304" charset="0"/>
                    <a:cs typeface="Times New Roman" panose="02020603050405020304" charset="0"/>
                    <a:sym typeface="+mn-ea"/>
                  </a:rPr>
                  <a:t>S335</a:t>
                </a:r>
                <a:r>
                  <a:rPr lang="zh-CN" altLang="en-US" sz="2000" spc="105" dirty="0">
                    <a:latin typeface="Times New Roman" panose="02020603050405020304" charset="0"/>
                    <a:cs typeface="Times New Roman" panose="02020603050405020304" charset="0"/>
                    <a:sym typeface="+mn-ea"/>
                  </a:rPr>
                  <a:t>、西部滨河路</a:t>
                </a:r>
                <a:r>
                  <a:rPr lang="zh-CN" altLang="en-US" sz="2000" spc="105" dirty="0" smtClean="0">
                    <a:latin typeface="Times New Roman" panose="02020603050405020304" charset="0"/>
                    <a:cs typeface="Times New Roman" panose="02020603050405020304" charset="0"/>
                    <a:sym typeface="+mn-ea"/>
                  </a:rPr>
                  <a:t>。</a:t>
                </a:r>
                <a:endParaRPr sz="2000" dirty="0">
                  <a:solidFill>
                    <a:schemeClr val="tx1"/>
                  </a:solidFill>
                  <a:latin typeface="微软雅黑" panose="020B0503020204020204" charset="-122"/>
                  <a:cs typeface="微软雅黑" panose="020B0503020204020204" charset="-122"/>
                  <a:sym typeface="+mn-ea"/>
                </a:endParaRPr>
              </a:p>
            </p:txBody>
          </p:sp>
        </p:grpSp>
        <p:grpSp>
          <p:nvGrpSpPr>
            <p:cNvPr id="13" name="组合 12"/>
            <p:cNvGrpSpPr/>
            <p:nvPr>
              <p:custDataLst>
                <p:tags r:id="rId6"/>
              </p:custDataLst>
            </p:nvPr>
          </p:nvGrpSpPr>
          <p:grpSpPr>
            <a:xfrm>
              <a:off x="997" y="4810"/>
              <a:ext cx="14638" cy="2391"/>
              <a:chOff x="997" y="2088"/>
              <a:chExt cx="14638" cy="2391"/>
            </a:xfrm>
          </p:grpSpPr>
          <p:sp>
            <p:nvSpPr>
              <p:cNvPr id="14" name="圆角矩形 13"/>
              <p:cNvSpPr/>
              <p:nvPr>
                <p:custDataLst>
                  <p:tags r:id="rId7"/>
                </p:custDataLst>
              </p:nvPr>
            </p:nvSpPr>
            <p:spPr>
              <a:xfrm>
                <a:off x="3765" y="2088"/>
                <a:ext cx="11870" cy="2386"/>
              </a:xfrm>
              <a:prstGeom prst="roundRect">
                <a:avLst/>
              </a:prstGeom>
              <a:noFill/>
              <a:ln w="50800" cmpd="thickThin">
                <a:solidFill>
                  <a:schemeClr val="accent3"/>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5" name="圆角矩形 14"/>
              <p:cNvSpPr/>
              <p:nvPr>
                <p:custDataLst>
                  <p:tags r:id="rId8"/>
                </p:custDataLst>
              </p:nvPr>
            </p:nvSpPr>
            <p:spPr>
              <a:xfrm>
                <a:off x="997" y="2088"/>
                <a:ext cx="2724" cy="2386"/>
              </a:xfrm>
              <a:prstGeom prst="roundRect">
                <a:avLst/>
              </a:prstGeom>
              <a:solidFill>
                <a:schemeClr val="accent3">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600" b="1">
                    <a:solidFill>
                      <a:schemeClr val="tx1"/>
                    </a:solidFill>
                    <a:latin typeface="微软雅黑" panose="020B0503020204020204" charset="-122"/>
                    <a:ea typeface="微软雅黑" panose="020B0503020204020204" charset="-122"/>
                  </a:rPr>
                  <a:t>交通设施规划</a:t>
                </a:r>
                <a:endParaRPr lang="zh-CN" altLang="en-US" sz="2600" b="1">
                  <a:solidFill>
                    <a:schemeClr val="tx1"/>
                  </a:solidFill>
                  <a:latin typeface="微软雅黑" panose="020B0503020204020204" charset="-122"/>
                  <a:ea typeface="微软雅黑" panose="020B0503020204020204" charset="-122"/>
                </a:endParaRPr>
              </a:p>
            </p:txBody>
          </p:sp>
          <p:sp>
            <p:nvSpPr>
              <p:cNvPr id="16" name="文本框 15"/>
              <p:cNvSpPr txBox="1"/>
              <p:nvPr>
                <p:custDataLst>
                  <p:tags r:id="rId9"/>
                </p:custDataLst>
              </p:nvPr>
            </p:nvSpPr>
            <p:spPr>
              <a:xfrm>
                <a:off x="3931" y="2155"/>
                <a:ext cx="11526" cy="2324"/>
              </a:xfrm>
              <a:prstGeom prst="rect">
                <a:avLst/>
              </a:prstGeom>
              <a:noFill/>
            </p:spPr>
            <p:txBody>
              <a:bodyPr wrap="square" rtlCol="0">
                <a:noAutofit/>
              </a:bodyPr>
              <a:lstStyle/>
              <a:p>
                <a:pPr indent="534670" fontAlgn="auto">
                  <a:lnSpc>
                    <a:spcPct val="110000"/>
                  </a:lnSpc>
                  <a:extLst>
                    <a:ext uri="{35155182-B16C-46BC-9424-99874614C6A1}">
                      <wpsdc:indentchars xmlns:wpsdc="http://www.wps.cn/officeDocument/2017/drawingmlCustomData" val="200" checksum="1092119623"/>
                    </a:ext>
                  </a:extLst>
                </a:pPr>
                <a:r>
                  <a:rPr lang="zh-CN" altLang="en-US" sz="2000" b="1" spc="105" dirty="0">
                    <a:latin typeface="Times New Roman" panose="02020603050405020304" charset="0"/>
                    <a:cs typeface="Times New Roman" panose="02020603050405020304" charset="0"/>
                    <a:sym typeface="+mn-ea"/>
                  </a:rPr>
                  <a:t>客运站规划。</a:t>
                </a:r>
                <a:r>
                  <a:rPr lang="zh-CN" altLang="en-US" sz="2000" spc="105" dirty="0">
                    <a:latin typeface="Times New Roman" panose="02020603050405020304" charset="0"/>
                    <a:cs typeface="Times New Roman" panose="02020603050405020304" charset="0"/>
                    <a:sym typeface="+mn-ea"/>
                  </a:rPr>
                  <a:t>规划新建一处客运站，用地面积为</a:t>
                </a:r>
                <a:r>
                  <a:rPr lang="en-US" altLang="zh-CN" sz="2000" spc="105" dirty="0">
                    <a:latin typeface="Times New Roman" panose="02020603050405020304" charset="0"/>
                    <a:cs typeface="Times New Roman" panose="02020603050405020304" charset="0"/>
                    <a:sym typeface="+mn-ea"/>
                  </a:rPr>
                  <a:t>0.25</a:t>
                </a:r>
                <a:r>
                  <a:rPr lang="zh-CN" altLang="en-US" sz="2000" spc="105" dirty="0">
                    <a:latin typeface="Times New Roman" panose="02020603050405020304" charset="0"/>
                    <a:cs typeface="Times New Roman" panose="02020603050405020304" charset="0"/>
                    <a:sym typeface="+mn-ea"/>
                  </a:rPr>
                  <a:t>公顷，位于驻地北部，碧涌溪西侧。</a:t>
                </a:r>
                <a:endParaRPr lang="zh-CN" altLang="en-US" sz="2000" spc="105" dirty="0">
                  <a:latin typeface="Times New Roman" panose="02020603050405020304" charset="0"/>
                  <a:cs typeface="Times New Roman" panose="02020603050405020304" charset="0"/>
                  <a:sym typeface="+mn-ea"/>
                </a:endParaRPr>
              </a:p>
              <a:p>
                <a:pPr indent="534670" fontAlgn="auto">
                  <a:lnSpc>
                    <a:spcPct val="110000"/>
                  </a:lnSpc>
                  <a:extLst>
                    <a:ext uri="{35155182-B16C-46BC-9424-99874614C6A1}">
                      <wpsdc:indentchars xmlns:wpsdc="http://www.wps.cn/officeDocument/2017/drawingmlCustomData" val="200" checksum="1092119623"/>
                    </a:ext>
                  </a:extLst>
                </a:pPr>
                <a:r>
                  <a:rPr lang="zh-CN" altLang="en-US" sz="2000" b="1" spc="105" dirty="0">
                    <a:latin typeface="Times New Roman" panose="02020603050405020304" charset="0"/>
                    <a:cs typeface="Times New Roman" panose="02020603050405020304" charset="0"/>
                    <a:sym typeface="+mn-ea"/>
                  </a:rPr>
                  <a:t>社会停车场规划。</a:t>
                </a:r>
                <a:r>
                  <a:rPr lang="zh-CN" altLang="en-US" sz="2000" spc="105" dirty="0">
                    <a:latin typeface="Times New Roman" panose="02020603050405020304" charset="0"/>
                    <a:cs typeface="Times New Roman" panose="02020603050405020304" charset="0"/>
                    <a:sym typeface="+mn-ea"/>
                  </a:rPr>
                  <a:t>规划</a:t>
                </a:r>
                <a:r>
                  <a:rPr lang="en-US" altLang="zh-CN" sz="2000" spc="105" dirty="0">
                    <a:latin typeface="Times New Roman" panose="02020603050405020304" charset="0"/>
                    <a:cs typeface="Times New Roman" panose="02020603050405020304" charset="0"/>
                    <a:sym typeface="+mn-ea"/>
                  </a:rPr>
                  <a:t>2</a:t>
                </a:r>
                <a:r>
                  <a:rPr lang="zh-CN" altLang="en-US" sz="2000" spc="105" dirty="0">
                    <a:latin typeface="Times New Roman" panose="02020603050405020304" charset="0"/>
                    <a:cs typeface="Times New Roman" panose="02020603050405020304" charset="0"/>
                    <a:sym typeface="+mn-ea"/>
                  </a:rPr>
                  <a:t>处社会公共停车场，分别</a:t>
                </a:r>
                <a:r>
                  <a:rPr lang="zh-CN" altLang="en-US" sz="2000" spc="105" dirty="0" smtClean="0">
                    <a:latin typeface="Times New Roman" panose="02020603050405020304" charset="0"/>
                    <a:cs typeface="Times New Roman" panose="02020603050405020304" charset="0"/>
                    <a:sym typeface="+mn-ea"/>
                  </a:rPr>
                  <a:t>位于中学</a:t>
                </a:r>
                <a:r>
                  <a:rPr lang="zh-CN" altLang="en-US" sz="2000" spc="105" dirty="0">
                    <a:latin typeface="Times New Roman" panose="02020603050405020304" charset="0"/>
                    <a:cs typeface="Times New Roman" panose="02020603050405020304" charset="0"/>
                    <a:sym typeface="+mn-ea"/>
                  </a:rPr>
                  <a:t>北侧及结合客运站设置，停车场内设置新能源电车充电桩。</a:t>
                </a:r>
                <a:endParaRPr lang="zh-CN" altLang="en-US" sz="2000" spc="105" dirty="0">
                  <a:latin typeface="Times New Roman" panose="02020603050405020304" charset="0"/>
                  <a:cs typeface="Times New Roman" panose="02020603050405020304" charset="0"/>
                  <a:sym typeface="+mn-ea"/>
                </a:endParaRPr>
              </a:p>
            </p:txBody>
          </p:sp>
        </p:grpSp>
      </p:grpSp>
      <p:grpSp>
        <p:nvGrpSpPr>
          <p:cNvPr id="23" name="组合 22"/>
          <p:cNvGrpSpPr/>
          <p:nvPr>
            <p:custDataLst>
              <p:tags r:id="rId10"/>
            </p:custDataLst>
          </p:nvPr>
        </p:nvGrpSpPr>
        <p:grpSpPr>
          <a:xfrm>
            <a:off x="680720" y="4765040"/>
            <a:ext cx="9295130" cy="1532890"/>
            <a:chOff x="997" y="2088"/>
            <a:chExt cx="14638" cy="2414"/>
          </a:xfrm>
        </p:grpSpPr>
        <p:sp>
          <p:nvSpPr>
            <p:cNvPr id="24" name="圆角矩形 23"/>
            <p:cNvSpPr/>
            <p:nvPr>
              <p:custDataLst>
                <p:tags r:id="rId11"/>
              </p:custDataLst>
            </p:nvPr>
          </p:nvSpPr>
          <p:spPr>
            <a:xfrm>
              <a:off x="3765" y="2088"/>
              <a:ext cx="11870" cy="2413"/>
            </a:xfrm>
            <a:prstGeom prst="roundRect">
              <a:avLst/>
            </a:prstGeom>
            <a:noFill/>
            <a:ln w="50800" cmpd="thickThin">
              <a:solidFill>
                <a:schemeClr val="accent3"/>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5" name="圆角矩形 24"/>
            <p:cNvSpPr/>
            <p:nvPr>
              <p:custDataLst>
                <p:tags r:id="rId12"/>
              </p:custDataLst>
            </p:nvPr>
          </p:nvSpPr>
          <p:spPr>
            <a:xfrm>
              <a:off x="997" y="2088"/>
              <a:ext cx="2724" cy="2414"/>
            </a:xfrm>
            <a:prstGeom prst="roundRect">
              <a:avLst/>
            </a:prstGeom>
            <a:solidFill>
              <a:schemeClr val="accent3">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600" b="1">
                  <a:solidFill>
                    <a:schemeClr val="tx1"/>
                  </a:solidFill>
                  <a:latin typeface="微软雅黑" panose="020B0503020204020204" charset="-122"/>
                  <a:ea typeface="微软雅黑" panose="020B0503020204020204" charset="-122"/>
                </a:rPr>
                <a:t>公共交通规划</a:t>
              </a:r>
              <a:endParaRPr lang="zh-CN" altLang="en-US" sz="2600" b="1">
                <a:solidFill>
                  <a:schemeClr val="tx1"/>
                </a:solidFill>
                <a:latin typeface="微软雅黑" panose="020B0503020204020204" charset="-122"/>
                <a:ea typeface="微软雅黑" panose="020B0503020204020204" charset="-122"/>
              </a:endParaRPr>
            </a:p>
          </p:txBody>
        </p:sp>
        <p:sp>
          <p:nvSpPr>
            <p:cNvPr id="26" name="文本框 25"/>
            <p:cNvSpPr txBox="1"/>
            <p:nvPr>
              <p:custDataLst>
                <p:tags r:id="rId13"/>
              </p:custDataLst>
            </p:nvPr>
          </p:nvSpPr>
          <p:spPr>
            <a:xfrm>
              <a:off x="3931" y="2177"/>
              <a:ext cx="11451" cy="2324"/>
            </a:xfrm>
            <a:prstGeom prst="rect">
              <a:avLst/>
            </a:prstGeom>
            <a:noFill/>
          </p:spPr>
          <p:txBody>
            <a:bodyPr wrap="square" rtlCol="0">
              <a:noAutofit/>
            </a:bodyPr>
            <a:lstStyle/>
            <a:p>
              <a:pPr indent="534670" fontAlgn="auto">
                <a:lnSpc>
                  <a:spcPct val="110000"/>
                </a:lnSpc>
                <a:extLst>
                  <a:ext uri="{35155182-B16C-46BC-9424-99874614C6A1}">
                    <wpsdc:indentchars xmlns:wpsdc="http://www.wps.cn/officeDocument/2017/drawingmlCustomData" val="200" checksum="1092119623"/>
                  </a:ext>
                </a:extLst>
              </a:pPr>
              <a:r>
                <a:rPr lang="zh-CN" altLang="en-US" sz="2000" spc="105" dirty="0">
                  <a:latin typeface="Times New Roman" panose="02020603050405020304" charset="0"/>
                  <a:cs typeface="Times New Roman" panose="02020603050405020304" charset="0"/>
                  <a:sym typeface="+mn-ea"/>
                </a:rPr>
                <a:t>“优先大力发展公共交通”，塑造合理的城市交通结构。规划设置省道</a:t>
              </a:r>
              <a:r>
                <a:rPr lang="en-US" altLang="zh-CN" sz="2000" spc="105" dirty="0">
                  <a:latin typeface="Times New Roman" panose="02020603050405020304" charset="0"/>
                  <a:cs typeface="Times New Roman" panose="02020603050405020304" charset="0"/>
                  <a:sym typeface="+mn-ea"/>
                </a:rPr>
                <a:t>S335</a:t>
              </a:r>
              <a:r>
                <a:rPr lang="zh-CN" altLang="en-US" sz="2000" spc="105" dirty="0">
                  <a:latin typeface="Times New Roman" panose="02020603050405020304" charset="0"/>
                  <a:cs typeface="Times New Roman" panose="02020603050405020304" charset="0"/>
                  <a:sym typeface="+mn-ea"/>
                </a:rPr>
                <a:t>一条公交主干线</a:t>
              </a:r>
              <a:r>
                <a:rPr sz="2000" spc="105" dirty="0" smtClean="0">
                  <a:solidFill>
                    <a:schemeClr val="tx1"/>
                  </a:solidFill>
                  <a:latin typeface="Times New Roman" panose="02020603050405020304" charset="0"/>
                  <a:cs typeface="Times New Roman" panose="02020603050405020304" charset="0"/>
                  <a:sym typeface="+mn-ea"/>
                </a:rPr>
                <a:t>，</a:t>
              </a:r>
              <a:r>
                <a:rPr lang="zh-CN" altLang="en-US" sz="2000" spc="105" dirty="0">
                  <a:latin typeface="Times New Roman" panose="02020603050405020304" charset="0"/>
                  <a:cs typeface="Times New Roman" panose="02020603050405020304" charset="0"/>
                  <a:sym typeface="+mn-ea"/>
                </a:rPr>
                <a:t>同时完善公交次干线网、一般线网。结合乘客需求和客流情况适当调整公交发车频率，结合通勤需要引入定制公交</a:t>
              </a:r>
              <a:r>
                <a:rPr sz="2000" spc="105" dirty="0" smtClean="0">
                  <a:solidFill>
                    <a:schemeClr val="tx1"/>
                  </a:solidFill>
                  <a:latin typeface="Times New Roman" panose="02020603050405020304" charset="0"/>
                  <a:cs typeface="Times New Roman" panose="02020603050405020304" charset="0"/>
                  <a:sym typeface="+mn-ea"/>
                </a:rPr>
                <a:t>。</a:t>
              </a:r>
              <a:endParaRPr sz="2000" spc="105" dirty="0">
                <a:solidFill>
                  <a:schemeClr val="tx1"/>
                </a:solidFill>
                <a:latin typeface="Times New Roman" panose="02020603050405020304" charset="0"/>
                <a:cs typeface="Times New Roman" panose="02020603050405020304" charset="0"/>
                <a:sym typeface="+mn-ea"/>
              </a:endParaRPr>
            </a:p>
          </p:txBody>
        </p:sp>
      </p:grpSp>
      <p:pic>
        <p:nvPicPr>
          <p:cNvPr id="8" name="图片 7"/>
          <p:cNvPicPr>
            <a:picLocks noChangeAspect="1"/>
          </p:cNvPicPr>
          <p:nvPr/>
        </p:nvPicPr>
        <p:blipFill>
          <a:blip r:embed="rId14"/>
          <a:stretch>
            <a:fillRect/>
          </a:stretch>
        </p:blipFill>
        <p:spPr>
          <a:xfrm>
            <a:off x="1564251" y="6456783"/>
            <a:ext cx="7616628" cy="867975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矩形 4"/>
          <p:cNvSpPr/>
          <p:nvPr/>
        </p:nvSpPr>
        <p:spPr>
          <a:xfrm>
            <a:off x="0" y="407035"/>
            <a:ext cx="5513705" cy="685800"/>
          </a:xfrm>
          <a:prstGeom prst="rect">
            <a:avLst/>
          </a:prstGeom>
          <a:solidFill>
            <a:schemeClr val="accent1">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标题 1"/>
          <p:cNvSpPr>
            <a:spLocks noGrp="1"/>
          </p:cNvSpPr>
          <p:nvPr/>
        </p:nvSpPr>
        <p:spPr>
          <a:xfrm>
            <a:off x="607060" y="532765"/>
            <a:ext cx="7060565" cy="1017270"/>
          </a:xfrm>
          <a:prstGeom prst="rect">
            <a:avLst/>
          </a:prstGeom>
        </p:spPr>
        <p:txBody>
          <a:bodyPr vert="horz" lIns="91440" tIns="45720" rIns="91440" bIns="45720" rtlCol="0" anchor="t" anchorCtr="0">
            <a:normAutofit/>
          </a:bodyPr>
          <a:lstStyle>
            <a:lvl1pPr algn="l" defTabSz="1069340" rtl="0" eaLnBrk="1" latinLnBrk="0" hangingPunct="1">
              <a:lnSpc>
                <a:spcPct val="90000"/>
              </a:lnSpc>
              <a:spcBef>
                <a:spcPct val="0"/>
              </a:spcBef>
              <a:buNone/>
              <a:defRPr sz="5145" kern="1200">
                <a:solidFill>
                  <a:schemeClr val="tx1"/>
                </a:solidFill>
                <a:latin typeface="+mj-lt"/>
                <a:ea typeface="+mj-ea"/>
                <a:cs typeface="+mj-cs"/>
              </a:defRPr>
            </a:lvl1pPr>
          </a:lstStyle>
          <a:p>
            <a:pPr algn="l"/>
            <a:r>
              <a:rPr lang="zh-CN" sz="3600">
                <a:latin typeface="方正粗黑宋简体" panose="02000000000000000000" charset="-122"/>
                <a:ea typeface="方正粗黑宋简体" panose="02000000000000000000" charset="-122"/>
                <a:cs typeface="方正粗黑宋简体" panose="02000000000000000000" charset="-122"/>
              </a:rPr>
              <a:t>公共服务设施规划</a:t>
            </a:r>
            <a:endParaRPr lang="zh-CN" sz="3600">
              <a:latin typeface="方正粗黑宋简体" panose="02000000000000000000" charset="-122"/>
              <a:ea typeface="方正粗黑宋简体" panose="02000000000000000000" charset="-122"/>
              <a:cs typeface="方正粗黑宋简体" panose="02000000000000000000" charset="-122"/>
            </a:endParaRPr>
          </a:p>
        </p:txBody>
      </p:sp>
      <p:sp>
        <p:nvSpPr>
          <p:cNvPr id="100" name="文本框 99"/>
          <p:cNvSpPr txBox="1"/>
          <p:nvPr/>
        </p:nvSpPr>
        <p:spPr>
          <a:xfrm>
            <a:off x="609600" y="1283335"/>
            <a:ext cx="9368155" cy="1450340"/>
          </a:xfrm>
          <a:prstGeom prst="rect">
            <a:avLst/>
          </a:prstGeom>
          <a:noFill/>
          <a:ln w="9525">
            <a:noFill/>
          </a:ln>
        </p:spPr>
        <p:txBody>
          <a:bodyPr>
            <a:noAutofit/>
          </a:bodyPr>
          <a:lstStyle/>
          <a:p>
            <a:pPr indent="457200" fontAlgn="auto">
              <a:lnSpc>
                <a:spcPct val="120000"/>
              </a:lnSpc>
            </a:pPr>
            <a:r>
              <a:rPr lang="zh-CN" altLang="en-US" sz="2400" spc="105" dirty="0">
                <a:latin typeface="Times New Roman" panose="02020603050405020304" charset="0"/>
                <a:cs typeface="Times New Roman" panose="02020603050405020304" charset="0"/>
              </a:rPr>
              <a:t>公共服务设施规划以“镇级</a:t>
            </a:r>
            <a:r>
              <a:rPr lang="en-US" altLang="zh-CN" sz="2400" spc="105" dirty="0">
                <a:latin typeface="Times New Roman" panose="02020603050405020304" charset="0"/>
                <a:cs typeface="Times New Roman" panose="02020603050405020304" charset="0"/>
              </a:rPr>
              <a:t>—</a:t>
            </a:r>
            <a:r>
              <a:rPr lang="zh-CN" altLang="en-US" sz="2400" spc="105" dirty="0">
                <a:latin typeface="Times New Roman" panose="02020603050405020304" charset="0"/>
                <a:cs typeface="Times New Roman" panose="02020603050405020304" charset="0"/>
              </a:rPr>
              <a:t>社区级”两级体系进行配置。镇级设施以城镇圈为配置单元，社区级设施以</a:t>
            </a:r>
            <a:r>
              <a:rPr lang="en-US" altLang="zh-CN" sz="2400" spc="105" dirty="0">
                <a:latin typeface="Times New Roman" panose="02020603050405020304" charset="0"/>
                <a:cs typeface="Times New Roman" panose="02020603050405020304" charset="0"/>
              </a:rPr>
              <a:t>5~10</a:t>
            </a:r>
            <a:r>
              <a:rPr lang="zh-CN" altLang="en-US" sz="2400" spc="105" dirty="0">
                <a:latin typeface="Times New Roman" panose="02020603050405020304" charset="0"/>
                <a:cs typeface="Times New Roman" panose="02020603050405020304" charset="0"/>
              </a:rPr>
              <a:t>分钟社区生活圈为配置</a:t>
            </a:r>
            <a:r>
              <a:rPr lang="zh-CN" altLang="en-US" sz="2400" spc="105" dirty="0" smtClean="0">
                <a:latin typeface="Times New Roman" panose="02020603050405020304" charset="0"/>
                <a:cs typeface="Times New Roman" panose="02020603050405020304" charset="0"/>
              </a:rPr>
              <a:t>单元</a:t>
            </a:r>
            <a:r>
              <a:rPr lang="zh-CN" altLang="en-US" sz="2400" spc="105" dirty="0">
                <a:latin typeface="Times New Roman" panose="02020603050405020304" charset="0"/>
                <a:cs typeface="Times New Roman" panose="02020603050405020304" charset="0"/>
              </a:rPr>
              <a:t>。</a:t>
            </a:r>
            <a:endParaRPr sz="2400" b="0" spc="105" dirty="0">
              <a:latin typeface="Times New Roman" panose="02020603050405020304" charset="0"/>
              <a:cs typeface="Times New Roman" panose="02020603050405020304" charset="0"/>
            </a:endParaRPr>
          </a:p>
        </p:txBody>
      </p:sp>
      <p:grpSp>
        <p:nvGrpSpPr>
          <p:cNvPr id="8" name="组合 7"/>
          <p:cNvGrpSpPr/>
          <p:nvPr/>
        </p:nvGrpSpPr>
        <p:grpSpPr>
          <a:xfrm>
            <a:off x="607060" y="2845641"/>
            <a:ext cx="9340215" cy="2124075"/>
            <a:chOff x="956" y="4245"/>
            <a:chExt cx="14709" cy="3345"/>
          </a:xfrm>
        </p:grpSpPr>
        <p:sp>
          <p:nvSpPr>
            <p:cNvPr id="6" name="文本框 5"/>
            <p:cNvSpPr txBox="1"/>
            <p:nvPr/>
          </p:nvSpPr>
          <p:spPr>
            <a:xfrm>
              <a:off x="956" y="4504"/>
              <a:ext cx="14415" cy="2827"/>
            </a:xfrm>
            <a:prstGeom prst="rect">
              <a:avLst/>
            </a:prstGeom>
            <a:noFill/>
            <a:ln w="9525">
              <a:noFill/>
            </a:ln>
          </p:spPr>
          <p:txBody>
            <a:bodyPr>
              <a:noAutofit/>
            </a:bodyPr>
            <a:lstStyle/>
            <a:p>
              <a:pPr indent="585470" fontAlgn="auto">
                <a:extLst>
                  <a:ext uri="{35155182-B16C-46BC-9424-99874614C6A1}">
                    <wpsdc:indentchars xmlns:wpsdc="http://www.wps.cn/officeDocument/2017/drawingmlCustomData" val="200" checksum="769632912"/>
                  </a:ext>
                </a:extLst>
              </a:pPr>
              <a:r>
                <a:rPr lang="zh-CN" altLang="en-US" sz="2200" b="1" spc="105" dirty="0">
                  <a:latin typeface="Times New Roman" panose="02020603050405020304" charset="0"/>
                  <a:cs typeface="Times New Roman" panose="02020603050405020304" charset="0"/>
                </a:rPr>
                <a:t>机关团体用地。</a:t>
              </a:r>
              <a:r>
                <a:rPr lang="zh-CN" altLang="en-US" sz="2200" spc="105" dirty="0">
                  <a:latin typeface="Times New Roman" panose="02020603050405020304" charset="0"/>
                  <a:cs typeface="Times New Roman" panose="02020603050405020304" charset="0"/>
                </a:rPr>
                <a:t>规划保留中寨镇政府、中寨镇派出所用地面积</a:t>
              </a:r>
              <a:r>
                <a:rPr lang="en-US" altLang="zh-CN" sz="2200" spc="105" dirty="0">
                  <a:latin typeface="Times New Roman" panose="02020603050405020304" charset="0"/>
                  <a:cs typeface="Times New Roman" panose="02020603050405020304" charset="0"/>
                </a:rPr>
                <a:t>0.71</a:t>
              </a:r>
              <a:r>
                <a:rPr lang="zh-CN" altLang="en-US" sz="2200" spc="105" dirty="0">
                  <a:latin typeface="Times New Roman" panose="02020603050405020304" charset="0"/>
                  <a:cs typeface="Times New Roman" panose="02020603050405020304" charset="0"/>
                </a:rPr>
                <a:t>公顷。</a:t>
              </a:r>
              <a:endParaRPr lang="zh-CN" altLang="en-US" sz="2200" spc="105" dirty="0">
                <a:latin typeface="Times New Roman" panose="02020603050405020304" charset="0"/>
                <a:cs typeface="Times New Roman" panose="02020603050405020304" charset="0"/>
              </a:endParaRPr>
            </a:p>
            <a:p>
              <a:pPr indent="585470" fontAlgn="auto">
                <a:extLst>
                  <a:ext uri="{35155182-B16C-46BC-9424-99874614C6A1}">
                    <wpsdc:indentchars xmlns:wpsdc="http://www.wps.cn/officeDocument/2017/drawingmlCustomData" val="200" checksum="769632912"/>
                  </a:ext>
                </a:extLst>
              </a:pPr>
              <a:r>
                <a:rPr lang="zh-CN" altLang="en-US" sz="2200" b="1" spc="105" dirty="0">
                  <a:latin typeface="Times New Roman" panose="02020603050405020304" charset="0"/>
                  <a:cs typeface="Times New Roman" panose="02020603050405020304" charset="0"/>
                </a:rPr>
                <a:t>教育用地。</a:t>
              </a:r>
              <a:r>
                <a:rPr lang="zh-CN" altLang="en-US" sz="2200" spc="105" dirty="0">
                  <a:latin typeface="Times New Roman" panose="02020603050405020304" charset="0"/>
                  <a:cs typeface="Times New Roman" panose="02020603050405020304" charset="0"/>
                </a:rPr>
                <a:t>保留改扩建现状的中寨中学、中寨中心小学、中寨镇幼儿园、北侗金苗幼儿园，用地面积</a:t>
              </a:r>
              <a:r>
                <a:rPr lang="en-US" altLang="zh-CN" sz="2200" spc="105" dirty="0">
                  <a:latin typeface="Times New Roman" panose="02020603050405020304" charset="0"/>
                  <a:cs typeface="Times New Roman" panose="02020603050405020304" charset="0"/>
                </a:rPr>
                <a:t>1.53</a:t>
              </a:r>
              <a:r>
                <a:rPr lang="zh-CN" altLang="en-US" sz="2200" spc="105" dirty="0">
                  <a:latin typeface="Times New Roman" panose="02020603050405020304" charset="0"/>
                  <a:cs typeface="Times New Roman" panose="02020603050405020304" charset="0"/>
                </a:rPr>
                <a:t>公顷。</a:t>
              </a:r>
              <a:endParaRPr lang="zh-CN" altLang="en-US" sz="2200" spc="105" dirty="0">
                <a:latin typeface="Times New Roman" panose="02020603050405020304" charset="0"/>
                <a:cs typeface="Times New Roman" panose="02020603050405020304" charset="0"/>
              </a:endParaRPr>
            </a:p>
            <a:p>
              <a:pPr indent="585470" fontAlgn="auto">
                <a:extLst>
                  <a:ext uri="{35155182-B16C-46BC-9424-99874614C6A1}">
                    <wpsdc:indentchars xmlns:wpsdc="http://www.wps.cn/officeDocument/2017/drawingmlCustomData" val="200" checksum="769632912"/>
                  </a:ext>
                </a:extLst>
              </a:pPr>
              <a:r>
                <a:rPr lang="zh-CN" altLang="en-US" sz="2200" b="1" spc="105" dirty="0">
                  <a:latin typeface="Times New Roman" panose="02020603050405020304" charset="0"/>
                  <a:cs typeface="Times New Roman" panose="02020603050405020304" charset="0"/>
                </a:rPr>
                <a:t>医疗卫生用地。</a:t>
              </a:r>
              <a:r>
                <a:rPr lang="zh-CN" altLang="en-US" sz="2200" spc="105" dirty="0">
                  <a:latin typeface="Times New Roman" panose="02020603050405020304" charset="0"/>
                  <a:cs typeface="Times New Roman" panose="02020603050405020304" charset="0"/>
                </a:rPr>
                <a:t>规划改扩建中寨卫生院，用地面积</a:t>
              </a:r>
              <a:r>
                <a:rPr lang="en-US" altLang="zh-CN" sz="2200" spc="105" dirty="0">
                  <a:latin typeface="Times New Roman" panose="02020603050405020304" charset="0"/>
                  <a:cs typeface="Times New Roman" panose="02020603050405020304" charset="0"/>
                </a:rPr>
                <a:t>0.83</a:t>
              </a:r>
              <a:r>
                <a:rPr lang="zh-CN" altLang="en-US" sz="2200" spc="105" dirty="0">
                  <a:latin typeface="Times New Roman" panose="02020603050405020304" charset="0"/>
                  <a:cs typeface="Times New Roman" panose="02020603050405020304" charset="0"/>
                </a:rPr>
                <a:t>公顷。</a:t>
              </a:r>
              <a:endParaRPr lang="zh-CN" altLang="en-US" sz="2200" spc="105" dirty="0">
                <a:latin typeface="Times New Roman" panose="02020603050405020304" charset="0"/>
                <a:cs typeface="Times New Roman" panose="02020603050405020304" charset="0"/>
              </a:endParaRPr>
            </a:p>
          </p:txBody>
        </p:sp>
        <p:sp>
          <p:nvSpPr>
            <p:cNvPr id="7" name="圆角矩形 6"/>
            <p:cNvSpPr/>
            <p:nvPr/>
          </p:nvSpPr>
          <p:spPr>
            <a:xfrm>
              <a:off x="960" y="4245"/>
              <a:ext cx="14705" cy="3345"/>
            </a:xfrm>
            <a:prstGeom prst="roundRect">
              <a:avLst/>
            </a:prstGeom>
            <a:noFill/>
            <a:ln w="50800" cmpd="sng">
              <a:solidFill>
                <a:schemeClr val="accent6">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pic>
        <p:nvPicPr>
          <p:cNvPr id="10" name="图片 9"/>
          <p:cNvPicPr>
            <a:picLocks noChangeAspect="1"/>
          </p:cNvPicPr>
          <p:nvPr/>
        </p:nvPicPr>
        <p:blipFill>
          <a:blip r:embed="rId1"/>
          <a:stretch>
            <a:fillRect/>
          </a:stretch>
        </p:blipFill>
        <p:spPr>
          <a:xfrm>
            <a:off x="1001116" y="5189879"/>
            <a:ext cx="8759469" cy="992947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矩形 4"/>
          <p:cNvSpPr/>
          <p:nvPr/>
        </p:nvSpPr>
        <p:spPr>
          <a:xfrm>
            <a:off x="0" y="407035"/>
            <a:ext cx="5513705" cy="685800"/>
          </a:xfrm>
          <a:prstGeom prst="rect">
            <a:avLst/>
          </a:prstGeom>
          <a:solidFill>
            <a:schemeClr val="accent1">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标题 1"/>
          <p:cNvSpPr>
            <a:spLocks noGrp="1"/>
          </p:cNvSpPr>
          <p:nvPr/>
        </p:nvSpPr>
        <p:spPr>
          <a:xfrm>
            <a:off x="607060" y="532765"/>
            <a:ext cx="7060565" cy="1017270"/>
          </a:xfrm>
          <a:prstGeom prst="rect">
            <a:avLst/>
          </a:prstGeom>
        </p:spPr>
        <p:txBody>
          <a:bodyPr vert="horz" lIns="91440" tIns="45720" rIns="91440" bIns="45720" rtlCol="0" anchor="t" anchorCtr="0">
            <a:normAutofit/>
          </a:bodyPr>
          <a:lstStyle>
            <a:lvl1pPr algn="l" defTabSz="1069340" rtl="0" eaLnBrk="1" latinLnBrk="0" hangingPunct="1">
              <a:lnSpc>
                <a:spcPct val="90000"/>
              </a:lnSpc>
              <a:spcBef>
                <a:spcPct val="0"/>
              </a:spcBef>
              <a:buNone/>
              <a:defRPr sz="5145" kern="1200">
                <a:solidFill>
                  <a:schemeClr val="tx1"/>
                </a:solidFill>
                <a:latin typeface="+mj-lt"/>
                <a:ea typeface="+mj-ea"/>
                <a:cs typeface="+mj-cs"/>
              </a:defRPr>
            </a:lvl1pPr>
          </a:lstStyle>
          <a:p>
            <a:pPr algn="l"/>
            <a:r>
              <a:rPr lang="zh-CN" sz="3600">
                <a:latin typeface="方正粗黑宋简体" panose="02000000000000000000" charset="-122"/>
                <a:ea typeface="方正粗黑宋简体" panose="02000000000000000000" charset="-122"/>
                <a:cs typeface="方正粗黑宋简体" panose="02000000000000000000" charset="-122"/>
              </a:rPr>
              <a:t>公用设施规划</a:t>
            </a:r>
            <a:endParaRPr lang="zh-CN" sz="3600">
              <a:latin typeface="方正粗黑宋简体" panose="02000000000000000000" charset="-122"/>
              <a:ea typeface="方正粗黑宋简体" panose="02000000000000000000" charset="-122"/>
              <a:cs typeface="方正粗黑宋简体" panose="02000000000000000000" charset="-122"/>
            </a:endParaRPr>
          </a:p>
        </p:txBody>
      </p:sp>
      <p:grpSp>
        <p:nvGrpSpPr>
          <p:cNvPr id="23" name="组合 22"/>
          <p:cNvGrpSpPr/>
          <p:nvPr>
            <p:custDataLst>
              <p:tags r:id="rId1"/>
            </p:custDataLst>
          </p:nvPr>
        </p:nvGrpSpPr>
        <p:grpSpPr>
          <a:xfrm>
            <a:off x="551815" y="1454150"/>
            <a:ext cx="9587230" cy="1743075"/>
            <a:chOff x="869" y="10270"/>
            <a:chExt cx="15098" cy="2745"/>
          </a:xfrm>
        </p:grpSpPr>
        <p:grpSp>
          <p:nvGrpSpPr>
            <p:cNvPr id="9" name="组合 8"/>
            <p:cNvGrpSpPr/>
            <p:nvPr/>
          </p:nvGrpSpPr>
          <p:grpSpPr>
            <a:xfrm>
              <a:off x="869" y="10270"/>
              <a:ext cx="15098" cy="2620"/>
              <a:chOff x="956" y="2389"/>
              <a:chExt cx="15098" cy="2620"/>
            </a:xfrm>
          </p:grpSpPr>
          <p:sp>
            <p:nvSpPr>
              <p:cNvPr id="10" name="圆角矩形 9"/>
              <p:cNvSpPr/>
              <p:nvPr>
                <p:custDataLst>
                  <p:tags r:id="rId2"/>
                </p:custDataLst>
              </p:nvPr>
            </p:nvSpPr>
            <p:spPr>
              <a:xfrm>
                <a:off x="956" y="2849"/>
                <a:ext cx="15098" cy="2160"/>
              </a:xfrm>
              <a:prstGeom prst="roundRect">
                <a:avLst/>
              </a:prstGeom>
              <a:noFill/>
              <a:ln w="50800" cmpd="thickThin">
                <a:solidFill>
                  <a:schemeClr val="accent3"/>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圆角矩形 10"/>
              <p:cNvSpPr/>
              <p:nvPr>
                <p:custDataLst>
                  <p:tags r:id="rId3"/>
                </p:custDataLst>
              </p:nvPr>
            </p:nvSpPr>
            <p:spPr>
              <a:xfrm>
                <a:off x="1491" y="2389"/>
                <a:ext cx="5487" cy="908"/>
              </a:xfrm>
              <a:prstGeom prst="roundRect">
                <a:avLst/>
              </a:prstGeom>
              <a:solidFill>
                <a:schemeClr val="accent3">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600" b="1">
                    <a:solidFill>
                      <a:schemeClr val="tx1"/>
                    </a:solidFill>
                    <a:latin typeface="微软雅黑" panose="020B0503020204020204" charset="-122"/>
                    <a:ea typeface="微软雅黑" panose="020B0503020204020204" charset="-122"/>
                  </a:rPr>
                  <a:t>给水工程</a:t>
                </a:r>
                <a:endParaRPr lang="zh-CN" altLang="en-US" sz="2200" b="1" spc="105" dirty="0">
                  <a:solidFill>
                    <a:schemeClr val="tx1"/>
                  </a:solidFill>
                  <a:latin typeface="Times New Roman" panose="02020603050405020304" charset="0"/>
                  <a:ea typeface="方正粗黑宋简体" panose="02000000000000000000" charset="-122"/>
                  <a:cs typeface="Times New Roman" panose="02020603050405020304" charset="0"/>
                </a:endParaRPr>
              </a:p>
            </p:txBody>
          </p:sp>
        </p:grpSp>
        <p:sp>
          <p:nvSpPr>
            <p:cNvPr id="22" name="文本框 21"/>
            <p:cNvSpPr txBox="1"/>
            <p:nvPr>
              <p:custDataLst>
                <p:tags r:id="rId4"/>
              </p:custDataLst>
            </p:nvPr>
          </p:nvSpPr>
          <p:spPr>
            <a:xfrm>
              <a:off x="1254" y="11411"/>
              <a:ext cx="14564" cy="1604"/>
            </a:xfrm>
            <a:prstGeom prst="rect">
              <a:avLst/>
            </a:prstGeom>
            <a:noFill/>
          </p:spPr>
          <p:txBody>
            <a:bodyPr wrap="square" rtlCol="0">
              <a:noAutofit/>
            </a:bodyPr>
            <a:lstStyle/>
            <a:p>
              <a:pPr indent="0" fontAlgn="auto">
                <a:lnSpc>
                  <a:spcPct val="110000"/>
                </a:lnSpc>
              </a:pPr>
              <a:r>
                <a:rPr lang="zh-CN" altLang="en-US" sz="2000" spc="105" dirty="0">
                  <a:latin typeface="Times New Roman" panose="02020603050405020304" charset="0"/>
                  <a:cs typeface="Times New Roman" panose="02020603050405020304" charset="0"/>
                  <a:sym typeface="+mn-ea"/>
                </a:rPr>
                <a:t>规划新建一处自来水厂，位于驻地南部，用地面积</a:t>
              </a:r>
              <a:r>
                <a:rPr lang="en-US" altLang="zh-CN" sz="2000" spc="105" dirty="0">
                  <a:latin typeface="Times New Roman" panose="02020603050405020304" charset="0"/>
                  <a:cs typeface="Times New Roman" panose="02020603050405020304" charset="0"/>
                  <a:sym typeface="+mn-ea"/>
                </a:rPr>
                <a:t>0.08</a:t>
              </a:r>
              <a:r>
                <a:rPr lang="zh-CN" altLang="en-US" sz="2000" spc="105" dirty="0">
                  <a:latin typeface="Times New Roman" panose="02020603050405020304" charset="0"/>
                  <a:cs typeface="Times New Roman" panose="02020603050405020304" charset="0"/>
                  <a:sym typeface="+mn-ea"/>
                </a:rPr>
                <a:t>公顷</a:t>
              </a:r>
              <a:r>
                <a:rPr sz="2000" spc="105" dirty="0" smtClean="0">
                  <a:solidFill>
                    <a:schemeClr val="tx1"/>
                  </a:solidFill>
                  <a:latin typeface="Times New Roman" panose="02020603050405020304" charset="0"/>
                  <a:cs typeface="Times New Roman" panose="02020603050405020304" charset="0"/>
                  <a:sym typeface="+mn-ea"/>
                </a:rPr>
                <a:t>。</a:t>
              </a:r>
              <a:r>
                <a:rPr lang="zh-CN" altLang="en-US" sz="2000" spc="105" dirty="0">
                  <a:latin typeface="Times New Roman" panose="02020603050405020304" charset="0"/>
                  <a:cs typeface="Times New Roman" panose="02020603050405020304" charset="0"/>
                  <a:sym typeface="+mn-ea"/>
                </a:rPr>
                <a:t>供水主要沿省道</a:t>
              </a:r>
              <a:r>
                <a:rPr lang="en-US" altLang="zh-CN" sz="2000" spc="105" dirty="0">
                  <a:latin typeface="Times New Roman" panose="02020603050405020304" charset="0"/>
                  <a:cs typeface="Times New Roman" panose="02020603050405020304" charset="0"/>
                  <a:sym typeface="+mn-ea"/>
                </a:rPr>
                <a:t>S335</a:t>
              </a:r>
              <a:r>
                <a:rPr lang="zh-CN" altLang="en-US" sz="2000" spc="105" dirty="0">
                  <a:latin typeface="Times New Roman" panose="02020603050405020304" charset="0"/>
                  <a:cs typeface="Times New Roman" panose="02020603050405020304" charset="0"/>
                  <a:sym typeface="+mn-ea"/>
                </a:rPr>
                <a:t>、县道</a:t>
              </a:r>
              <a:r>
                <a:rPr lang="en-US" altLang="zh-CN" sz="2000" spc="105" dirty="0">
                  <a:latin typeface="Times New Roman" panose="02020603050405020304" charset="0"/>
                  <a:cs typeface="Times New Roman" panose="02020603050405020304" charset="0"/>
                  <a:sym typeface="+mn-ea"/>
                </a:rPr>
                <a:t>X137</a:t>
              </a:r>
              <a:r>
                <a:rPr lang="zh-CN" altLang="en-US" sz="2000" spc="105" dirty="0">
                  <a:latin typeface="Times New Roman" panose="02020603050405020304" charset="0"/>
                  <a:cs typeface="Times New Roman" panose="02020603050405020304" charset="0"/>
                  <a:sym typeface="+mn-ea"/>
                </a:rPr>
                <a:t>及其它干路布置供水主管，形成环状供水管网</a:t>
              </a:r>
              <a:r>
                <a:rPr sz="2000" spc="105" dirty="0" smtClean="0">
                  <a:solidFill>
                    <a:schemeClr val="tx1"/>
                  </a:solidFill>
                  <a:latin typeface="Times New Roman" panose="02020603050405020304" charset="0"/>
                  <a:cs typeface="Times New Roman" panose="02020603050405020304" charset="0"/>
                  <a:sym typeface="+mn-ea"/>
                </a:rPr>
                <a:t>。</a:t>
              </a:r>
              <a:endParaRPr sz="2000" spc="105" dirty="0">
                <a:solidFill>
                  <a:schemeClr val="tx1"/>
                </a:solidFill>
                <a:latin typeface="Times New Roman" panose="02020603050405020304" charset="0"/>
                <a:cs typeface="Times New Roman" panose="02020603050405020304" charset="0"/>
                <a:sym typeface="+mn-ea"/>
              </a:endParaRPr>
            </a:p>
          </p:txBody>
        </p:sp>
      </p:grpSp>
      <p:grpSp>
        <p:nvGrpSpPr>
          <p:cNvPr id="2" name="组合 1"/>
          <p:cNvGrpSpPr/>
          <p:nvPr>
            <p:custDataLst>
              <p:tags r:id="rId5"/>
            </p:custDataLst>
          </p:nvPr>
        </p:nvGrpSpPr>
        <p:grpSpPr>
          <a:xfrm>
            <a:off x="633095" y="3381375"/>
            <a:ext cx="9587230" cy="1743075"/>
            <a:chOff x="869" y="10270"/>
            <a:chExt cx="15098" cy="2745"/>
          </a:xfrm>
        </p:grpSpPr>
        <p:grpSp>
          <p:nvGrpSpPr>
            <p:cNvPr id="3" name="组合 2"/>
            <p:cNvGrpSpPr/>
            <p:nvPr/>
          </p:nvGrpSpPr>
          <p:grpSpPr>
            <a:xfrm>
              <a:off x="869" y="10270"/>
              <a:ext cx="15098" cy="2620"/>
              <a:chOff x="956" y="2389"/>
              <a:chExt cx="15098" cy="2620"/>
            </a:xfrm>
          </p:grpSpPr>
          <p:sp>
            <p:nvSpPr>
              <p:cNvPr id="6" name="圆角矩形 5"/>
              <p:cNvSpPr/>
              <p:nvPr>
                <p:custDataLst>
                  <p:tags r:id="rId6"/>
                </p:custDataLst>
              </p:nvPr>
            </p:nvSpPr>
            <p:spPr>
              <a:xfrm>
                <a:off x="956" y="2849"/>
                <a:ext cx="15098" cy="2160"/>
              </a:xfrm>
              <a:prstGeom prst="roundRect">
                <a:avLst/>
              </a:prstGeom>
              <a:noFill/>
              <a:ln w="50800" cmpd="thickThin">
                <a:solidFill>
                  <a:schemeClr val="accent3"/>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圆角矩形 6"/>
              <p:cNvSpPr/>
              <p:nvPr>
                <p:custDataLst>
                  <p:tags r:id="rId7"/>
                </p:custDataLst>
              </p:nvPr>
            </p:nvSpPr>
            <p:spPr>
              <a:xfrm>
                <a:off x="1491" y="2389"/>
                <a:ext cx="5487" cy="908"/>
              </a:xfrm>
              <a:prstGeom prst="roundRect">
                <a:avLst/>
              </a:prstGeom>
              <a:solidFill>
                <a:schemeClr val="accent3">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600" b="1">
                    <a:solidFill>
                      <a:schemeClr val="tx1"/>
                    </a:solidFill>
                    <a:latin typeface="微软雅黑" panose="020B0503020204020204" charset="-122"/>
                    <a:ea typeface="微软雅黑" panose="020B0503020204020204" charset="-122"/>
                  </a:rPr>
                  <a:t>排水工程</a:t>
                </a:r>
                <a:endParaRPr lang="zh-CN" altLang="en-US" sz="2200" b="1" spc="105" dirty="0">
                  <a:solidFill>
                    <a:schemeClr val="tx1"/>
                  </a:solidFill>
                  <a:latin typeface="Times New Roman" panose="02020603050405020304" charset="0"/>
                  <a:ea typeface="方正粗黑宋简体" panose="02000000000000000000" charset="-122"/>
                  <a:cs typeface="Times New Roman" panose="02020603050405020304" charset="0"/>
                </a:endParaRPr>
              </a:p>
            </p:txBody>
          </p:sp>
        </p:grpSp>
        <p:sp>
          <p:nvSpPr>
            <p:cNvPr id="8" name="文本框 7"/>
            <p:cNvSpPr txBox="1"/>
            <p:nvPr>
              <p:custDataLst>
                <p:tags r:id="rId8"/>
              </p:custDataLst>
            </p:nvPr>
          </p:nvSpPr>
          <p:spPr>
            <a:xfrm>
              <a:off x="1254" y="11411"/>
              <a:ext cx="14564" cy="1604"/>
            </a:xfrm>
            <a:prstGeom prst="rect">
              <a:avLst/>
            </a:prstGeom>
            <a:noFill/>
          </p:spPr>
          <p:txBody>
            <a:bodyPr wrap="square" rtlCol="0">
              <a:noAutofit/>
            </a:bodyPr>
            <a:lstStyle/>
            <a:p>
              <a:pPr indent="0" fontAlgn="auto">
                <a:lnSpc>
                  <a:spcPct val="110000"/>
                </a:lnSpc>
              </a:pPr>
              <a:r>
                <a:rPr lang="zh-CN" altLang="en-US" sz="2000" spc="105" dirty="0">
                  <a:latin typeface="Times New Roman" panose="02020603050405020304" charset="0"/>
                  <a:cs typeface="Times New Roman" panose="02020603050405020304" charset="0"/>
                  <a:sym typeface="+mn-ea"/>
                </a:rPr>
                <a:t>污水排水体制采用截流式</a:t>
              </a:r>
              <a:r>
                <a:rPr lang="zh-CN" altLang="en-US" sz="2000" spc="105" dirty="0" smtClean="0">
                  <a:latin typeface="Times New Roman" panose="02020603050405020304" charset="0"/>
                  <a:cs typeface="Times New Roman" panose="02020603050405020304" charset="0"/>
                  <a:sym typeface="+mn-ea"/>
                </a:rPr>
                <a:t>分流制</a:t>
              </a:r>
              <a:r>
                <a:rPr sz="2000" spc="105" dirty="0" smtClean="0">
                  <a:solidFill>
                    <a:schemeClr val="tx1"/>
                  </a:solidFill>
                  <a:latin typeface="Times New Roman" panose="02020603050405020304" charset="0"/>
                  <a:cs typeface="Times New Roman" panose="02020603050405020304" charset="0"/>
                  <a:sym typeface="+mn-ea"/>
                </a:rPr>
                <a:t>。</a:t>
              </a:r>
              <a:r>
                <a:rPr lang="zh-CN" altLang="en-US" sz="2000" spc="105" dirty="0" smtClean="0">
                  <a:latin typeface="Times New Roman" panose="02020603050405020304" charset="0"/>
                  <a:cs typeface="Times New Roman" panose="02020603050405020304" charset="0"/>
                  <a:sym typeface="+mn-ea"/>
                </a:rPr>
                <a:t>规划改扩建现状污水处理厂，污水处理规模为</a:t>
              </a:r>
              <a:r>
                <a:rPr lang="en-US" altLang="zh-CN" sz="2000" spc="105" dirty="0" smtClean="0">
                  <a:latin typeface="Times New Roman" panose="02020603050405020304" charset="0"/>
                  <a:cs typeface="Times New Roman" panose="02020603050405020304" charset="0"/>
                  <a:sym typeface="+mn-ea"/>
                </a:rPr>
                <a:t>650</a:t>
              </a:r>
              <a:r>
                <a:rPr lang="zh-CN" altLang="en-US" sz="2000" spc="105" dirty="0" smtClean="0">
                  <a:latin typeface="Times New Roman" panose="02020603050405020304" charset="0"/>
                  <a:cs typeface="Times New Roman" panose="02020603050405020304" charset="0"/>
                  <a:sym typeface="+mn-ea"/>
                </a:rPr>
                <a:t>立方米</a:t>
              </a:r>
              <a:r>
                <a:rPr lang="en-US" altLang="zh-CN" sz="2000" spc="105" dirty="0" smtClean="0">
                  <a:latin typeface="Times New Roman" panose="02020603050405020304" charset="0"/>
                  <a:cs typeface="Times New Roman" panose="02020603050405020304" charset="0"/>
                  <a:sym typeface="+mn-ea"/>
                </a:rPr>
                <a:t>/</a:t>
              </a:r>
              <a:r>
                <a:rPr lang="zh-CN" altLang="en-US" sz="2000" spc="105" dirty="0" smtClean="0">
                  <a:latin typeface="Times New Roman" panose="02020603050405020304" charset="0"/>
                  <a:cs typeface="Times New Roman" panose="02020603050405020304" charset="0"/>
                  <a:sym typeface="+mn-ea"/>
                </a:rPr>
                <a:t>日</a:t>
              </a:r>
              <a:r>
                <a:rPr sz="2000" spc="105" dirty="0" smtClean="0">
                  <a:solidFill>
                    <a:schemeClr val="tx1"/>
                  </a:solidFill>
                  <a:latin typeface="Times New Roman" panose="02020603050405020304" charset="0"/>
                  <a:cs typeface="Times New Roman" panose="02020603050405020304" charset="0"/>
                  <a:sym typeface="+mn-ea"/>
                </a:rPr>
                <a:t>。</a:t>
              </a:r>
              <a:endParaRPr sz="2000" spc="105" dirty="0">
                <a:solidFill>
                  <a:schemeClr val="tx1"/>
                </a:solidFill>
                <a:latin typeface="Times New Roman" panose="02020603050405020304" charset="0"/>
                <a:cs typeface="Times New Roman" panose="02020603050405020304" charset="0"/>
                <a:sym typeface="+mn-ea"/>
              </a:endParaRPr>
            </a:p>
          </p:txBody>
        </p:sp>
      </p:grpSp>
      <p:grpSp>
        <p:nvGrpSpPr>
          <p:cNvPr id="12" name="组合 11"/>
          <p:cNvGrpSpPr/>
          <p:nvPr>
            <p:custDataLst>
              <p:tags r:id="rId9"/>
            </p:custDataLst>
          </p:nvPr>
        </p:nvGrpSpPr>
        <p:grpSpPr>
          <a:xfrm>
            <a:off x="606425" y="5327650"/>
            <a:ext cx="9587230" cy="2000250"/>
            <a:chOff x="869" y="10270"/>
            <a:chExt cx="15098" cy="3150"/>
          </a:xfrm>
        </p:grpSpPr>
        <p:grpSp>
          <p:nvGrpSpPr>
            <p:cNvPr id="13" name="组合 12"/>
            <p:cNvGrpSpPr/>
            <p:nvPr/>
          </p:nvGrpSpPr>
          <p:grpSpPr>
            <a:xfrm>
              <a:off x="869" y="10270"/>
              <a:ext cx="15098" cy="3150"/>
              <a:chOff x="956" y="2389"/>
              <a:chExt cx="15098" cy="3150"/>
            </a:xfrm>
          </p:grpSpPr>
          <p:sp>
            <p:nvSpPr>
              <p:cNvPr id="14" name="圆角矩形 13"/>
              <p:cNvSpPr/>
              <p:nvPr>
                <p:custDataLst>
                  <p:tags r:id="rId10"/>
                </p:custDataLst>
              </p:nvPr>
            </p:nvSpPr>
            <p:spPr>
              <a:xfrm>
                <a:off x="956" y="2849"/>
                <a:ext cx="15098" cy="2690"/>
              </a:xfrm>
              <a:prstGeom prst="roundRect">
                <a:avLst/>
              </a:prstGeom>
              <a:noFill/>
              <a:ln w="50800" cmpd="thickThin">
                <a:solidFill>
                  <a:schemeClr val="accent3"/>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5" name="圆角矩形 14"/>
              <p:cNvSpPr/>
              <p:nvPr>
                <p:custDataLst>
                  <p:tags r:id="rId11"/>
                </p:custDataLst>
              </p:nvPr>
            </p:nvSpPr>
            <p:spPr>
              <a:xfrm>
                <a:off x="1491" y="2389"/>
                <a:ext cx="5487" cy="908"/>
              </a:xfrm>
              <a:prstGeom prst="roundRect">
                <a:avLst/>
              </a:prstGeom>
              <a:solidFill>
                <a:schemeClr val="accent3">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600" b="1">
                    <a:solidFill>
                      <a:schemeClr val="tx1"/>
                    </a:solidFill>
                    <a:latin typeface="微软雅黑" panose="020B0503020204020204" charset="-122"/>
                    <a:ea typeface="微软雅黑" panose="020B0503020204020204" charset="-122"/>
                  </a:rPr>
                  <a:t>供电工程</a:t>
                </a:r>
                <a:endParaRPr lang="zh-CN" altLang="en-US" sz="2200" b="1" spc="105" dirty="0">
                  <a:solidFill>
                    <a:schemeClr val="tx1"/>
                  </a:solidFill>
                  <a:latin typeface="Times New Roman" panose="02020603050405020304" charset="0"/>
                  <a:ea typeface="方正粗黑宋简体" panose="02000000000000000000" charset="-122"/>
                  <a:cs typeface="Times New Roman" panose="02020603050405020304" charset="0"/>
                </a:endParaRPr>
              </a:p>
            </p:txBody>
          </p:sp>
        </p:grpSp>
        <p:sp>
          <p:nvSpPr>
            <p:cNvPr id="16" name="文本框 15"/>
            <p:cNvSpPr txBox="1"/>
            <p:nvPr>
              <p:custDataLst>
                <p:tags r:id="rId12"/>
              </p:custDataLst>
            </p:nvPr>
          </p:nvSpPr>
          <p:spPr>
            <a:xfrm>
              <a:off x="1254" y="11411"/>
              <a:ext cx="14564" cy="1604"/>
            </a:xfrm>
            <a:prstGeom prst="rect">
              <a:avLst/>
            </a:prstGeom>
            <a:noFill/>
          </p:spPr>
          <p:txBody>
            <a:bodyPr wrap="square" rtlCol="0">
              <a:noAutofit/>
            </a:bodyPr>
            <a:lstStyle/>
            <a:p>
              <a:pPr indent="0" fontAlgn="auto">
                <a:lnSpc>
                  <a:spcPct val="110000"/>
                </a:lnSpc>
              </a:pPr>
              <a:r>
                <a:rPr lang="zh-CN" altLang="en-US" sz="2000" spc="105" dirty="0">
                  <a:latin typeface="Times New Roman" panose="02020603050405020304" charset="0"/>
                  <a:cs typeface="Times New Roman" panose="02020603050405020304" charset="0"/>
                  <a:sym typeface="+mn-ea"/>
                </a:rPr>
                <a:t>保留中寨镇</a:t>
              </a:r>
              <a:r>
                <a:rPr lang="en-US" altLang="zh-CN" sz="2000" spc="105" dirty="0">
                  <a:latin typeface="Times New Roman" panose="02020603050405020304" charset="0"/>
                  <a:cs typeface="Times New Roman" panose="02020603050405020304" charset="0"/>
                  <a:sym typeface="+mn-ea"/>
                </a:rPr>
                <a:t>35</a:t>
              </a:r>
              <a:r>
                <a:rPr lang="zh-CN" altLang="en-US" sz="2000" spc="105" dirty="0">
                  <a:latin typeface="Times New Roman" panose="02020603050405020304" charset="0"/>
                  <a:cs typeface="Times New Roman" panose="02020603050405020304" charset="0"/>
                  <a:sym typeface="+mn-ea"/>
                </a:rPr>
                <a:t>千伏变电站，位于镇政府东侧，用地面积</a:t>
              </a:r>
              <a:r>
                <a:rPr lang="en-US" altLang="zh-CN" sz="2000" spc="105" dirty="0">
                  <a:latin typeface="Times New Roman" panose="02020603050405020304" charset="0"/>
                  <a:cs typeface="Times New Roman" panose="02020603050405020304" charset="0"/>
                  <a:sym typeface="+mn-ea"/>
                </a:rPr>
                <a:t>0.21</a:t>
              </a:r>
              <a:r>
                <a:rPr lang="zh-CN" altLang="en-US" sz="2000" spc="105" dirty="0" smtClean="0">
                  <a:latin typeface="Times New Roman" panose="02020603050405020304" charset="0"/>
                  <a:cs typeface="Times New Roman" panose="02020603050405020304" charset="0"/>
                  <a:sym typeface="+mn-ea"/>
                </a:rPr>
                <a:t>公顷</a:t>
              </a:r>
              <a:r>
                <a:rPr sz="2000" spc="105" dirty="0" smtClean="0">
                  <a:solidFill>
                    <a:schemeClr val="tx1"/>
                  </a:solidFill>
                  <a:latin typeface="Times New Roman" panose="02020603050405020304" charset="0"/>
                  <a:cs typeface="Times New Roman" panose="02020603050405020304" charset="0"/>
                  <a:sym typeface="+mn-ea"/>
                </a:rPr>
                <a:t>。</a:t>
              </a:r>
              <a:endParaRPr lang="en-US" sz="2000" spc="105" dirty="0" smtClean="0">
                <a:solidFill>
                  <a:schemeClr val="tx1"/>
                </a:solidFill>
                <a:latin typeface="Times New Roman" panose="02020603050405020304" charset="0"/>
                <a:cs typeface="Times New Roman" panose="02020603050405020304" charset="0"/>
                <a:sym typeface="+mn-ea"/>
              </a:endParaRPr>
            </a:p>
            <a:p>
              <a:pPr indent="0" fontAlgn="auto">
                <a:lnSpc>
                  <a:spcPct val="110000"/>
                </a:lnSpc>
              </a:pPr>
              <a:r>
                <a:rPr lang="zh-CN" altLang="en-US" sz="2000" spc="105" dirty="0">
                  <a:latin typeface="Times New Roman" panose="02020603050405020304" charset="0"/>
                  <a:cs typeface="Times New Roman" panose="02020603050405020304" charset="0"/>
                  <a:sym typeface="+mn-ea"/>
                </a:rPr>
                <a:t>高压走廊控制：</a:t>
              </a:r>
              <a:r>
                <a:rPr lang="en-US" altLang="zh-CN" sz="2000" spc="105" dirty="0">
                  <a:latin typeface="Times New Roman" panose="02020603050405020304" charset="0"/>
                  <a:cs typeface="Times New Roman" panose="02020603050405020304" charset="0"/>
                  <a:sym typeface="+mn-ea"/>
                </a:rPr>
                <a:t>35</a:t>
              </a:r>
              <a:r>
                <a:rPr lang="zh-CN" altLang="en-US" sz="2000" spc="105" dirty="0">
                  <a:latin typeface="Times New Roman" panose="02020603050405020304" charset="0"/>
                  <a:cs typeface="Times New Roman" panose="02020603050405020304" charset="0"/>
                  <a:sym typeface="+mn-ea"/>
                </a:rPr>
                <a:t>千伏高压线走廊控制宽度为</a:t>
              </a:r>
              <a:r>
                <a:rPr lang="en-US" altLang="zh-CN" sz="2000" spc="105" dirty="0">
                  <a:latin typeface="Times New Roman" panose="02020603050405020304" charset="0"/>
                  <a:cs typeface="Times New Roman" panose="02020603050405020304" charset="0"/>
                  <a:sym typeface="+mn-ea"/>
                </a:rPr>
                <a:t>30</a:t>
              </a:r>
              <a:r>
                <a:rPr lang="zh-CN" altLang="en-US" sz="2000" spc="105" dirty="0">
                  <a:latin typeface="Times New Roman" panose="02020603050405020304" charset="0"/>
                  <a:cs typeface="Times New Roman" panose="02020603050405020304" charset="0"/>
                  <a:sym typeface="+mn-ea"/>
                </a:rPr>
                <a:t>米。架空线路与临近设施的保护间距应满足相关法律法规</a:t>
              </a:r>
              <a:r>
                <a:rPr lang="zh-CN" altLang="en-US" sz="2000" spc="105" dirty="0" smtClean="0">
                  <a:latin typeface="Times New Roman" panose="02020603050405020304" charset="0"/>
                  <a:cs typeface="Times New Roman" panose="02020603050405020304" charset="0"/>
                  <a:sym typeface="+mn-ea"/>
                </a:rPr>
                <a:t>要求。</a:t>
              </a:r>
              <a:endParaRPr sz="2000" spc="105" dirty="0" smtClean="0">
                <a:solidFill>
                  <a:schemeClr val="tx1"/>
                </a:solidFill>
                <a:latin typeface="Times New Roman" panose="02020603050405020304" charset="0"/>
                <a:cs typeface="Times New Roman" panose="02020603050405020304" charset="0"/>
                <a:sym typeface="+mn-ea"/>
              </a:endParaRPr>
            </a:p>
          </p:txBody>
        </p:sp>
      </p:grpSp>
      <p:grpSp>
        <p:nvGrpSpPr>
          <p:cNvPr id="17" name="组合 16"/>
          <p:cNvGrpSpPr/>
          <p:nvPr>
            <p:custDataLst>
              <p:tags r:id="rId13"/>
            </p:custDataLst>
          </p:nvPr>
        </p:nvGrpSpPr>
        <p:grpSpPr>
          <a:xfrm>
            <a:off x="633095" y="7727315"/>
            <a:ext cx="9587230" cy="1743075"/>
            <a:chOff x="869" y="10270"/>
            <a:chExt cx="15098" cy="2745"/>
          </a:xfrm>
        </p:grpSpPr>
        <p:grpSp>
          <p:nvGrpSpPr>
            <p:cNvPr id="18" name="组合 17"/>
            <p:cNvGrpSpPr/>
            <p:nvPr/>
          </p:nvGrpSpPr>
          <p:grpSpPr>
            <a:xfrm>
              <a:off x="869" y="10270"/>
              <a:ext cx="15098" cy="2620"/>
              <a:chOff x="956" y="2389"/>
              <a:chExt cx="15098" cy="2620"/>
            </a:xfrm>
          </p:grpSpPr>
          <p:sp>
            <p:nvSpPr>
              <p:cNvPr id="19" name="圆角矩形 18"/>
              <p:cNvSpPr/>
              <p:nvPr>
                <p:custDataLst>
                  <p:tags r:id="rId14"/>
                </p:custDataLst>
              </p:nvPr>
            </p:nvSpPr>
            <p:spPr>
              <a:xfrm>
                <a:off x="956" y="2849"/>
                <a:ext cx="15098" cy="2160"/>
              </a:xfrm>
              <a:prstGeom prst="roundRect">
                <a:avLst/>
              </a:prstGeom>
              <a:noFill/>
              <a:ln w="50800" cmpd="thickThin">
                <a:solidFill>
                  <a:schemeClr val="accent3"/>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0" name="圆角矩形 19"/>
              <p:cNvSpPr/>
              <p:nvPr>
                <p:custDataLst>
                  <p:tags r:id="rId15"/>
                </p:custDataLst>
              </p:nvPr>
            </p:nvSpPr>
            <p:spPr>
              <a:xfrm>
                <a:off x="1491" y="2389"/>
                <a:ext cx="5487" cy="908"/>
              </a:xfrm>
              <a:prstGeom prst="roundRect">
                <a:avLst/>
              </a:prstGeom>
              <a:solidFill>
                <a:schemeClr val="accent3">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600" b="1">
                    <a:solidFill>
                      <a:schemeClr val="tx1"/>
                    </a:solidFill>
                    <a:latin typeface="微软雅黑" panose="020B0503020204020204" charset="-122"/>
                    <a:ea typeface="微软雅黑" panose="020B0503020204020204" charset="-122"/>
                  </a:rPr>
                  <a:t>燃气工程</a:t>
                </a:r>
                <a:endParaRPr lang="zh-CN" altLang="en-US" sz="2200" b="1" spc="105" dirty="0">
                  <a:solidFill>
                    <a:schemeClr val="tx1"/>
                  </a:solidFill>
                  <a:latin typeface="Times New Roman" panose="02020603050405020304" charset="0"/>
                  <a:ea typeface="方正粗黑宋简体" panose="02000000000000000000" charset="-122"/>
                  <a:cs typeface="Times New Roman" panose="02020603050405020304" charset="0"/>
                </a:endParaRPr>
              </a:p>
            </p:txBody>
          </p:sp>
        </p:grpSp>
        <p:sp>
          <p:nvSpPr>
            <p:cNvPr id="21" name="文本框 20"/>
            <p:cNvSpPr txBox="1"/>
            <p:nvPr>
              <p:custDataLst>
                <p:tags r:id="rId16"/>
              </p:custDataLst>
            </p:nvPr>
          </p:nvSpPr>
          <p:spPr>
            <a:xfrm>
              <a:off x="1254" y="11411"/>
              <a:ext cx="14564" cy="1604"/>
            </a:xfrm>
            <a:prstGeom prst="rect">
              <a:avLst/>
            </a:prstGeom>
            <a:noFill/>
          </p:spPr>
          <p:txBody>
            <a:bodyPr wrap="square" rtlCol="0">
              <a:noAutofit/>
            </a:bodyPr>
            <a:lstStyle/>
            <a:p>
              <a:pPr>
                <a:lnSpc>
                  <a:spcPct val="110000"/>
                </a:lnSpc>
              </a:pPr>
              <a:r>
                <a:rPr lang="zh-CN" altLang="en-US" sz="2000" spc="105" dirty="0">
                  <a:latin typeface="Times New Roman" panose="02020603050405020304" charset="0"/>
                  <a:cs typeface="Times New Roman" panose="02020603050405020304" charset="0"/>
                  <a:sym typeface="+mn-ea"/>
                </a:rPr>
                <a:t>规划新建一处</a:t>
              </a:r>
              <a:r>
                <a:rPr lang="en-US" altLang="zh-CN" sz="2000" spc="105" dirty="0">
                  <a:latin typeface="Times New Roman" panose="02020603050405020304" charset="0"/>
                  <a:cs typeface="Times New Roman" panose="02020603050405020304" charset="0"/>
                  <a:sym typeface="+mn-ea"/>
                </a:rPr>
                <a:t>LNG</a:t>
              </a:r>
              <a:r>
                <a:rPr lang="zh-CN" altLang="en-US" sz="2000" spc="105" dirty="0">
                  <a:latin typeface="Times New Roman" panose="02020603050405020304" charset="0"/>
                  <a:cs typeface="Times New Roman" panose="02020603050405020304" charset="0"/>
                  <a:sym typeface="+mn-ea"/>
                </a:rPr>
                <a:t>瓶组站，位于</a:t>
              </a:r>
              <a:r>
                <a:rPr lang="zh-CN" altLang="en-US" sz="2000" spc="105" dirty="0" smtClean="0">
                  <a:latin typeface="Times New Roman" panose="02020603050405020304" charset="0"/>
                  <a:cs typeface="Times New Roman" panose="02020603050405020304" charset="0"/>
                  <a:sym typeface="+mn-ea"/>
                </a:rPr>
                <a:t>大寨村。</a:t>
              </a:r>
              <a:r>
                <a:rPr lang="zh-CN" altLang="zh-CN" sz="2000" dirty="0"/>
                <a:t>敷设一条次高压燃气管道，经计寨村、大寨村、中寨居委会、</a:t>
              </a:r>
              <a:r>
                <a:rPr lang="zh-CN" altLang="zh-CN" sz="2000" dirty="0" smtClean="0"/>
                <a:t>赛容村</a:t>
              </a:r>
              <a:r>
                <a:rPr lang="zh-CN" altLang="en-US" sz="2000" spc="105" dirty="0" smtClean="0">
                  <a:latin typeface="Times New Roman" panose="02020603050405020304" charset="0"/>
                  <a:cs typeface="Times New Roman" panose="02020603050405020304" charset="0"/>
                  <a:sym typeface="+mn-ea"/>
                </a:rPr>
                <a:t>。</a:t>
              </a:r>
              <a:endParaRPr lang="zh-CN" altLang="en-US" sz="2000" dirty="0"/>
            </a:p>
          </p:txBody>
        </p:sp>
      </p:grpSp>
      <p:grpSp>
        <p:nvGrpSpPr>
          <p:cNvPr id="24" name="组合 23"/>
          <p:cNvGrpSpPr/>
          <p:nvPr>
            <p:custDataLst>
              <p:tags r:id="rId17"/>
            </p:custDataLst>
          </p:nvPr>
        </p:nvGrpSpPr>
        <p:grpSpPr>
          <a:xfrm>
            <a:off x="607060" y="9769475"/>
            <a:ext cx="9587230" cy="1966595"/>
            <a:chOff x="869" y="10270"/>
            <a:chExt cx="15098" cy="3097"/>
          </a:xfrm>
        </p:grpSpPr>
        <p:grpSp>
          <p:nvGrpSpPr>
            <p:cNvPr id="25" name="组合 24"/>
            <p:cNvGrpSpPr/>
            <p:nvPr/>
          </p:nvGrpSpPr>
          <p:grpSpPr>
            <a:xfrm>
              <a:off x="869" y="10270"/>
              <a:ext cx="15098" cy="3097"/>
              <a:chOff x="956" y="2389"/>
              <a:chExt cx="15098" cy="3097"/>
            </a:xfrm>
          </p:grpSpPr>
          <p:sp>
            <p:nvSpPr>
              <p:cNvPr id="26" name="圆角矩形 25"/>
              <p:cNvSpPr/>
              <p:nvPr>
                <p:custDataLst>
                  <p:tags r:id="rId18"/>
                </p:custDataLst>
              </p:nvPr>
            </p:nvSpPr>
            <p:spPr>
              <a:xfrm>
                <a:off x="956" y="2849"/>
                <a:ext cx="15098" cy="2637"/>
              </a:xfrm>
              <a:prstGeom prst="roundRect">
                <a:avLst/>
              </a:prstGeom>
              <a:noFill/>
              <a:ln w="50800" cmpd="thickThin">
                <a:solidFill>
                  <a:schemeClr val="accent3"/>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7" name="圆角矩形 26"/>
              <p:cNvSpPr/>
              <p:nvPr>
                <p:custDataLst>
                  <p:tags r:id="rId19"/>
                </p:custDataLst>
              </p:nvPr>
            </p:nvSpPr>
            <p:spPr>
              <a:xfrm>
                <a:off x="1491" y="2389"/>
                <a:ext cx="5487" cy="908"/>
              </a:xfrm>
              <a:prstGeom prst="roundRect">
                <a:avLst/>
              </a:prstGeom>
              <a:solidFill>
                <a:schemeClr val="accent3">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600" b="1">
                    <a:solidFill>
                      <a:schemeClr val="tx1"/>
                    </a:solidFill>
                    <a:latin typeface="微软雅黑" panose="020B0503020204020204" charset="-122"/>
                    <a:ea typeface="微软雅黑" panose="020B0503020204020204" charset="-122"/>
                  </a:rPr>
                  <a:t>通信工程</a:t>
                </a:r>
                <a:endParaRPr lang="zh-CN" altLang="en-US" sz="2200" b="1" spc="105" dirty="0">
                  <a:solidFill>
                    <a:schemeClr val="tx1"/>
                  </a:solidFill>
                  <a:latin typeface="Times New Roman" panose="02020603050405020304" charset="0"/>
                  <a:ea typeface="方正粗黑宋简体" panose="02000000000000000000" charset="-122"/>
                  <a:cs typeface="Times New Roman" panose="02020603050405020304" charset="0"/>
                </a:endParaRPr>
              </a:p>
            </p:txBody>
          </p:sp>
        </p:grpSp>
        <p:sp>
          <p:nvSpPr>
            <p:cNvPr id="28" name="文本框 27"/>
            <p:cNvSpPr txBox="1"/>
            <p:nvPr>
              <p:custDataLst>
                <p:tags r:id="rId20"/>
              </p:custDataLst>
            </p:nvPr>
          </p:nvSpPr>
          <p:spPr>
            <a:xfrm>
              <a:off x="1254" y="11411"/>
              <a:ext cx="14564" cy="1604"/>
            </a:xfrm>
            <a:prstGeom prst="rect">
              <a:avLst/>
            </a:prstGeom>
            <a:noFill/>
          </p:spPr>
          <p:txBody>
            <a:bodyPr wrap="square" rtlCol="0">
              <a:noAutofit/>
            </a:bodyPr>
            <a:lstStyle/>
            <a:p>
              <a:pPr indent="0" fontAlgn="auto">
                <a:lnSpc>
                  <a:spcPct val="110000"/>
                </a:lnSpc>
              </a:pPr>
              <a:r>
                <a:rPr lang="zh-CN" altLang="en-US" sz="2000" spc="105" dirty="0">
                  <a:latin typeface="Times New Roman" panose="02020603050405020304" charset="0"/>
                  <a:cs typeface="Times New Roman" panose="02020603050405020304" charset="0"/>
                  <a:sym typeface="+mn-ea"/>
                </a:rPr>
                <a:t>规划电话交换机容量为</a:t>
              </a:r>
              <a:r>
                <a:rPr lang="en-US" altLang="zh-CN" sz="2000" spc="105" dirty="0">
                  <a:latin typeface="Times New Roman" panose="02020603050405020304" charset="0"/>
                  <a:cs typeface="Times New Roman" panose="02020603050405020304" charset="0"/>
                  <a:sym typeface="+mn-ea"/>
                </a:rPr>
                <a:t>3000</a:t>
              </a:r>
              <a:r>
                <a:rPr lang="zh-CN" altLang="en-US" sz="2000" spc="105" dirty="0">
                  <a:latin typeface="Times New Roman" panose="02020603050405020304" charset="0"/>
                  <a:cs typeface="Times New Roman" panose="02020603050405020304" charset="0"/>
                  <a:sym typeface="+mn-ea"/>
                </a:rPr>
                <a:t>门。保留现状电信所。镇政府驻地外增设</a:t>
              </a:r>
              <a:r>
                <a:rPr lang="en-US" altLang="zh-CN" sz="2000" spc="105" dirty="0">
                  <a:latin typeface="Times New Roman" panose="02020603050405020304" charset="0"/>
                  <a:cs typeface="Times New Roman" panose="02020603050405020304" charset="0"/>
                  <a:sym typeface="+mn-ea"/>
                </a:rPr>
                <a:t>5G</a:t>
              </a:r>
              <a:r>
                <a:rPr lang="zh-CN" altLang="en-US" sz="2000" spc="105" dirty="0">
                  <a:latin typeface="Times New Roman" panose="02020603050405020304" charset="0"/>
                  <a:cs typeface="Times New Roman" panose="02020603050405020304" charset="0"/>
                  <a:sym typeface="+mn-ea"/>
                </a:rPr>
                <a:t>基站，具体布局由村规确定。规划在所有城市支路及以上道路均敷设通信管道，主次干道下敷设</a:t>
              </a:r>
              <a:r>
                <a:rPr lang="en-US" altLang="zh-CN" sz="2000" spc="105" dirty="0">
                  <a:latin typeface="Times New Roman" panose="02020603050405020304" charset="0"/>
                  <a:cs typeface="Times New Roman" panose="02020603050405020304" charset="0"/>
                  <a:sym typeface="+mn-ea"/>
                </a:rPr>
                <a:t>14-30</a:t>
              </a:r>
              <a:r>
                <a:rPr lang="zh-CN" altLang="en-US" sz="2000" spc="105" dirty="0">
                  <a:latin typeface="Times New Roman" panose="02020603050405020304" charset="0"/>
                  <a:cs typeface="Times New Roman" panose="02020603050405020304" charset="0"/>
                  <a:sym typeface="+mn-ea"/>
                </a:rPr>
                <a:t>孔电信管道，在其余支路敷设</a:t>
              </a:r>
              <a:r>
                <a:rPr lang="en-US" altLang="zh-CN" sz="2000" spc="105" dirty="0">
                  <a:latin typeface="Times New Roman" panose="02020603050405020304" charset="0"/>
                  <a:cs typeface="Times New Roman" panose="02020603050405020304" charset="0"/>
                  <a:sym typeface="+mn-ea"/>
                </a:rPr>
                <a:t>6-10</a:t>
              </a:r>
              <a:r>
                <a:rPr lang="zh-CN" altLang="en-US" sz="2000" spc="105" dirty="0">
                  <a:latin typeface="Times New Roman" panose="02020603050405020304" charset="0"/>
                  <a:cs typeface="Times New Roman" panose="02020603050405020304" charset="0"/>
                  <a:sym typeface="+mn-ea"/>
                </a:rPr>
                <a:t>孔电信</a:t>
              </a:r>
              <a:r>
                <a:rPr lang="zh-CN" altLang="en-US" sz="2000" spc="105" dirty="0" smtClean="0">
                  <a:latin typeface="Times New Roman" panose="02020603050405020304" charset="0"/>
                  <a:cs typeface="Times New Roman" panose="02020603050405020304" charset="0"/>
                  <a:sym typeface="+mn-ea"/>
                </a:rPr>
                <a:t>管道。</a:t>
              </a:r>
              <a:endParaRPr lang="zh-CN" altLang="en-US" sz="2000" spc="105" dirty="0">
                <a:latin typeface="Times New Roman" panose="02020603050405020304" charset="0"/>
                <a:cs typeface="Times New Roman" panose="02020603050405020304" charset="0"/>
                <a:sym typeface="+mn-ea"/>
              </a:endParaRPr>
            </a:p>
          </p:txBody>
        </p:sp>
      </p:grpSp>
      <p:grpSp>
        <p:nvGrpSpPr>
          <p:cNvPr id="29" name="组合 28"/>
          <p:cNvGrpSpPr/>
          <p:nvPr>
            <p:custDataLst>
              <p:tags r:id="rId21"/>
            </p:custDataLst>
          </p:nvPr>
        </p:nvGrpSpPr>
        <p:grpSpPr>
          <a:xfrm>
            <a:off x="633095" y="12204700"/>
            <a:ext cx="9587230" cy="2298700"/>
            <a:chOff x="869" y="10270"/>
            <a:chExt cx="15098" cy="3620"/>
          </a:xfrm>
        </p:grpSpPr>
        <p:grpSp>
          <p:nvGrpSpPr>
            <p:cNvPr id="30" name="组合 29"/>
            <p:cNvGrpSpPr/>
            <p:nvPr/>
          </p:nvGrpSpPr>
          <p:grpSpPr>
            <a:xfrm>
              <a:off x="869" y="10270"/>
              <a:ext cx="15098" cy="3282"/>
              <a:chOff x="956" y="2389"/>
              <a:chExt cx="15098" cy="3282"/>
            </a:xfrm>
          </p:grpSpPr>
          <p:sp>
            <p:nvSpPr>
              <p:cNvPr id="31" name="圆角矩形 30"/>
              <p:cNvSpPr/>
              <p:nvPr>
                <p:custDataLst>
                  <p:tags r:id="rId22"/>
                </p:custDataLst>
              </p:nvPr>
            </p:nvSpPr>
            <p:spPr>
              <a:xfrm>
                <a:off x="956" y="2849"/>
                <a:ext cx="15098" cy="2822"/>
              </a:xfrm>
              <a:prstGeom prst="roundRect">
                <a:avLst/>
              </a:prstGeom>
              <a:noFill/>
              <a:ln w="50800" cmpd="thickThin">
                <a:solidFill>
                  <a:schemeClr val="accent3"/>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2" name="圆角矩形 31"/>
              <p:cNvSpPr/>
              <p:nvPr>
                <p:custDataLst>
                  <p:tags r:id="rId23"/>
                </p:custDataLst>
              </p:nvPr>
            </p:nvSpPr>
            <p:spPr>
              <a:xfrm>
                <a:off x="1491" y="2389"/>
                <a:ext cx="5487" cy="908"/>
              </a:xfrm>
              <a:prstGeom prst="roundRect">
                <a:avLst/>
              </a:prstGeom>
              <a:solidFill>
                <a:schemeClr val="accent3">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600" b="1">
                    <a:solidFill>
                      <a:schemeClr val="tx1"/>
                    </a:solidFill>
                    <a:latin typeface="微软雅黑" panose="020B0503020204020204" charset="-122"/>
                    <a:ea typeface="微软雅黑" panose="020B0503020204020204" charset="-122"/>
                  </a:rPr>
                  <a:t>环境卫生工程</a:t>
                </a:r>
                <a:endParaRPr lang="zh-CN" altLang="en-US" sz="2200" b="1" spc="105" dirty="0">
                  <a:solidFill>
                    <a:schemeClr val="tx1"/>
                  </a:solidFill>
                  <a:latin typeface="Times New Roman" panose="02020603050405020304" charset="0"/>
                  <a:ea typeface="方正粗黑宋简体" panose="02000000000000000000" charset="-122"/>
                  <a:cs typeface="Times New Roman" panose="02020603050405020304" charset="0"/>
                </a:endParaRPr>
              </a:p>
            </p:txBody>
          </p:sp>
        </p:grpSp>
        <p:sp>
          <p:nvSpPr>
            <p:cNvPr id="33" name="文本框 32"/>
            <p:cNvSpPr txBox="1"/>
            <p:nvPr>
              <p:custDataLst>
                <p:tags r:id="rId24"/>
              </p:custDataLst>
            </p:nvPr>
          </p:nvSpPr>
          <p:spPr>
            <a:xfrm>
              <a:off x="1254" y="11411"/>
              <a:ext cx="14564" cy="2479"/>
            </a:xfrm>
            <a:prstGeom prst="rect">
              <a:avLst/>
            </a:prstGeom>
            <a:noFill/>
          </p:spPr>
          <p:txBody>
            <a:bodyPr wrap="square" rtlCol="0">
              <a:noAutofit/>
            </a:bodyPr>
            <a:lstStyle/>
            <a:p>
              <a:pPr indent="0" fontAlgn="auto">
                <a:lnSpc>
                  <a:spcPct val="120000"/>
                </a:lnSpc>
              </a:pPr>
              <a:r>
                <a:rPr lang="zh-CN" altLang="en-US" sz="2000" spc="105" dirty="0">
                  <a:latin typeface="Times New Roman" panose="02020603050405020304" charset="0"/>
                  <a:cs typeface="Times New Roman" panose="02020603050405020304" charset="0"/>
                  <a:sym typeface="+mn-ea"/>
                </a:rPr>
                <a:t>生活垃圾日产量按照每人</a:t>
              </a:r>
              <a:r>
                <a:rPr lang="en-US" altLang="zh-CN" sz="2000" spc="105" dirty="0">
                  <a:latin typeface="Times New Roman" panose="02020603050405020304" charset="0"/>
                  <a:cs typeface="Times New Roman" panose="02020603050405020304" charset="0"/>
                  <a:sym typeface="+mn-ea"/>
                </a:rPr>
                <a:t>1</a:t>
              </a:r>
              <a:r>
                <a:rPr lang="zh-CN" altLang="en-US" sz="2000" spc="105" dirty="0">
                  <a:latin typeface="Times New Roman" panose="02020603050405020304" charset="0"/>
                  <a:cs typeface="Times New Roman" panose="02020603050405020304" charset="0"/>
                  <a:sym typeface="+mn-ea"/>
                </a:rPr>
                <a:t>千克计算，规划到</a:t>
              </a:r>
              <a:r>
                <a:rPr lang="en-US" altLang="zh-CN" sz="2000" spc="105" dirty="0">
                  <a:latin typeface="Times New Roman" panose="02020603050405020304" charset="0"/>
                  <a:cs typeface="Times New Roman" panose="02020603050405020304" charset="0"/>
                  <a:sym typeface="+mn-ea"/>
                </a:rPr>
                <a:t>2035</a:t>
              </a:r>
              <a:r>
                <a:rPr lang="zh-CN" altLang="en-US" sz="2000" spc="105" dirty="0">
                  <a:latin typeface="Times New Roman" panose="02020603050405020304" charset="0"/>
                  <a:cs typeface="Times New Roman" panose="02020603050405020304" charset="0"/>
                  <a:sym typeface="+mn-ea"/>
                </a:rPr>
                <a:t>年，垃圾日产量达到</a:t>
              </a:r>
              <a:r>
                <a:rPr lang="en-US" altLang="zh-CN" sz="2000" spc="105" dirty="0">
                  <a:latin typeface="Times New Roman" panose="02020603050405020304" charset="0"/>
                  <a:cs typeface="Times New Roman" panose="02020603050405020304" charset="0"/>
                  <a:sym typeface="+mn-ea"/>
                </a:rPr>
                <a:t>0.3</a:t>
              </a:r>
              <a:r>
                <a:rPr lang="zh-CN" altLang="en-US" sz="2000" spc="105" dirty="0">
                  <a:latin typeface="Times New Roman" panose="02020603050405020304" charset="0"/>
                  <a:cs typeface="Times New Roman" panose="02020603050405020304" charset="0"/>
                  <a:sym typeface="+mn-ea"/>
                </a:rPr>
                <a:t>吨</a:t>
              </a:r>
              <a:r>
                <a:rPr lang="en-US" altLang="zh-CN" sz="2000" spc="105" dirty="0">
                  <a:latin typeface="Times New Roman" panose="02020603050405020304" charset="0"/>
                  <a:cs typeface="Times New Roman" panose="02020603050405020304" charset="0"/>
                  <a:sym typeface="+mn-ea"/>
                </a:rPr>
                <a:t>/</a:t>
              </a:r>
              <a:r>
                <a:rPr lang="zh-CN" altLang="en-US" sz="2000" spc="105" dirty="0">
                  <a:latin typeface="Times New Roman" panose="02020603050405020304" charset="0"/>
                  <a:cs typeface="Times New Roman" panose="02020603050405020304" charset="0"/>
                  <a:sym typeface="+mn-ea"/>
                </a:rPr>
                <a:t>天。生活垃圾实行分类收集、运输和处理，垃圾经收集后，转运至怀化市生活垃圾焚烧发电站处理（芷江水宽乡）统一</a:t>
              </a:r>
              <a:r>
                <a:rPr lang="zh-CN" altLang="en-US" sz="2000" spc="105" dirty="0" smtClean="0">
                  <a:latin typeface="Times New Roman" panose="02020603050405020304" charset="0"/>
                  <a:cs typeface="Times New Roman" panose="02020603050405020304" charset="0"/>
                  <a:sym typeface="+mn-ea"/>
                </a:rPr>
                <a:t>处理</a:t>
              </a:r>
              <a:r>
                <a:rPr sz="2000" spc="105" dirty="0" smtClean="0">
                  <a:solidFill>
                    <a:schemeClr val="tx1"/>
                  </a:solidFill>
                  <a:latin typeface="Times New Roman" panose="02020603050405020304" charset="0"/>
                  <a:cs typeface="Times New Roman" panose="02020603050405020304" charset="0"/>
                  <a:sym typeface="+mn-ea"/>
                </a:rPr>
                <a:t>。</a:t>
              </a:r>
              <a:endParaRPr sz="2000" spc="105" dirty="0">
                <a:solidFill>
                  <a:schemeClr val="tx1"/>
                </a:solidFill>
                <a:latin typeface="Times New Roman" panose="02020603050405020304" charset="0"/>
                <a:cs typeface="Times New Roman" panose="02020603050405020304" charset="0"/>
                <a:sym typeface="+mn-ea"/>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3e48314a3a7749a887ec3e94be41cbe5"/>
          <p:cNvPicPr>
            <a:picLocks noChangeAspect="1"/>
          </p:cNvPicPr>
          <p:nvPr/>
        </p:nvPicPr>
        <p:blipFill>
          <a:blip r:embed="rId1">
            <a:alphaModFix amt="20000"/>
          </a:blip>
          <a:srcRect/>
          <a:stretch>
            <a:fillRect/>
          </a:stretch>
        </p:blipFill>
        <p:spPr>
          <a:xfrm>
            <a:off x="-635" y="0"/>
            <a:ext cx="10711180" cy="15120620"/>
          </a:xfrm>
          <a:prstGeom prst="rect">
            <a:avLst/>
          </a:prstGeom>
        </p:spPr>
      </p:pic>
      <p:sp>
        <p:nvSpPr>
          <p:cNvPr id="5" name="矩形 4"/>
          <p:cNvSpPr/>
          <p:nvPr/>
        </p:nvSpPr>
        <p:spPr>
          <a:xfrm>
            <a:off x="0" y="8255635"/>
            <a:ext cx="10691495" cy="3725545"/>
          </a:xfrm>
          <a:prstGeom prst="rect">
            <a:avLst/>
          </a:prstGeom>
          <a:solidFill>
            <a:schemeClr val="accent1">
              <a:lumMod val="60000"/>
              <a:lumOff val="40000"/>
              <a:alpha val="50000"/>
            </a:schemeClr>
          </a:solidFill>
        </p:spPr>
        <p:style>
          <a:lnRef idx="0">
            <a:srgbClr val="FFFFFF"/>
          </a:lnRef>
          <a:fillRef idx="2">
            <a:schemeClr val="accent1"/>
          </a:fillRef>
          <a:effectRef idx="0">
            <a:srgbClr val="FFFFFF"/>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596900" y="9030970"/>
            <a:ext cx="9621520" cy="2831465"/>
          </a:xfrm>
        </p:spPr>
        <p:txBody>
          <a:bodyPr>
            <a:noAutofit/>
          </a:bodyPr>
          <a:lstStyle/>
          <a:p>
            <a:r>
              <a:rPr lang="en-US" altLang="zh-CN" sz="20000">
                <a:solidFill>
                  <a:schemeClr val="bg1"/>
                </a:solidFill>
                <a:latin typeface="华文琥珀" panose="02010800040101010101" charset="-122"/>
                <a:ea typeface="华文琥珀" panose="02010800040101010101" charset="-122"/>
              </a:rPr>
              <a:t>07</a:t>
            </a:r>
            <a:endParaRPr lang="en-US" altLang="zh-CN" sz="20000">
              <a:solidFill>
                <a:schemeClr val="bg1"/>
              </a:solidFill>
              <a:latin typeface="华文琥珀" panose="02010800040101010101" charset="-122"/>
              <a:ea typeface="华文琥珀" panose="02010800040101010101" charset="-122"/>
            </a:endParaRPr>
          </a:p>
        </p:txBody>
      </p:sp>
      <p:sp>
        <p:nvSpPr>
          <p:cNvPr id="3" name="文本框 2"/>
          <p:cNvSpPr txBox="1"/>
          <p:nvPr/>
        </p:nvSpPr>
        <p:spPr>
          <a:xfrm>
            <a:off x="4337685" y="8697595"/>
            <a:ext cx="5880735" cy="3896995"/>
          </a:xfrm>
          <a:prstGeom prst="rect">
            <a:avLst/>
          </a:prstGeom>
          <a:noFill/>
        </p:spPr>
        <p:txBody>
          <a:bodyPr wrap="square" rtlCol="0" anchor="t">
            <a:noAutofit/>
          </a:bodyPr>
          <a:lstStyle/>
          <a:p>
            <a:pPr algn="l"/>
            <a:r>
              <a:rPr lang="zh-CN" altLang="en-US" sz="5400">
                <a:solidFill>
                  <a:schemeClr val="bg1"/>
                </a:solidFill>
                <a:latin typeface="华文琥珀" panose="02010800040101010101" charset="-122"/>
                <a:ea typeface="华文琥珀" panose="02010800040101010101" charset="-122"/>
              </a:rPr>
              <a:t>重点建设项目与规划实施保障</a:t>
            </a:r>
            <a:endParaRPr lang="zh-CN" altLang="en-US" sz="5400">
              <a:solidFill>
                <a:schemeClr val="bg1"/>
              </a:solidFill>
              <a:latin typeface="华文琥珀" panose="02010800040101010101" charset="-122"/>
              <a:ea typeface="华文琥珀" panose="02010800040101010101" charset="-122"/>
            </a:endParaRPr>
          </a:p>
          <a:p>
            <a:pPr indent="0" algn="ctr" fontAlgn="auto">
              <a:lnSpc>
                <a:spcPct val="120000"/>
              </a:lnSpc>
            </a:pPr>
            <a:r>
              <a:rPr lang="zh-CN" altLang="en-US" sz="2800">
                <a:solidFill>
                  <a:schemeClr val="bg1"/>
                </a:solidFill>
                <a:latin typeface="方正粗黑宋简体" panose="02000000000000000000" charset="-122"/>
                <a:ea typeface="方正粗黑宋简体" panose="02000000000000000000" charset="-122"/>
                <a:sym typeface="+mn-ea"/>
              </a:rPr>
              <a:t>重点建设项目</a:t>
            </a:r>
            <a:endParaRPr lang="zh-CN" altLang="en-US" sz="2800">
              <a:solidFill>
                <a:schemeClr val="bg1"/>
              </a:solidFill>
              <a:latin typeface="方正粗黑宋简体" panose="02000000000000000000" charset="-122"/>
              <a:ea typeface="方正粗黑宋简体" panose="02000000000000000000" charset="-122"/>
              <a:sym typeface="+mn-ea"/>
            </a:endParaRPr>
          </a:p>
          <a:p>
            <a:pPr indent="0" algn="ctr" fontAlgn="auto">
              <a:lnSpc>
                <a:spcPct val="120000"/>
              </a:lnSpc>
            </a:pPr>
            <a:r>
              <a:rPr lang="zh-CN" altLang="en-US" sz="2800">
                <a:solidFill>
                  <a:schemeClr val="bg1"/>
                </a:solidFill>
                <a:latin typeface="方正粗黑宋简体" panose="02000000000000000000" charset="-122"/>
                <a:ea typeface="方正粗黑宋简体" panose="02000000000000000000" charset="-122"/>
                <a:sym typeface="+mn-ea"/>
              </a:rPr>
              <a:t>规划实施保障</a:t>
            </a:r>
            <a:endParaRPr lang="zh-CN" altLang="en-US" sz="2800">
              <a:solidFill>
                <a:schemeClr val="bg1"/>
              </a:solidFill>
              <a:latin typeface="方正粗黑宋简体" panose="02000000000000000000" charset="-122"/>
              <a:ea typeface="方正粗黑宋简体" panose="02000000000000000000" charset="-122"/>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672510" y="6531942"/>
            <a:ext cx="7546133" cy="8587408"/>
          </a:xfrm>
          <a:prstGeom prst="rect">
            <a:avLst/>
          </a:prstGeom>
        </p:spPr>
      </p:pic>
      <p:sp>
        <p:nvSpPr>
          <p:cNvPr id="3" name="文本框 2"/>
          <p:cNvSpPr txBox="1"/>
          <p:nvPr/>
        </p:nvSpPr>
        <p:spPr>
          <a:xfrm>
            <a:off x="605790" y="534035"/>
            <a:ext cx="9533890" cy="2709545"/>
          </a:xfrm>
          <a:prstGeom prst="rect">
            <a:avLst/>
          </a:prstGeom>
          <a:noFill/>
        </p:spPr>
        <p:txBody>
          <a:bodyPr wrap="square" rtlCol="0">
            <a:noAutofit/>
          </a:bodyPr>
          <a:lstStyle/>
          <a:p>
            <a:pPr indent="558800" fontAlgn="auto">
              <a:extLst>
                <a:ext uri="{35155182-B16C-46BC-9424-99874614C6A1}">
                  <wpsdc:indentchars xmlns:wpsdc="http://www.wps.cn/officeDocument/2017/drawingmlCustomData" val="200" checksum="1956455923"/>
                </a:ext>
              </a:extLst>
            </a:pPr>
            <a:r>
              <a:rPr lang="zh-CN" altLang="en-US" sz="2200" dirty="0">
                <a:latin typeface="华文中宋" panose="02010600040101010101" charset="-122"/>
                <a:ea typeface="华文中宋" panose="02010600040101010101" charset="-122"/>
                <a:cs typeface="华文中宋" panose="02010600040101010101" charset="-122"/>
                <a:sym typeface="+mn-ea"/>
              </a:rPr>
              <a:t>中寨镇位于新晃侗族自治县东南部，东、西、北三面与扶罗镇、米贝苗族乡、步头降苗族乡接壤，南面与贵州省天柱县注溪乡、蓝田镇、瓮洞镇毗邻。镇政府驻地中寨居委会，距县城约</a:t>
            </a:r>
            <a:r>
              <a:rPr lang="en-US" altLang="zh-CN" sz="2200" dirty="0">
                <a:latin typeface="华文中宋" panose="02010600040101010101" charset="-122"/>
                <a:ea typeface="华文中宋" panose="02010600040101010101" charset="-122"/>
                <a:cs typeface="华文中宋" panose="02010600040101010101" charset="-122"/>
                <a:sym typeface="+mn-ea"/>
              </a:rPr>
              <a:t>40</a:t>
            </a:r>
            <a:r>
              <a:rPr lang="zh-CN" altLang="en-US" sz="2200" dirty="0">
                <a:latin typeface="华文中宋" panose="02010600040101010101" charset="-122"/>
                <a:ea typeface="华文中宋" panose="02010600040101010101" charset="-122"/>
                <a:cs typeface="华文中宋" panose="02010600040101010101" charset="-122"/>
                <a:sym typeface="+mn-ea"/>
              </a:rPr>
              <a:t>公里，境内有省道</a:t>
            </a:r>
            <a:r>
              <a:rPr lang="en-US" altLang="zh-CN" sz="2200" dirty="0">
                <a:latin typeface="华文中宋" panose="02010600040101010101" charset="-122"/>
                <a:ea typeface="华文中宋" panose="02010600040101010101" charset="-122"/>
                <a:cs typeface="华文中宋" panose="02010600040101010101" charset="-122"/>
                <a:sym typeface="+mn-ea"/>
              </a:rPr>
              <a:t>S335</a:t>
            </a:r>
            <a:r>
              <a:rPr lang="zh-CN" altLang="en-US" sz="2200" dirty="0">
                <a:latin typeface="华文中宋" panose="02010600040101010101" charset="-122"/>
                <a:ea typeface="华文中宋" panose="02010600040101010101" charset="-122"/>
                <a:cs typeface="华文中宋" panose="02010600040101010101" charset="-122"/>
                <a:sym typeface="+mn-ea"/>
              </a:rPr>
              <a:t>、县道</a:t>
            </a:r>
            <a:r>
              <a:rPr lang="en-US" altLang="zh-CN" sz="2200" dirty="0">
                <a:latin typeface="华文中宋" panose="02010600040101010101" charset="-122"/>
                <a:ea typeface="华文中宋" panose="02010600040101010101" charset="-122"/>
                <a:cs typeface="华文中宋" panose="02010600040101010101" charset="-122"/>
                <a:sym typeface="+mn-ea"/>
              </a:rPr>
              <a:t>X064—</a:t>
            </a:r>
            <a:r>
              <a:rPr lang="zh-CN" altLang="en-US" sz="2200" dirty="0">
                <a:latin typeface="华文中宋" panose="02010600040101010101" charset="-122"/>
                <a:ea typeface="华文中宋" panose="02010600040101010101" charset="-122"/>
                <a:cs typeface="华文中宋" panose="02010600040101010101" charset="-122"/>
                <a:sym typeface="+mn-ea"/>
              </a:rPr>
              <a:t>县道</a:t>
            </a:r>
            <a:r>
              <a:rPr lang="en-US" altLang="zh-CN" sz="2200" dirty="0">
                <a:latin typeface="华文中宋" panose="02010600040101010101" charset="-122"/>
                <a:ea typeface="华文中宋" panose="02010600040101010101" charset="-122"/>
                <a:cs typeface="华文中宋" panose="02010600040101010101" charset="-122"/>
                <a:sym typeface="+mn-ea"/>
              </a:rPr>
              <a:t>X090</a:t>
            </a:r>
            <a:r>
              <a:rPr lang="zh-CN" altLang="en-US" sz="2200" dirty="0">
                <a:latin typeface="华文中宋" panose="02010600040101010101" charset="-122"/>
                <a:ea typeface="华文中宋" panose="02010600040101010101" charset="-122"/>
                <a:cs typeface="华文中宋" panose="02010600040101010101" charset="-122"/>
                <a:sym typeface="+mn-ea"/>
              </a:rPr>
              <a:t>、县道</a:t>
            </a:r>
            <a:r>
              <a:rPr lang="en-US" altLang="zh-CN" sz="2200" dirty="0">
                <a:latin typeface="华文中宋" panose="02010600040101010101" charset="-122"/>
                <a:ea typeface="华文中宋" panose="02010600040101010101" charset="-122"/>
                <a:cs typeface="华文中宋" panose="02010600040101010101" charset="-122"/>
                <a:sym typeface="+mn-ea"/>
              </a:rPr>
              <a:t>X137</a:t>
            </a:r>
            <a:r>
              <a:rPr lang="zh-CN" altLang="en-US" sz="2200" dirty="0">
                <a:latin typeface="华文中宋" panose="02010600040101010101" charset="-122"/>
                <a:ea typeface="华文中宋" panose="02010600040101010101" charset="-122"/>
                <a:cs typeface="华文中宋" panose="02010600040101010101" charset="-122"/>
                <a:sym typeface="+mn-ea"/>
              </a:rPr>
              <a:t>穿过，与新晃县城、米贝苗族乡、贵州省天柱县联系较便捷。</a:t>
            </a:r>
            <a:r>
              <a:rPr sz="2200" dirty="0" smtClean="0">
                <a:latin typeface="华文中宋" panose="02010600040101010101" charset="-122"/>
                <a:ea typeface="华文中宋" panose="02010600040101010101" charset="-122"/>
                <a:cs typeface="华文中宋" panose="02010600040101010101" charset="-122"/>
                <a:sym typeface="+mn-ea"/>
              </a:rPr>
              <a:t>。</a:t>
            </a:r>
            <a:endParaRPr sz="2200" dirty="0">
              <a:latin typeface="华文中宋" panose="02010600040101010101" charset="-122"/>
              <a:ea typeface="华文中宋" panose="02010600040101010101" charset="-122"/>
              <a:cs typeface="华文中宋" panose="02010600040101010101" charset="-122"/>
              <a:sym typeface="+mn-ea"/>
            </a:endParaRPr>
          </a:p>
          <a:p>
            <a:pPr indent="457200" fontAlgn="auto"/>
            <a:r>
              <a:rPr sz="2200" dirty="0">
                <a:latin typeface="华文中宋" panose="02010600040101010101" charset="-122"/>
                <a:ea typeface="华文中宋" panose="02010600040101010101" charset="-122"/>
                <a:cs typeface="华文中宋" panose="02010600040101010101" charset="-122"/>
                <a:sym typeface="+mn-ea"/>
              </a:rPr>
              <a:t>中寨镇地处天雷山中部，境内以山地为主，山体呈东北向西南走势，整体地势北高南低，沿河流溪谷分布少量冲击平地，镇域中部有碧涌溪（原中和溪）东西向流经</a:t>
            </a:r>
            <a:r>
              <a:rPr lang="zh-CN" sz="2200" dirty="0">
                <a:latin typeface="华文中宋" panose="02010600040101010101" charset="-122"/>
                <a:ea typeface="华文中宋" panose="02010600040101010101" charset="-122"/>
                <a:cs typeface="华文中宋" panose="02010600040101010101" charset="-122"/>
                <a:sym typeface="+mn-ea"/>
              </a:rPr>
              <a:t>，水资源丰富。</a:t>
            </a:r>
            <a:endParaRPr lang="zh-CN" sz="2200" dirty="0">
              <a:latin typeface="华文中宋" panose="02010600040101010101" charset="-122"/>
              <a:ea typeface="华文中宋" panose="02010600040101010101" charset="-122"/>
              <a:cs typeface="华文中宋" panose="02010600040101010101" charset="-122"/>
              <a:sym typeface="+mn-ea"/>
            </a:endParaRPr>
          </a:p>
        </p:txBody>
      </p:sp>
      <p:pic>
        <p:nvPicPr>
          <p:cNvPr id="7" name="图片 6" descr="01 国土空间用地用海现状图"/>
          <p:cNvPicPr>
            <a:picLocks noChangeAspect="1"/>
          </p:cNvPicPr>
          <p:nvPr/>
        </p:nvPicPr>
        <p:blipFill>
          <a:blip r:embed="rId2"/>
          <a:srcRect/>
          <a:stretch>
            <a:fillRect/>
          </a:stretch>
        </p:blipFill>
        <p:spPr>
          <a:xfrm>
            <a:off x="0" y="6587926"/>
            <a:ext cx="4254759" cy="1564320"/>
          </a:xfrm>
          <a:prstGeom prst="rect">
            <a:avLst/>
          </a:prstGeom>
        </p:spPr>
      </p:pic>
      <p:sp>
        <p:nvSpPr>
          <p:cNvPr id="8" name="圆角矩形 7"/>
          <p:cNvSpPr/>
          <p:nvPr/>
        </p:nvSpPr>
        <p:spPr>
          <a:xfrm>
            <a:off x="604520" y="3455756"/>
            <a:ext cx="9535160" cy="696595"/>
          </a:xfrm>
          <a:prstGeom prst="roundRect">
            <a:avLst/>
          </a:prstGeom>
          <a:ln w="63500" cap="flat" cmpd="sng" algn="ctr">
            <a:solidFill>
              <a:srgbClr val="7030A0">
                <a:alpha val="80000"/>
              </a:srgbClr>
            </a:solidFill>
            <a:prstDash val="solid"/>
            <a:miter lim="800000"/>
          </a:ln>
        </p:spPr>
        <p:style>
          <a:lnRef idx="0">
            <a:schemeClr val="accent1"/>
          </a:lnRef>
          <a:fillRef idx="0">
            <a:srgbClr val="FFFFFF"/>
          </a:fillRef>
          <a:effectRef idx="0">
            <a:srgbClr val="FFFFFF"/>
          </a:effectRef>
          <a:fontRef idx="minor">
            <a:schemeClr val="tx1"/>
          </a:fontRef>
        </p:style>
        <p:txBody>
          <a:bodyPr rtlCol="0" anchor="ctr" anchorCtr="0"/>
          <a:lstStyle/>
          <a:p>
            <a:pPr algn="ctr"/>
            <a:r>
              <a:rPr lang="zh-CN" altLang="en-US" sz="3000" b="1">
                <a:latin typeface="微软雅黑" panose="020B0503020204020204" charset="-122"/>
                <a:ea typeface="微软雅黑" panose="020B0503020204020204" charset="-122"/>
              </a:rPr>
              <a:t>规划范围：</a:t>
            </a:r>
            <a:r>
              <a:rPr lang="en-US" altLang="zh-CN" sz="3000" b="1">
                <a:latin typeface="微软雅黑" panose="020B0503020204020204" charset="-122"/>
                <a:ea typeface="微软雅黑" panose="020B0503020204020204" charset="-122"/>
              </a:rPr>
              <a:t>127.79</a:t>
            </a:r>
            <a:r>
              <a:rPr lang="zh-CN" altLang="en-US" sz="3000" b="1">
                <a:latin typeface="微软雅黑" panose="020B0503020204020204" charset="-122"/>
                <a:ea typeface="微软雅黑" panose="020B0503020204020204" charset="-122"/>
              </a:rPr>
              <a:t>平方千米</a:t>
            </a:r>
            <a:endParaRPr lang="zh-CN" altLang="en-US" sz="3000" b="1">
              <a:latin typeface="微软雅黑" panose="020B0503020204020204" charset="-122"/>
              <a:ea typeface="微软雅黑" panose="020B0503020204020204" charset="-122"/>
            </a:endParaRPr>
          </a:p>
        </p:txBody>
      </p:sp>
      <p:sp>
        <p:nvSpPr>
          <p:cNvPr id="17" name="圆角矩形 16"/>
          <p:cNvSpPr/>
          <p:nvPr/>
        </p:nvSpPr>
        <p:spPr>
          <a:xfrm>
            <a:off x="604520" y="4251411"/>
            <a:ext cx="9535160" cy="696595"/>
          </a:xfrm>
          <a:prstGeom prst="roundRect">
            <a:avLst/>
          </a:prstGeom>
          <a:ln w="63500" cap="flat" cmpd="sng" algn="ctr">
            <a:solidFill>
              <a:srgbClr val="4472C4"/>
            </a:solidFill>
            <a:prstDash val="solid"/>
            <a:miter lim="800000"/>
          </a:ln>
        </p:spPr>
        <p:style>
          <a:lnRef idx="0">
            <a:schemeClr val="accent1"/>
          </a:lnRef>
          <a:fillRef idx="0">
            <a:srgbClr val="FFFFFF"/>
          </a:fillRef>
          <a:effectRef idx="0">
            <a:srgbClr val="FFFFFF"/>
          </a:effectRef>
          <a:fontRef idx="minor">
            <a:schemeClr val="tx1"/>
          </a:fontRef>
        </p:style>
        <p:txBody>
          <a:bodyPr rtlCol="0" anchor="ctr" anchorCtr="0"/>
          <a:lstStyle/>
          <a:p>
            <a:pPr algn="ctr"/>
            <a:r>
              <a:rPr lang="zh-CN" altLang="en-US" sz="3000" b="1">
                <a:latin typeface="微软雅黑" panose="020B0503020204020204" charset="-122"/>
                <a:ea typeface="微软雅黑" panose="020B0503020204020204" charset="-122"/>
              </a:rPr>
              <a:t>行政区划：</a:t>
            </a:r>
            <a:r>
              <a:rPr lang="en-US" sz="3000" b="1">
                <a:latin typeface="微软雅黑" panose="020B0503020204020204" charset="-122"/>
                <a:ea typeface="微软雅黑" panose="020B0503020204020204" charset="-122"/>
              </a:rPr>
              <a:t>1</a:t>
            </a:r>
            <a:r>
              <a:rPr lang="zh-CN" altLang="en-US" sz="3000" b="1">
                <a:latin typeface="微软雅黑" panose="020B0503020204020204" charset="-122"/>
                <a:ea typeface="微软雅黑" panose="020B0503020204020204" charset="-122"/>
              </a:rPr>
              <a:t>个居委会、</a:t>
            </a:r>
            <a:r>
              <a:rPr lang="en-US" altLang="zh-CN" sz="3000" b="1">
                <a:latin typeface="微软雅黑" panose="020B0503020204020204" charset="-122"/>
                <a:ea typeface="微软雅黑" panose="020B0503020204020204" charset="-122"/>
              </a:rPr>
              <a:t>10</a:t>
            </a:r>
            <a:r>
              <a:rPr lang="zh-CN" altLang="en-US" sz="3000" b="1">
                <a:latin typeface="微软雅黑" panose="020B0503020204020204" charset="-122"/>
                <a:ea typeface="微软雅黑" panose="020B0503020204020204" charset="-122"/>
              </a:rPr>
              <a:t>个行政村</a:t>
            </a:r>
            <a:endParaRPr lang="zh-CN" altLang="en-US" sz="3000" b="1">
              <a:latin typeface="微软雅黑" panose="020B0503020204020204" charset="-122"/>
              <a:ea typeface="微软雅黑" panose="020B0503020204020204" charset="-122"/>
            </a:endParaRPr>
          </a:p>
        </p:txBody>
      </p:sp>
      <p:sp>
        <p:nvSpPr>
          <p:cNvPr id="18" name="圆角矩形 17"/>
          <p:cNvSpPr/>
          <p:nvPr/>
        </p:nvSpPr>
        <p:spPr>
          <a:xfrm>
            <a:off x="605790" y="5047066"/>
            <a:ext cx="9535160" cy="696595"/>
          </a:xfrm>
          <a:prstGeom prst="roundRect">
            <a:avLst/>
          </a:prstGeom>
          <a:ln w="63500" cap="flat" cmpd="sng" algn="ctr">
            <a:solidFill>
              <a:srgbClr val="1689A0"/>
            </a:solidFill>
            <a:prstDash val="solid"/>
            <a:miter lim="800000"/>
          </a:ln>
        </p:spPr>
        <p:style>
          <a:lnRef idx="0">
            <a:schemeClr val="accent1"/>
          </a:lnRef>
          <a:fillRef idx="0">
            <a:srgbClr val="FFFFFF"/>
          </a:fillRef>
          <a:effectRef idx="0">
            <a:srgbClr val="FFFFFF"/>
          </a:effectRef>
          <a:fontRef idx="minor">
            <a:schemeClr val="tx1"/>
          </a:fontRef>
        </p:style>
        <p:txBody>
          <a:bodyPr rtlCol="0" anchor="ctr" anchorCtr="0"/>
          <a:lstStyle/>
          <a:p>
            <a:pPr algn="ctr"/>
            <a:r>
              <a:rPr lang="zh-CN" altLang="en-US" sz="3000" b="1">
                <a:latin typeface="微软雅黑" panose="020B0503020204020204" charset="-122"/>
                <a:ea typeface="微软雅黑" panose="020B0503020204020204" charset="-122"/>
              </a:rPr>
              <a:t>建设用地面积：</a:t>
            </a:r>
            <a:r>
              <a:rPr lang="en-US" sz="3000" b="1">
                <a:latin typeface="微软雅黑" panose="020B0503020204020204" charset="-122"/>
                <a:ea typeface="微软雅黑" panose="020B0503020204020204" charset="-122"/>
              </a:rPr>
              <a:t>339.90</a:t>
            </a:r>
            <a:r>
              <a:rPr lang="zh-CN" altLang="en-US" sz="3000" b="1">
                <a:latin typeface="微软雅黑" panose="020B0503020204020204" charset="-122"/>
                <a:ea typeface="微软雅黑" panose="020B0503020204020204" charset="-122"/>
              </a:rPr>
              <a:t>公顷</a:t>
            </a:r>
            <a:endParaRPr lang="zh-CN" altLang="en-US" sz="3000" b="1">
              <a:latin typeface="微软雅黑" panose="020B0503020204020204" charset="-122"/>
              <a:ea typeface="微软雅黑" panose="020B0503020204020204" charset="-122"/>
            </a:endParaRPr>
          </a:p>
        </p:txBody>
      </p:sp>
      <p:sp>
        <p:nvSpPr>
          <p:cNvPr id="19" name="圆角矩形 18"/>
          <p:cNvSpPr/>
          <p:nvPr/>
        </p:nvSpPr>
        <p:spPr>
          <a:xfrm>
            <a:off x="605790" y="5829386"/>
            <a:ext cx="9535160" cy="696595"/>
          </a:xfrm>
          <a:prstGeom prst="roundRect">
            <a:avLst/>
          </a:prstGeom>
          <a:ln w="63500" cap="flat" cmpd="sng" algn="ctr">
            <a:solidFill>
              <a:srgbClr val="6A5756"/>
            </a:solidFill>
            <a:prstDash val="solid"/>
            <a:miter lim="800000"/>
          </a:ln>
        </p:spPr>
        <p:style>
          <a:lnRef idx="0">
            <a:schemeClr val="accent1"/>
          </a:lnRef>
          <a:fillRef idx="0">
            <a:srgbClr val="FFFFFF"/>
          </a:fillRef>
          <a:effectRef idx="0">
            <a:srgbClr val="FFFFFF"/>
          </a:effectRef>
          <a:fontRef idx="minor">
            <a:schemeClr val="tx1"/>
          </a:fontRef>
        </p:style>
        <p:txBody>
          <a:bodyPr rtlCol="0" anchor="ctr" anchorCtr="0"/>
          <a:lstStyle/>
          <a:p>
            <a:pPr algn="ctr"/>
            <a:r>
              <a:rPr lang="zh-CN" altLang="en-US" sz="3000" b="1">
                <a:latin typeface="微软雅黑" panose="020B0503020204020204" charset="-122"/>
                <a:ea typeface="微软雅黑" panose="020B0503020204020204" charset="-122"/>
              </a:rPr>
              <a:t>常住人口：</a:t>
            </a:r>
            <a:r>
              <a:rPr lang="en-US" sz="3000" b="1">
                <a:latin typeface="微软雅黑" panose="020B0503020204020204" charset="-122"/>
                <a:ea typeface="微软雅黑" panose="020B0503020204020204" charset="-122"/>
              </a:rPr>
              <a:t>1.07</a:t>
            </a:r>
            <a:r>
              <a:rPr lang="zh-CN" altLang="en-US" sz="3000" b="1">
                <a:latin typeface="微软雅黑" panose="020B0503020204020204" charset="-122"/>
                <a:ea typeface="微软雅黑" panose="020B0503020204020204" charset="-122"/>
              </a:rPr>
              <a:t>万人</a:t>
            </a:r>
            <a:endParaRPr lang="zh-CN" altLang="en-US" sz="3000" b="1">
              <a:latin typeface="微软雅黑" panose="020B0503020204020204" charset="-122"/>
              <a:ea typeface="微软雅黑" panose="020B050302020402020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1" name="矩形 10"/>
          <p:cNvSpPr/>
          <p:nvPr/>
        </p:nvSpPr>
        <p:spPr>
          <a:xfrm>
            <a:off x="0" y="407035"/>
            <a:ext cx="5513705" cy="685800"/>
          </a:xfrm>
          <a:prstGeom prst="rect">
            <a:avLst/>
          </a:prstGeom>
          <a:solidFill>
            <a:schemeClr val="accent1">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标题 1"/>
          <p:cNvSpPr>
            <a:spLocks noGrp="1"/>
          </p:cNvSpPr>
          <p:nvPr/>
        </p:nvSpPr>
        <p:spPr>
          <a:xfrm>
            <a:off x="607060" y="532765"/>
            <a:ext cx="7060565" cy="1017270"/>
          </a:xfrm>
          <a:prstGeom prst="rect">
            <a:avLst/>
          </a:prstGeom>
        </p:spPr>
        <p:txBody>
          <a:bodyPr vert="horz" lIns="91440" tIns="45720" rIns="91440" bIns="45720" rtlCol="0" anchor="t" anchorCtr="0">
            <a:normAutofit/>
          </a:bodyPr>
          <a:lstStyle>
            <a:lvl1pPr algn="l" defTabSz="1069340" rtl="0" eaLnBrk="1" latinLnBrk="0" hangingPunct="1">
              <a:lnSpc>
                <a:spcPct val="90000"/>
              </a:lnSpc>
              <a:spcBef>
                <a:spcPct val="0"/>
              </a:spcBef>
              <a:buNone/>
              <a:defRPr sz="5145" kern="1200">
                <a:solidFill>
                  <a:schemeClr val="tx1"/>
                </a:solidFill>
                <a:latin typeface="+mj-lt"/>
                <a:ea typeface="+mj-ea"/>
                <a:cs typeface="+mj-cs"/>
              </a:defRPr>
            </a:lvl1pPr>
          </a:lstStyle>
          <a:p>
            <a:pPr algn="l"/>
            <a:r>
              <a:rPr lang="zh-CN" sz="3600">
                <a:latin typeface="方正粗黑宋简体" panose="02000000000000000000" charset="-122"/>
                <a:ea typeface="方正粗黑宋简体" panose="02000000000000000000" charset="-122"/>
                <a:cs typeface="方正粗黑宋简体" panose="02000000000000000000" charset="-122"/>
              </a:rPr>
              <a:t>重点建设项目</a:t>
            </a:r>
            <a:endParaRPr lang="zh-CN" sz="3600">
              <a:latin typeface="方正粗黑宋简体" panose="02000000000000000000" charset="-122"/>
              <a:ea typeface="方正粗黑宋简体" panose="02000000000000000000" charset="-122"/>
              <a:cs typeface="方正粗黑宋简体" panose="02000000000000000000" charset="-122"/>
            </a:endParaRPr>
          </a:p>
        </p:txBody>
      </p:sp>
      <p:sp>
        <p:nvSpPr>
          <p:cNvPr id="100" name="文本框 99"/>
          <p:cNvSpPr txBox="1"/>
          <p:nvPr/>
        </p:nvSpPr>
        <p:spPr>
          <a:xfrm>
            <a:off x="995680" y="1341120"/>
            <a:ext cx="8660765" cy="1252790"/>
          </a:xfrm>
          <a:prstGeom prst="rect">
            <a:avLst/>
          </a:prstGeom>
          <a:noFill/>
          <a:ln w="9525">
            <a:noFill/>
          </a:ln>
        </p:spPr>
        <p:txBody>
          <a:bodyPr>
            <a:noAutofit/>
          </a:bodyPr>
          <a:lstStyle/>
          <a:p>
            <a:pPr indent="534670" fontAlgn="auto">
              <a:extLst>
                <a:ext uri="{35155182-B16C-46BC-9424-99874614C6A1}">
                  <wpsdc:indentchars xmlns:wpsdc="http://www.wps.cn/officeDocument/2017/drawingmlCustomData" val="200" checksum="1092119623"/>
                </a:ext>
              </a:extLst>
            </a:pPr>
            <a:r>
              <a:rPr lang="zh-CN" altLang="en-US" sz="2000" spc="105" dirty="0">
                <a:latin typeface="+mn-ea"/>
                <a:cs typeface="+mn-ea"/>
              </a:rPr>
              <a:t>与新晃县国民经济和社会发展“十四五”规划和新晃县国土空间总体规划充分衔接，结合中寨镇发展需求，从能源、电力、通讯、产业、旅游、水利、民生、</a:t>
            </a:r>
            <a:r>
              <a:rPr lang="zh-CN" altLang="en-US" sz="2000" spc="105" dirty="0" smtClean="0">
                <a:latin typeface="+mn-ea"/>
                <a:cs typeface="+mn-ea"/>
              </a:rPr>
              <a:t>交通等十一个</a:t>
            </a:r>
            <a:r>
              <a:rPr lang="zh-CN" altLang="en-US" sz="2000" spc="105" dirty="0">
                <a:latin typeface="+mn-ea"/>
                <a:cs typeface="+mn-ea"/>
              </a:rPr>
              <a:t>方面列出了中寨镇重点建设项目计划，并对项目布局和时序做出了统筹安排</a:t>
            </a:r>
            <a:r>
              <a:rPr sz="2000" b="0" spc="105" dirty="0" smtClean="0">
                <a:latin typeface="+mn-ea"/>
                <a:cs typeface="+mn-ea"/>
              </a:rPr>
              <a:t>。</a:t>
            </a:r>
            <a:endParaRPr sz="2000" b="0" spc="105" dirty="0">
              <a:latin typeface="+mn-ea"/>
              <a:cs typeface="+mn-ea"/>
            </a:endParaRPr>
          </a:p>
        </p:txBody>
      </p:sp>
      <p:sp>
        <p:nvSpPr>
          <p:cNvPr id="9" name="object 4"/>
          <p:cNvSpPr/>
          <p:nvPr/>
        </p:nvSpPr>
        <p:spPr>
          <a:xfrm>
            <a:off x="707390" y="1167130"/>
            <a:ext cx="9286240" cy="1602740"/>
          </a:xfrm>
          <a:custGeom>
            <a:avLst/>
            <a:gdLst/>
            <a:ahLst/>
            <a:cxnLst/>
            <a:rect l="l" t="t" r="r" b="b"/>
            <a:pathLst>
              <a:path w="11624944" h="2370454">
                <a:moveTo>
                  <a:pt x="0" y="394984"/>
                </a:moveTo>
                <a:lnTo>
                  <a:pt x="2657" y="348920"/>
                </a:lnTo>
                <a:lnTo>
                  <a:pt x="10431" y="304416"/>
                </a:lnTo>
                <a:lnTo>
                  <a:pt x="23026" y="261770"/>
                </a:lnTo>
                <a:lnTo>
                  <a:pt x="40145" y="221278"/>
                </a:lnTo>
                <a:lnTo>
                  <a:pt x="61493" y="183235"/>
                </a:lnTo>
                <a:lnTo>
                  <a:pt x="86772" y="147939"/>
                </a:lnTo>
                <a:lnTo>
                  <a:pt x="115686" y="115686"/>
                </a:lnTo>
                <a:lnTo>
                  <a:pt x="147939" y="86772"/>
                </a:lnTo>
                <a:lnTo>
                  <a:pt x="183235" y="61493"/>
                </a:lnTo>
                <a:lnTo>
                  <a:pt x="221278" y="40145"/>
                </a:lnTo>
                <a:lnTo>
                  <a:pt x="261770" y="23026"/>
                </a:lnTo>
                <a:lnTo>
                  <a:pt x="304416" y="10431"/>
                </a:lnTo>
                <a:lnTo>
                  <a:pt x="348920" y="2657"/>
                </a:lnTo>
                <a:lnTo>
                  <a:pt x="394984" y="0"/>
                </a:lnTo>
                <a:lnTo>
                  <a:pt x="11229601" y="0"/>
                </a:lnTo>
                <a:lnTo>
                  <a:pt x="11275666" y="2657"/>
                </a:lnTo>
                <a:lnTo>
                  <a:pt x="11320169" y="10431"/>
                </a:lnTo>
                <a:lnTo>
                  <a:pt x="11362815" y="23026"/>
                </a:lnTo>
                <a:lnTo>
                  <a:pt x="11403308" y="40145"/>
                </a:lnTo>
                <a:lnTo>
                  <a:pt x="11441350" y="61493"/>
                </a:lnTo>
                <a:lnTo>
                  <a:pt x="11476646" y="86772"/>
                </a:lnTo>
                <a:lnTo>
                  <a:pt x="11508899" y="115686"/>
                </a:lnTo>
                <a:lnTo>
                  <a:pt x="11537814" y="147939"/>
                </a:lnTo>
                <a:lnTo>
                  <a:pt x="11563093" y="183235"/>
                </a:lnTo>
                <a:lnTo>
                  <a:pt x="11584440" y="221278"/>
                </a:lnTo>
                <a:lnTo>
                  <a:pt x="11601559" y="261770"/>
                </a:lnTo>
                <a:lnTo>
                  <a:pt x="11614154" y="304416"/>
                </a:lnTo>
                <a:lnTo>
                  <a:pt x="11621929" y="348920"/>
                </a:lnTo>
                <a:lnTo>
                  <a:pt x="11624586" y="394984"/>
                </a:lnTo>
                <a:lnTo>
                  <a:pt x="11624586" y="1974923"/>
                </a:lnTo>
                <a:lnTo>
                  <a:pt x="11621929" y="2020988"/>
                </a:lnTo>
                <a:lnTo>
                  <a:pt x="11614154" y="2065491"/>
                </a:lnTo>
                <a:lnTo>
                  <a:pt x="11601559" y="2108137"/>
                </a:lnTo>
                <a:lnTo>
                  <a:pt x="11584440" y="2148630"/>
                </a:lnTo>
                <a:lnTo>
                  <a:pt x="11563093" y="2186672"/>
                </a:lnTo>
                <a:lnTo>
                  <a:pt x="11537814" y="2221968"/>
                </a:lnTo>
                <a:lnTo>
                  <a:pt x="11508899" y="2254221"/>
                </a:lnTo>
                <a:lnTo>
                  <a:pt x="11476646" y="2283136"/>
                </a:lnTo>
                <a:lnTo>
                  <a:pt x="11441350" y="2308415"/>
                </a:lnTo>
                <a:lnTo>
                  <a:pt x="11403308" y="2329762"/>
                </a:lnTo>
                <a:lnTo>
                  <a:pt x="11362815" y="2346881"/>
                </a:lnTo>
                <a:lnTo>
                  <a:pt x="11320169" y="2359476"/>
                </a:lnTo>
                <a:lnTo>
                  <a:pt x="11275666" y="2367250"/>
                </a:lnTo>
                <a:lnTo>
                  <a:pt x="11229601" y="2369908"/>
                </a:lnTo>
                <a:lnTo>
                  <a:pt x="394984" y="2369908"/>
                </a:lnTo>
                <a:lnTo>
                  <a:pt x="348920" y="2367250"/>
                </a:lnTo>
                <a:lnTo>
                  <a:pt x="304416" y="2359476"/>
                </a:lnTo>
                <a:lnTo>
                  <a:pt x="261770" y="2346881"/>
                </a:lnTo>
                <a:lnTo>
                  <a:pt x="221278" y="2329762"/>
                </a:lnTo>
                <a:lnTo>
                  <a:pt x="183235" y="2308415"/>
                </a:lnTo>
                <a:lnTo>
                  <a:pt x="147939" y="2283136"/>
                </a:lnTo>
                <a:lnTo>
                  <a:pt x="115686" y="2254221"/>
                </a:lnTo>
                <a:lnTo>
                  <a:pt x="86772" y="2221968"/>
                </a:lnTo>
                <a:lnTo>
                  <a:pt x="61493" y="2186672"/>
                </a:lnTo>
                <a:lnTo>
                  <a:pt x="40145" y="2148630"/>
                </a:lnTo>
                <a:lnTo>
                  <a:pt x="23026" y="2108137"/>
                </a:lnTo>
                <a:lnTo>
                  <a:pt x="10431" y="2065491"/>
                </a:lnTo>
                <a:lnTo>
                  <a:pt x="2657" y="2020988"/>
                </a:lnTo>
                <a:lnTo>
                  <a:pt x="0" y="1974923"/>
                </a:lnTo>
                <a:lnTo>
                  <a:pt x="0" y="394984"/>
                </a:lnTo>
                <a:close/>
              </a:path>
            </a:pathLst>
          </a:custGeom>
          <a:ln w="35820">
            <a:solidFill>
              <a:schemeClr val="accent4">
                <a:lumMod val="50000"/>
              </a:schemeClr>
            </a:solidFill>
            <a:prstDash val="lgDash"/>
          </a:ln>
        </p:spPr>
        <p:txBody>
          <a:bodyPr wrap="square" lIns="0" tIns="0" rIns="0" bIns="0" rtlCol="0"/>
          <a:lstStyle/>
          <a:p/>
        </p:txBody>
      </p:sp>
      <p:graphicFrame>
        <p:nvGraphicFramePr>
          <p:cNvPr id="2" name="表格 1"/>
          <p:cNvGraphicFramePr>
            <a:graphicFrameLocks noGrp="1"/>
          </p:cNvGraphicFramePr>
          <p:nvPr/>
        </p:nvGraphicFramePr>
        <p:xfrm>
          <a:off x="265327" y="3159682"/>
          <a:ext cx="10170366" cy="11847267"/>
        </p:xfrm>
        <a:graphic>
          <a:graphicData uri="http://schemas.openxmlformats.org/drawingml/2006/table">
            <a:tbl>
              <a:tblPr firstRow="1" firstCol="1" bandRow="1">
                <a:tableStyleId>{3B4B98B0-60AC-42C2-AFA5-B58CD77FA1E5}</a:tableStyleId>
              </a:tblPr>
              <a:tblGrid>
                <a:gridCol w="536994"/>
                <a:gridCol w="838039"/>
                <a:gridCol w="3606413"/>
                <a:gridCol w="1220443"/>
                <a:gridCol w="1403511"/>
                <a:gridCol w="2021868"/>
                <a:gridCol w="543098"/>
              </a:tblGrid>
              <a:tr h="0">
                <a:tc>
                  <a:txBody>
                    <a:bodyPr/>
                    <a:lstStyle/>
                    <a:p>
                      <a:pPr algn="ctr">
                        <a:lnSpc>
                          <a:spcPts val="1800"/>
                        </a:lnSpc>
                        <a:spcAft>
                          <a:spcPts val="0"/>
                        </a:spcAft>
                      </a:pPr>
                      <a:r>
                        <a:rPr lang="zh-CN" sz="800" kern="0">
                          <a:effectLst/>
                        </a:rPr>
                        <a:t>序号</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项目类型</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项目名称</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建设性质</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建设年限</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所在行政区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备注</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1</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ts val="1800"/>
                        </a:lnSpc>
                        <a:spcAft>
                          <a:spcPts val="0"/>
                        </a:spcAft>
                      </a:pPr>
                      <a:r>
                        <a:rPr lang="zh-CN" sz="800" kern="0">
                          <a:effectLst/>
                        </a:rPr>
                        <a:t>能源</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新晃县分散式风力发电项目</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新建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2023-2027</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中寨镇</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2</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a:txBody>
                    <a:bodyPr/>
                    <a:lstStyle/>
                    <a:p>
                      <a:pPr algn="ctr">
                        <a:lnSpc>
                          <a:spcPts val="1800"/>
                        </a:lnSpc>
                        <a:spcAft>
                          <a:spcPts val="0"/>
                        </a:spcAft>
                      </a:pPr>
                      <a:r>
                        <a:rPr lang="zh-CN" sz="800" kern="0">
                          <a:effectLst/>
                        </a:rPr>
                        <a:t>新晃县加油站建设项目</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新建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2022-2025</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计寨村、比足村</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3</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a:txBody>
                    <a:bodyPr/>
                    <a:lstStyle/>
                    <a:p>
                      <a:pPr algn="ctr">
                        <a:lnSpc>
                          <a:spcPts val="1800"/>
                        </a:lnSpc>
                        <a:spcAft>
                          <a:spcPts val="0"/>
                        </a:spcAft>
                      </a:pPr>
                      <a:r>
                        <a:rPr lang="zh-CN" sz="800" kern="0">
                          <a:effectLst/>
                        </a:rPr>
                        <a:t>乡镇燃气管网及场站建设项目</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新建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2023-2030</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中寨镇</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4</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ts val="1800"/>
                        </a:lnSpc>
                        <a:spcAft>
                          <a:spcPts val="0"/>
                        </a:spcAft>
                      </a:pPr>
                      <a:r>
                        <a:rPr lang="zh-CN" sz="800" kern="0">
                          <a:effectLst/>
                        </a:rPr>
                        <a:t>电力</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小水电站建设项目</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新（扩）建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2021-2023</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中寨镇</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5</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a:txBody>
                    <a:bodyPr/>
                    <a:lstStyle/>
                    <a:p>
                      <a:pPr algn="ctr">
                        <a:lnSpc>
                          <a:spcPts val="1800"/>
                        </a:lnSpc>
                        <a:spcAft>
                          <a:spcPts val="0"/>
                        </a:spcAft>
                      </a:pPr>
                      <a:r>
                        <a:rPr lang="zh-CN" sz="800" kern="0">
                          <a:effectLst/>
                        </a:rPr>
                        <a:t>新晃县</a:t>
                      </a:r>
                      <a:r>
                        <a:rPr lang="en-US" sz="800" kern="0">
                          <a:effectLst/>
                        </a:rPr>
                        <a:t>5112KWp</a:t>
                      </a:r>
                      <a:r>
                        <a:rPr lang="zh-CN" sz="800" kern="0">
                          <a:effectLst/>
                        </a:rPr>
                        <a:t>光伏扶贫发电项目</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新（扩）建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2022-2025</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中寨居委会、赛容村</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6</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a:txBody>
                    <a:bodyPr/>
                    <a:lstStyle/>
                    <a:p>
                      <a:pPr algn="ctr">
                        <a:lnSpc>
                          <a:spcPts val="1800"/>
                        </a:lnSpc>
                        <a:spcAft>
                          <a:spcPts val="0"/>
                        </a:spcAft>
                      </a:pPr>
                      <a:r>
                        <a:rPr lang="zh-CN" sz="800" kern="0">
                          <a:effectLst/>
                        </a:rPr>
                        <a:t>中寨至米贝</a:t>
                      </a:r>
                      <a:r>
                        <a:rPr lang="en-US" sz="800" kern="0">
                          <a:effectLst/>
                        </a:rPr>
                        <a:t>35KV</a:t>
                      </a:r>
                      <a:r>
                        <a:rPr lang="zh-CN" sz="800" kern="0">
                          <a:effectLst/>
                        </a:rPr>
                        <a:t>电力线路工程</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新建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2025-2035</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中寨镇</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7</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通讯</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5G</a:t>
                      </a:r>
                      <a:r>
                        <a:rPr lang="zh-CN" sz="800" kern="0">
                          <a:effectLst/>
                        </a:rPr>
                        <a:t>信息基础设施建设</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新建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2021-2025</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中寨镇</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8</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pPr algn="ctr">
                        <a:lnSpc>
                          <a:spcPts val="1800"/>
                        </a:lnSpc>
                        <a:spcAft>
                          <a:spcPts val="0"/>
                        </a:spcAft>
                      </a:pPr>
                      <a:r>
                        <a:rPr lang="zh-CN" sz="800" kern="0">
                          <a:effectLst/>
                        </a:rPr>
                        <a:t>产业</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新晃黄牛产业建设</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续建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2021-2035</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中寨镇</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9</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a:txBody>
                    <a:bodyPr/>
                    <a:lstStyle/>
                    <a:p>
                      <a:pPr algn="ctr">
                        <a:lnSpc>
                          <a:spcPts val="1800"/>
                        </a:lnSpc>
                        <a:spcAft>
                          <a:spcPts val="0"/>
                        </a:spcAft>
                      </a:pPr>
                      <a:r>
                        <a:rPr lang="zh-CN" sz="800" kern="0">
                          <a:effectLst/>
                        </a:rPr>
                        <a:t>新晃县全域物流体系建设项目</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新建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2021-2035</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中寨居委会</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10</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a:txBody>
                    <a:bodyPr/>
                    <a:lstStyle/>
                    <a:p>
                      <a:pPr algn="ctr">
                        <a:lnSpc>
                          <a:spcPts val="1800"/>
                        </a:lnSpc>
                        <a:spcAft>
                          <a:spcPts val="0"/>
                        </a:spcAft>
                      </a:pPr>
                      <a:r>
                        <a:rPr lang="zh-CN" sz="800" kern="0">
                          <a:effectLst/>
                        </a:rPr>
                        <a:t>乡村产业振兴与农田合作社（二期）建设项目</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续建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2023-2024</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中寨镇</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11</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a:txBody>
                    <a:bodyPr/>
                    <a:lstStyle/>
                    <a:p>
                      <a:pPr algn="ctr">
                        <a:lnSpc>
                          <a:spcPts val="1800"/>
                        </a:lnSpc>
                        <a:spcAft>
                          <a:spcPts val="0"/>
                        </a:spcAft>
                      </a:pPr>
                      <a:r>
                        <a:rPr lang="zh-CN" sz="800" kern="0">
                          <a:effectLst/>
                        </a:rPr>
                        <a:t>烤烟种植及配套设施建设</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新建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2023-2026</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上公道村、比足村</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12</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a:txBody>
                    <a:bodyPr/>
                    <a:lstStyle/>
                    <a:p>
                      <a:pPr algn="ctr">
                        <a:lnSpc>
                          <a:spcPts val="1800"/>
                        </a:lnSpc>
                        <a:spcAft>
                          <a:spcPts val="0"/>
                        </a:spcAft>
                      </a:pPr>
                      <a:r>
                        <a:rPr lang="zh-CN" sz="800" kern="0">
                          <a:effectLst/>
                        </a:rPr>
                        <a:t>畜禽遗传资源保护及标准化养殖项目</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新建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2023-2025</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中寨镇</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13</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a:txBody>
                    <a:bodyPr/>
                    <a:lstStyle/>
                    <a:p>
                      <a:pPr algn="ctr">
                        <a:lnSpc>
                          <a:spcPts val="1800"/>
                        </a:lnSpc>
                        <a:spcAft>
                          <a:spcPts val="0"/>
                        </a:spcAft>
                      </a:pPr>
                      <a:r>
                        <a:rPr lang="zh-CN" sz="800" kern="0">
                          <a:effectLst/>
                        </a:rPr>
                        <a:t>新晃县饲草料种植加工及肉牛养殖示范项目</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新建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2023-2024</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中寨镇</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14</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a:txBody>
                    <a:bodyPr/>
                    <a:lstStyle/>
                    <a:p>
                      <a:pPr algn="ctr">
                        <a:lnSpc>
                          <a:spcPts val="1800"/>
                        </a:lnSpc>
                        <a:spcAft>
                          <a:spcPts val="0"/>
                        </a:spcAft>
                      </a:pPr>
                      <a:r>
                        <a:rPr lang="zh-CN" sz="800" kern="0">
                          <a:effectLst/>
                        </a:rPr>
                        <a:t>中寨镇乡村资源产业路建设</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新建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2024-2035</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中寨镇</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15</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旅游</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国家战略储备林建设与文旅融合工程</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新建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2022-2030</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中寨镇</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16</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16">
                  <a:txBody>
                    <a:bodyPr/>
                    <a:lstStyle/>
                    <a:p>
                      <a:pPr algn="ctr">
                        <a:lnSpc>
                          <a:spcPts val="1800"/>
                        </a:lnSpc>
                        <a:spcAft>
                          <a:spcPts val="0"/>
                        </a:spcAft>
                      </a:pPr>
                      <a:r>
                        <a:rPr lang="zh-CN" sz="800" kern="0">
                          <a:effectLst/>
                        </a:rPr>
                        <a:t>水利</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抗旱应急引提调工程</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新建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2021-2025</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中寨镇</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17</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a:txBody>
                    <a:bodyPr/>
                    <a:lstStyle/>
                    <a:p>
                      <a:pPr algn="ctr">
                        <a:lnSpc>
                          <a:spcPts val="1800"/>
                        </a:lnSpc>
                        <a:spcAft>
                          <a:spcPts val="0"/>
                        </a:spcAft>
                      </a:pPr>
                      <a:r>
                        <a:rPr lang="zh-CN" sz="800" kern="0">
                          <a:effectLst/>
                        </a:rPr>
                        <a:t>重点涝区排涝能力建设工程</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新建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2021-2025</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中寨镇</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18</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a:txBody>
                    <a:bodyPr/>
                    <a:lstStyle/>
                    <a:p>
                      <a:pPr algn="ctr">
                        <a:lnSpc>
                          <a:spcPts val="1800"/>
                        </a:lnSpc>
                        <a:spcAft>
                          <a:spcPts val="0"/>
                        </a:spcAft>
                      </a:pPr>
                      <a:r>
                        <a:rPr lang="zh-CN" sz="800" kern="0">
                          <a:effectLst/>
                        </a:rPr>
                        <a:t>小型水库除险加固工程</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新建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2021-2025</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中寨镇</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19</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a:txBody>
                    <a:bodyPr/>
                    <a:lstStyle/>
                    <a:p>
                      <a:pPr algn="ctr">
                        <a:lnSpc>
                          <a:spcPts val="1800"/>
                        </a:lnSpc>
                        <a:spcAft>
                          <a:spcPts val="0"/>
                        </a:spcAft>
                      </a:pPr>
                      <a:r>
                        <a:rPr lang="zh-CN" sz="800" kern="0">
                          <a:effectLst/>
                        </a:rPr>
                        <a:t>阿况水库建设项目</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新建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2021-2035</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地堡村</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20</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a:txBody>
                    <a:bodyPr/>
                    <a:lstStyle/>
                    <a:p>
                      <a:pPr algn="ctr">
                        <a:lnSpc>
                          <a:spcPts val="1800"/>
                        </a:lnSpc>
                        <a:spcAft>
                          <a:spcPts val="0"/>
                        </a:spcAft>
                      </a:pPr>
                      <a:r>
                        <a:rPr lang="zh-CN" sz="800" kern="0">
                          <a:effectLst/>
                        </a:rPr>
                        <a:t>坝楼寨水库建设项目</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新建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2021-2035</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大寨村</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21</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a:txBody>
                    <a:bodyPr/>
                    <a:lstStyle/>
                    <a:p>
                      <a:pPr algn="ctr">
                        <a:lnSpc>
                          <a:spcPts val="1800"/>
                        </a:lnSpc>
                        <a:spcAft>
                          <a:spcPts val="0"/>
                        </a:spcAft>
                      </a:pPr>
                      <a:r>
                        <a:rPr lang="zh-CN" sz="800" kern="0">
                          <a:effectLst/>
                        </a:rPr>
                        <a:t>中团水库扩建工程</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扩建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2025-2035</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上公道村</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22</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a:txBody>
                    <a:bodyPr/>
                    <a:lstStyle/>
                    <a:p>
                      <a:pPr algn="ctr">
                        <a:lnSpc>
                          <a:spcPts val="1800"/>
                        </a:lnSpc>
                        <a:spcAft>
                          <a:spcPts val="0"/>
                        </a:spcAft>
                      </a:pPr>
                      <a:r>
                        <a:rPr lang="zh-CN" sz="800" kern="0">
                          <a:effectLst/>
                        </a:rPr>
                        <a:t>新建小型灌区工程</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新建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2021-2025</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中寨镇</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23</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a:txBody>
                    <a:bodyPr/>
                    <a:lstStyle/>
                    <a:p>
                      <a:pPr algn="ctr">
                        <a:lnSpc>
                          <a:spcPts val="1800"/>
                        </a:lnSpc>
                        <a:spcAft>
                          <a:spcPts val="0"/>
                        </a:spcAft>
                      </a:pPr>
                      <a:r>
                        <a:rPr lang="zh-CN" sz="800" kern="0">
                          <a:effectLst/>
                        </a:rPr>
                        <a:t>农村小水电绿色改造工程</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新建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2021-2025</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中寨镇</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24</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a:txBody>
                    <a:bodyPr/>
                    <a:lstStyle/>
                    <a:p>
                      <a:pPr algn="ctr">
                        <a:lnSpc>
                          <a:spcPts val="1800"/>
                        </a:lnSpc>
                        <a:spcAft>
                          <a:spcPts val="0"/>
                        </a:spcAft>
                      </a:pPr>
                      <a:r>
                        <a:rPr lang="zh-CN" sz="800" kern="0">
                          <a:effectLst/>
                        </a:rPr>
                        <a:t>农村水系综合整治</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新建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2021-2025</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中寨镇</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25</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a:txBody>
                    <a:bodyPr/>
                    <a:lstStyle/>
                    <a:p>
                      <a:pPr algn="ctr">
                        <a:lnSpc>
                          <a:spcPts val="1800"/>
                        </a:lnSpc>
                        <a:spcAft>
                          <a:spcPts val="0"/>
                        </a:spcAft>
                      </a:pPr>
                      <a:r>
                        <a:rPr lang="zh-CN" sz="800" kern="0">
                          <a:effectLst/>
                        </a:rPr>
                        <a:t>小型农田水利建设</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新建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2021-2025</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中寨镇</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26</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a:txBody>
                    <a:bodyPr/>
                    <a:lstStyle/>
                    <a:p>
                      <a:pPr algn="ctr">
                        <a:lnSpc>
                          <a:spcPts val="1800"/>
                        </a:lnSpc>
                        <a:spcAft>
                          <a:spcPts val="0"/>
                        </a:spcAft>
                      </a:pPr>
                      <a:r>
                        <a:rPr lang="zh-CN" sz="800" kern="0">
                          <a:effectLst/>
                        </a:rPr>
                        <a:t>碧涌溪中小河流治理工程</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新建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2021-2025</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中寨镇</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27</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a:txBody>
                    <a:bodyPr/>
                    <a:lstStyle/>
                    <a:p>
                      <a:pPr algn="ctr">
                        <a:lnSpc>
                          <a:spcPts val="1800"/>
                        </a:lnSpc>
                        <a:spcAft>
                          <a:spcPts val="0"/>
                        </a:spcAft>
                      </a:pPr>
                      <a:r>
                        <a:rPr lang="zh-CN" sz="800" kern="0">
                          <a:effectLst/>
                        </a:rPr>
                        <a:t>饮用水源地保护（舞水中和溪饮用水水源地）</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新建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2021-2025</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中寨居委会</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28</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a:txBody>
                    <a:bodyPr/>
                    <a:lstStyle/>
                    <a:p>
                      <a:pPr algn="ctr">
                        <a:lnSpc>
                          <a:spcPts val="1800"/>
                        </a:lnSpc>
                        <a:spcAft>
                          <a:spcPts val="0"/>
                        </a:spcAft>
                      </a:pPr>
                      <a:r>
                        <a:rPr lang="zh-CN" sz="800" kern="0">
                          <a:effectLst/>
                        </a:rPr>
                        <a:t>中寨镇甲溪冲河道治理工程</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新建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2023-2025</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中寨居委会、赛容村</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29</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a:txBody>
                    <a:bodyPr/>
                    <a:lstStyle/>
                    <a:p>
                      <a:pPr algn="ctr">
                        <a:lnSpc>
                          <a:spcPts val="1800"/>
                        </a:lnSpc>
                        <a:spcAft>
                          <a:spcPts val="0"/>
                        </a:spcAft>
                      </a:pPr>
                      <a:r>
                        <a:rPr lang="zh-CN" sz="800" kern="0">
                          <a:effectLst/>
                        </a:rPr>
                        <a:t>杉美溪山洪沟治理建设工程</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新建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2021-2025</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祥冲村</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30</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a:txBody>
                    <a:bodyPr/>
                    <a:lstStyle/>
                    <a:p>
                      <a:pPr algn="ctr">
                        <a:lnSpc>
                          <a:spcPts val="1800"/>
                        </a:lnSpc>
                        <a:spcAft>
                          <a:spcPts val="0"/>
                        </a:spcAft>
                      </a:pPr>
                      <a:r>
                        <a:rPr lang="zh-CN" sz="800" kern="0">
                          <a:effectLst/>
                        </a:rPr>
                        <a:t>新晃县中寨集镇涝区治理工程</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新建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2024-2035</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中寨居委会</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31</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a:txBody>
                    <a:bodyPr/>
                    <a:lstStyle/>
                    <a:p>
                      <a:pPr algn="ctr">
                        <a:lnSpc>
                          <a:spcPts val="1800"/>
                        </a:lnSpc>
                        <a:spcAft>
                          <a:spcPts val="0"/>
                        </a:spcAft>
                      </a:pPr>
                      <a:r>
                        <a:rPr lang="zh-CN" sz="800" kern="0">
                          <a:effectLst/>
                        </a:rPr>
                        <a:t>中寨镇头家村拦河坝建设项目</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新建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2024-2035</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头家村</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32</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algn="ctr">
                        <a:lnSpc>
                          <a:spcPts val="1800"/>
                        </a:lnSpc>
                        <a:spcAft>
                          <a:spcPts val="0"/>
                        </a:spcAft>
                      </a:pPr>
                      <a:r>
                        <a:rPr lang="zh-CN" sz="800" kern="0">
                          <a:effectLst/>
                        </a:rPr>
                        <a:t>民生</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中寨集镇水厂新建工程</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新建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2021-2025</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中寨居委会</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33</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a:txBody>
                    <a:bodyPr/>
                    <a:lstStyle/>
                    <a:p>
                      <a:pPr algn="ctr">
                        <a:lnSpc>
                          <a:spcPts val="1800"/>
                        </a:lnSpc>
                        <a:spcAft>
                          <a:spcPts val="0"/>
                        </a:spcAft>
                      </a:pPr>
                      <a:r>
                        <a:rPr lang="zh-CN" sz="800" kern="0">
                          <a:effectLst/>
                        </a:rPr>
                        <a:t>中寨镇中心小学提质扩容改造项目</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改扩建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2023-2025</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中寨居委会</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34</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a:txBody>
                    <a:bodyPr/>
                    <a:lstStyle/>
                    <a:p>
                      <a:pPr algn="ctr">
                        <a:lnSpc>
                          <a:spcPts val="1800"/>
                        </a:lnSpc>
                        <a:spcAft>
                          <a:spcPts val="0"/>
                        </a:spcAft>
                      </a:pPr>
                      <a:r>
                        <a:rPr lang="zh-CN" sz="800" kern="0">
                          <a:effectLst/>
                        </a:rPr>
                        <a:t>新晃县人民医院乡镇分院建设项目</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扩建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2023-2035</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中寨居委会</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35</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a:txBody>
                    <a:bodyPr/>
                    <a:lstStyle/>
                    <a:p>
                      <a:pPr algn="ctr">
                        <a:lnSpc>
                          <a:spcPts val="1800"/>
                        </a:lnSpc>
                        <a:spcAft>
                          <a:spcPts val="0"/>
                        </a:spcAft>
                      </a:pPr>
                      <a:r>
                        <a:rPr lang="zh-CN" sz="800" kern="0">
                          <a:effectLst/>
                        </a:rPr>
                        <a:t>农村人居环境整治建设项目</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新建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2023</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中寨镇</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36</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a:txBody>
                    <a:bodyPr/>
                    <a:lstStyle/>
                    <a:p>
                      <a:pPr algn="ctr">
                        <a:lnSpc>
                          <a:spcPts val="1800"/>
                        </a:lnSpc>
                        <a:spcAft>
                          <a:spcPts val="0"/>
                        </a:spcAft>
                      </a:pPr>
                      <a:r>
                        <a:rPr lang="zh-CN" sz="800" kern="0">
                          <a:effectLst/>
                        </a:rPr>
                        <a:t>乡村振兴基础设施建设项目</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新建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2023-2025</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中寨镇</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37</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a:txBody>
                    <a:bodyPr/>
                    <a:lstStyle/>
                    <a:p>
                      <a:pPr algn="ctr">
                        <a:lnSpc>
                          <a:spcPts val="1800"/>
                        </a:lnSpc>
                        <a:spcAft>
                          <a:spcPts val="0"/>
                        </a:spcAft>
                      </a:pPr>
                      <a:r>
                        <a:rPr lang="zh-CN" sz="800" kern="0">
                          <a:effectLst/>
                        </a:rPr>
                        <a:t>中寨集镇消防站建设项目</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新建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2025-2035</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中寨居委会</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38</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ts val="1800"/>
                        </a:lnSpc>
                        <a:spcAft>
                          <a:spcPts val="0"/>
                        </a:spcAft>
                      </a:pPr>
                      <a:r>
                        <a:rPr lang="zh-CN" sz="800" kern="0">
                          <a:effectLst/>
                        </a:rPr>
                        <a:t>环保</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中寨污水处理厂改扩建项目</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改扩建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2023-2025</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中寨居委会</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39</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a:txBody>
                    <a:bodyPr/>
                    <a:lstStyle/>
                    <a:p>
                      <a:pPr algn="ctr">
                        <a:lnSpc>
                          <a:spcPts val="1800"/>
                        </a:lnSpc>
                        <a:spcAft>
                          <a:spcPts val="0"/>
                        </a:spcAft>
                      </a:pPr>
                      <a:r>
                        <a:rPr lang="zh-CN" sz="800" kern="0">
                          <a:effectLst/>
                        </a:rPr>
                        <a:t>中寨垃圾处理厂改扩建项目</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改扩建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2022-2026</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中寨居委会</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40</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9">
                  <a:txBody>
                    <a:bodyPr/>
                    <a:lstStyle/>
                    <a:p>
                      <a:pPr algn="ctr">
                        <a:lnSpc>
                          <a:spcPts val="1800"/>
                        </a:lnSpc>
                        <a:spcAft>
                          <a:spcPts val="0"/>
                        </a:spcAft>
                      </a:pPr>
                      <a:r>
                        <a:rPr lang="zh-CN" sz="800" kern="0">
                          <a:effectLst/>
                        </a:rPr>
                        <a:t>交通</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S335</a:t>
                      </a:r>
                      <a:r>
                        <a:rPr lang="zh-CN" sz="800" kern="0">
                          <a:effectLst/>
                        </a:rPr>
                        <a:t>中寨至扶罗云溪段公路建设项目</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新建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2023-2027</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大寨村、中寨居委会</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3041">
                <a:tc>
                  <a:txBody>
                    <a:bodyPr/>
                    <a:lstStyle/>
                    <a:p>
                      <a:pPr algn="ctr">
                        <a:lnSpc>
                          <a:spcPts val="1800"/>
                        </a:lnSpc>
                        <a:spcAft>
                          <a:spcPts val="0"/>
                        </a:spcAft>
                      </a:pPr>
                      <a:r>
                        <a:rPr lang="en-US" sz="800" kern="0">
                          <a:effectLst/>
                        </a:rPr>
                        <a:t>41</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a:txBody>
                    <a:bodyPr/>
                    <a:lstStyle/>
                    <a:p>
                      <a:pPr algn="ctr">
                        <a:lnSpc>
                          <a:spcPts val="1800"/>
                        </a:lnSpc>
                        <a:spcAft>
                          <a:spcPts val="0"/>
                        </a:spcAft>
                      </a:pPr>
                      <a:r>
                        <a:rPr lang="en-US" sz="800" kern="0">
                          <a:effectLst/>
                        </a:rPr>
                        <a:t>S335</a:t>
                      </a:r>
                      <a:r>
                        <a:rPr lang="zh-CN" sz="800" kern="0">
                          <a:effectLst/>
                        </a:rPr>
                        <a:t>中寨至米贝公路提质改造工程</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改扩建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2023-2027</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中寨居委会、头家村、半江村</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42</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a:txBody>
                    <a:bodyPr/>
                    <a:lstStyle/>
                    <a:p>
                      <a:pPr algn="ctr">
                        <a:lnSpc>
                          <a:spcPts val="1800"/>
                        </a:lnSpc>
                        <a:spcAft>
                          <a:spcPts val="0"/>
                        </a:spcAft>
                      </a:pPr>
                      <a:r>
                        <a:rPr lang="zh-CN" sz="800" kern="0">
                          <a:effectLst/>
                        </a:rPr>
                        <a:t>禾滩至中寨公路建设项目</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改扩建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2021-2025</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计寨村、大寨村</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43</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a:txBody>
                    <a:bodyPr/>
                    <a:lstStyle/>
                    <a:p>
                      <a:pPr algn="ctr">
                        <a:lnSpc>
                          <a:spcPts val="1800"/>
                        </a:lnSpc>
                        <a:spcAft>
                          <a:spcPts val="0"/>
                        </a:spcAft>
                      </a:pPr>
                      <a:r>
                        <a:rPr lang="en-US" sz="800" kern="0">
                          <a:effectLst/>
                        </a:rPr>
                        <a:t>X090</a:t>
                      </a:r>
                      <a:r>
                        <a:rPr lang="zh-CN" sz="800" kern="0">
                          <a:effectLst/>
                        </a:rPr>
                        <a:t>大寨村至贵州注溪乡公路提质改造项目</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改扩建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2023-2025</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大寨村</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3041">
                <a:tc>
                  <a:txBody>
                    <a:bodyPr/>
                    <a:lstStyle/>
                    <a:p>
                      <a:pPr algn="ctr">
                        <a:lnSpc>
                          <a:spcPts val="1800"/>
                        </a:lnSpc>
                        <a:spcAft>
                          <a:spcPts val="0"/>
                        </a:spcAft>
                      </a:pPr>
                      <a:r>
                        <a:rPr lang="en-US" sz="800" kern="0">
                          <a:effectLst/>
                        </a:rPr>
                        <a:t>44</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a:txBody>
                    <a:bodyPr/>
                    <a:lstStyle/>
                    <a:p>
                      <a:pPr algn="ctr">
                        <a:lnSpc>
                          <a:spcPts val="1800"/>
                        </a:lnSpc>
                        <a:spcAft>
                          <a:spcPts val="0"/>
                        </a:spcAft>
                      </a:pPr>
                      <a:r>
                        <a:rPr lang="en-US" sz="800" kern="0">
                          <a:effectLst/>
                        </a:rPr>
                        <a:t>X137</a:t>
                      </a:r>
                      <a:r>
                        <a:rPr lang="zh-CN" sz="800" kern="0">
                          <a:effectLst/>
                        </a:rPr>
                        <a:t>中寨至米贝公路提质改造项目</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改扩建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2023-2025</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中寨居委会、地堡村、比足村</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45</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a:txBody>
                    <a:bodyPr/>
                    <a:lstStyle/>
                    <a:p>
                      <a:pPr algn="ctr">
                        <a:lnSpc>
                          <a:spcPts val="1800"/>
                        </a:lnSpc>
                        <a:spcAft>
                          <a:spcPts val="0"/>
                        </a:spcAft>
                      </a:pPr>
                      <a:r>
                        <a:rPr lang="zh-CN" sz="800" kern="0">
                          <a:effectLst/>
                        </a:rPr>
                        <a:t>中寨镇通村道路提质改造项目</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改扩建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2023-2035</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中寨镇</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46</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a:txBody>
                    <a:bodyPr/>
                    <a:lstStyle/>
                    <a:p>
                      <a:pPr algn="ctr">
                        <a:lnSpc>
                          <a:spcPts val="1800"/>
                        </a:lnSpc>
                        <a:spcAft>
                          <a:spcPts val="0"/>
                        </a:spcAft>
                      </a:pPr>
                      <a:r>
                        <a:rPr lang="zh-CN" sz="800" kern="0">
                          <a:effectLst/>
                        </a:rPr>
                        <a:t>中寨镇非贫困村通组路建设项目</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新建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2023-2035</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中寨镇</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47</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a:txBody>
                    <a:bodyPr/>
                    <a:lstStyle/>
                    <a:p>
                      <a:pPr algn="ctr">
                        <a:lnSpc>
                          <a:spcPts val="1800"/>
                        </a:lnSpc>
                        <a:spcAft>
                          <a:spcPts val="0"/>
                        </a:spcAft>
                      </a:pPr>
                      <a:r>
                        <a:rPr lang="zh-CN" sz="800" kern="0">
                          <a:effectLst/>
                        </a:rPr>
                        <a:t>中寨镇客运站建设项目</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新建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2023-2035</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中寨居委会</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48</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a:txBody>
                    <a:bodyPr/>
                    <a:lstStyle/>
                    <a:p>
                      <a:pPr algn="ctr">
                        <a:lnSpc>
                          <a:spcPts val="1800"/>
                        </a:lnSpc>
                        <a:spcAft>
                          <a:spcPts val="0"/>
                        </a:spcAft>
                      </a:pPr>
                      <a:r>
                        <a:rPr lang="zh-CN" sz="800" kern="0">
                          <a:effectLst/>
                        </a:rPr>
                        <a:t>中寨镇停车场建设项目</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新建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2023-2035</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中寨居委会</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49</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lnSpc>
                          <a:spcPts val="1800"/>
                        </a:lnSpc>
                        <a:spcAft>
                          <a:spcPts val="0"/>
                        </a:spcAft>
                      </a:pPr>
                      <a:r>
                        <a:rPr lang="zh-CN" sz="800" kern="0">
                          <a:effectLst/>
                        </a:rPr>
                        <a:t>生态</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中寨镇矿山生态修复项目</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新建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2023-2035</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中寨镇</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50</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a:txBody>
                    <a:bodyPr/>
                    <a:lstStyle/>
                    <a:p>
                      <a:pPr algn="ctr">
                        <a:lnSpc>
                          <a:spcPts val="1800"/>
                        </a:lnSpc>
                        <a:spcAft>
                          <a:spcPts val="0"/>
                        </a:spcAft>
                      </a:pPr>
                      <a:r>
                        <a:rPr lang="zh-CN" sz="800" kern="0">
                          <a:effectLst/>
                        </a:rPr>
                        <a:t>中寨镇农村生活污水治理项目</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新建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2021-2024</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中寨镇</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51</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a:txBody>
                    <a:bodyPr/>
                    <a:lstStyle/>
                    <a:p>
                      <a:pPr algn="ctr">
                        <a:lnSpc>
                          <a:spcPts val="1800"/>
                        </a:lnSpc>
                        <a:spcAft>
                          <a:spcPts val="0"/>
                        </a:spcAft>
                      </a:pPr>
                      <a:r>
                        <a:rPr lang="zh-CN" sz="800" kern="0">
                          <a:effectLst/>
                        </a:rPr>
                        <a:t>新晃县植物有害生物防控能力建设</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新建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2023</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中寨镇</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52</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a:txBody>
                    <a:bodyPr/>
                    <a:lstStyle/>
                    <a:p>
                      <a:pPr algn="ctr">
                        <a:lnSpc>
                          <a:spcPts val="1800"/>
                        </a:lnSpc>
                        <a:spcAft>
                          <a:spcPts val="0"/>
                        </a:spcAft>
                      </a:pPr>
                      <a:r>
                        <a:rPr lang="zh-CN" sz="800" kern="0">
                          <a:effectLst/>
                        </a:rPr>
                        <a:t>中寨镇森林防火道建设项目</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新建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2024-2035</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中寨镇</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53</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lnSpc>
                          <a:spcPts val="1800"/>
                        </a:lnSpc>
                        <a:spcAft>
                          <a:spcPts val="0"/>
                        </a:spcAft>
                      </a:pPr>
                      <a:r>
                        <a:rPr lang="zh-CN" sz="800" kern="0">
                          <a:effectLst/>
                        </a:rPr>
                        <a:t>其他</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土地开发与草场标准化建设</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新建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2023-2024</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中寨镇</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54</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a:txBody>
                    <a:bodyPr/>
                    <a:lstStyle/>
                    <a:p>
                      <a:pPr algn="ctr">
                        <a:lnSpc>
                          <a:spcPts val="1800"/>
                        </a:lnSpc>
                        <a:spcAft>
                          <a:spcPts val="0"/>
                        </a:spcAft>
                      </a:pPr>
                      <a:r>
                        <a:rPr lang="zh-CN" sz="800" kern="0">
                          <a:effectLst/>
                        </a:rPr>
                        <a:t>中寨镇高标准农田建设项目</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新建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2021-2035</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中寨镇</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85">
                <a:tc>
                  <a:txBody>
                    <a:bodyPr/>
                    <a:lstStyle/>
                    <a:p>
                      <a:pPr algn="ctr">
                        <a:lnSpc>
                          <a:spcPts val="1800"/>
                        </a:lnSpc>
                        <a:spcAft>
                          <a:spcPts val="0"/>
                        </a:spcAft>
                      </a:pPr>
                      <a:r>
                        <a:rPr lang="en-US" sz="800" kern="0">
                          <a:effectLst/>
                        </a:rPr>
                        <a:t>55</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a:txBody>
                    <a:bodyPr/>
                    <a:lstStyle/>
                    <a:p>
                      <a:pPr algn="ctr">
                        <a:lnSpc>
                          <a:spcPts val="1800"/>
                        </a:lnSpc>
                        <a:spcAft>
                          <a:spcPts val="0"/>
                        </a:spcAft>
                      </a:pPr>
                      <a:r>
                        <a:rPr lang="zh-CN" sz="800" kern="0">
                          <a:effectLst/>
                        </a:rPr>
                        <a:t>新晃</a:t>
                      </a:r>
                      <a:r>
                        <a:rPr lang="en-US" sz="800" kern="0">
                          <a:effectLst/>
                        </a:rPr>
                        <a:t>2023</a:t>
                      </a:r>
                      <a:r>
                        <a:rPr lang="zh-CN" sz="800" kern="0">
                          <a:effectLst/>
                        </a:rPr>
                        <a:t>年土地开发占补平衡建设项目</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新建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2023</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中寨镇</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　</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3041">
                <a:tc>
                  <a:txBody>
                    <a:bodyPr/>
                    <a:lstStyle/>
                    <a:p>
                      <a:pPr algn="ctr">
                        <a:lnSpc>
                          <a:spcPts val="1800"/>
                        </a:lnSpc>
                        <a:spcAft>
                          <a:spcPts val="0"/>
                        </a:spcAft>
                      </a:pPr>
                      <a:r>
                        <a:rPr lang="en-US" sz="800" kern="0">
                          <a:effectLst/>
                        </a:rPr>
                        <a:t>56</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a:txBody>
                    <a:bodyPr/>
                    <a:lstStyle/>
                    <a:p>
                      <a:pPr algn="ctr">
                        <a:lnSpc>
                          <a:spcPts val="1800"/>
                        </a:lnSpc>
                        <a:spcAft>
                          <a:spcPts val="0"/>
                        </a:spcAft>
                      </a:pPr>
                      <a:r>
                        <a:rPr lang="zh-CN" sz="800" kern="0">
                          <a:effectLst/>
                        </a:rPr>
                        <a:t>新晃县化肥减量增效暨耕地保护与地力提升建设项目</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新建</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800" kern="0">
                          <a:effectLst/>
                        </a:rPr>
                        <a:t>2023-2025</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a:effectLst/>
                        </a:rPr>
                        <a:t>中寨镇</a:t>
                      </a:r>
                      <a:endParaRPr lang="zh-CN" sz="700" kern="10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CN" sz="800" kern="0" dirty="0">
                          <a:effectLst/>
                        </a:rPr>
                        <a:t>　</a:t>
                      </a:r>
                      <a:endParaRPr lang="zh-CN" sz="700" kern="100" dirty="0">
                        <a:effectLst/>
                        <a:latin typeface="Calibri" panose="020F0502020204030204"/>
                        <a:ea typeface="宋体" panose="02010600030101010101" pitchFamily="2" charset="-122"/>
                        <a:cs typeface="Times New Roman" panose="02020603050405020304"/>
                      </a:endParaRPr>
                    </a:p>
                  </a:txBody>
                  <a:tcPr marL="12436" marR="12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11" name="矩形 110"/>
          <p:cNvSpPr/>
          <p:nvPr/>
        </p:nvSpPr>
        <p:spPr>
          <a:xfrm>
            <a:off x="0" y="407035"/>
            <a:ext cx="5513705" cy="685800"/>
          </a:xfrm>
          <a:prstGeom prst="rect">
            <a:avLst/>
          </a:prstGeom>
          <a:solidFill>
            <a:schemeClr val="accent1">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标题 1"/>
          <p:cNvSpPr>
            <a:spLocks noGrp="1"/>
          </p:cNvSpPr>
          <p:nvPr/>
        </p:nvSpPr>
        <p:spPr>
          <a:xfrm>
            <a:off x="607060" y="532765"/>
            <a:ext cx="7060565" cy="1017270"/>
          </a:xfrm>
          <a:prstGeom prst="rect">
            <a:avLst/>
          </a:prstGeom>
        </p:spPr>
        <p:txBody>
          <a:bodyPr vert="horz" lIns="91440" tIns="45720" rIns="91440" bIns="45720" rtlCol="0" anchor="t" anchorCtr="0">
            <a:normAutofit/>
          </a:bodyPr>
          <a:lstStyle>
            <a:lvl1pPr algn="l" defTabSz="1069340" rtl="0" eaLnBrk="1" latinLnBrk="0" hangingPunct="1">
              <a:lnSpc>
                <a:spcPct val="90000"/>
              </a:lnSpc>
              <a:spcBef>
                <a:spcPct val="0"/>
              </a:spcBef>
              <a:buNone/>
              <a:defRPr sz="5145" kern="1200">
                <a:solidFill>
                  <a:schemeClr val="tx1"/>
                </a:solidFill>
                <a:latin typeface="+mj-lt"/>
                <a:ea typeface="+mj-ea"/>
                <a:cs typeface="+mj-cs"/>
              </a:defRPr>
            </a:lvl1pPr>
          </a:lstStyle>
          <a:p>
            <a:pPr algn="l"/>
            <a:r>
              <a:rPr lang="zh-CN" sz="3600">
                <a:latin typeface="方正粗黑宋简体" panose="02000000000000000000" charset="-122"/>
                <a:ea typeface="方正粗黑宋简体" panose="02000000000000000000" charset="-122"/>
                <a:cs typeface="方正粗黑宋简体" panose="02000000000000000000" charset="-122"/>
              </a:rPr>
              <a:t>规划实施保障</a:t>
            </a:r>
            <a:endParaRPr lang="zh-CN" sz="3600">
              <a:latin typeface="方正粗黑宋简体" panose="02000000000000000000" charset="-122"/>
              <a:ea typeface="方正粗黑宋简体" panose="02000000000000000000" charset="-122"/>
              <a:cs typeface="方正粗黑宋简体" panose="02000000000000000000" charset="-122"/>
            </a:endParaRPr>
          </a:p>
        </p:txBody>
      </p:sp>
      <p:sp>
        <p:nvSpPr>
          <p:cNvPr id="9" name="object 5"/>
          <p:cNvSpPr/>
          <p:nvPr/>
        </p:nvSpPr>
        <p:spPr>
          <a:xfrm>
            <a:off x="629920" y="2064385"/>
            <a:ext cx="9685020" cy="2109470"/>
          </a:xfrm>
          <a:custGeom>
            <a:avLst/>
            <a:gdLst/>
            <a:ahLst/>
            <a:cxnLst/>
            <a:rect l="l" t="t" r="r" b="b"/>
            <a:pathLst>
              <a:path w="9685020" h="1981200">
                <a:moveTo>
                  <a:pt x="0" y="1981200"/>
                </a:moveTo>
                <a:lnTo>
                  <a:pt x="9685020" y="1981200"/>
                </a:lnTo>
                <a:lnTo>
                  <a:pt x="9685020" y="0"/>
                </a:lnTo>
                <a:lnTo>
                  <a:pt x="0" y="0"/>
                </a:lnTo>
                <a:lnTo>
                  <a:pt x="0" y="1981200"/>
                </a:lnTo>
                <a:close/>
              </a:path>
            </a:pathLst>
          </a:custGeom>
          <a:solidFill>
            <a:srgbClr val="937BEF">
              <a:alpha val="30195"/>
            </a:srgbClr>
          </a:solidFill>
        </p:spPr>
        <p:txBody>
          <a:bodyPr wrap="square" lIns="0" tIns="0" rIns="0" bIns="0" rtlCol="0" anchor="ctr" anchorCtr="0"/>
          <a:lstStyle/>
          <a:p>
            <a:pPr indent="457200">
              <a:lnSpc>
                <a:spcPct val="150000"/>
              </a:lnSpc>
            </a:pPr>
            <a:r>
              <a:rPr lang="zh-CN" altLang="en-US" sz="2000" spc="10" dirty="0">
                <a:latin typeface="微软雅黑" panose="020B0503020204020204" charset="-122"/>
                <a:cs typeface="微软雅黑" panose="020B0503020204020204" charset="-122"/>
              </a:rPr>
              <a:t>乡镇党委和政府履行国土空间规划实施主体责任，加强对规划实施的组织领导，合理制定近期实施规划和规划年度实施计划，形成国土空间规划的分期实施方案</a:t>
            </a:r>
            <a:r>
              <a:rPr sz="2000" spc="10" dirty="0" smtClean="0">
                <a:latin typeface="微软雅黑" panose="020B0503020204020204" charset="-122"/>
                <a:cs typeface="微软雅黑" panose="020B0503020204020204" charset="-122"/>
              </a:rPr>
              <a:t>。</a:t>
            </a:r>
            <a:endParaRPr sz="2000" spc="10" dirty="0">
              <a:latin typeface="微软雅黑" panose="020B0503020204020204" charset="-122"/>
              <a:cs typeface="微软雅黑" panose="020B0503020204020204" charset="-122"/>
            </a:endParaRPr>
          </a:p>
        </p:txBody>
      </p:sp>
      <p:sp>
        <p:nvSpPr>
          <p:cNvPr id="10" name="object 6"/>
          <p:cNvSpPr/>
          <p:nvPr/>
        </p:nvSpPr>
        <p:spPr>
          <a:xfrm>
            <a:off x="629920" y="2064385"/>
            <a:ext cx="9685020" cy="2144395"/>
          </a:xfrm>
          <a:custGeom>
            <a:avLst/>
            <a:gdLst/>
            <a:ahLst/>
            <a:cxnLst/>
            <a:rect l="l" t="t" r="r" b="b"/>
            <a:pathLst>
              <a:path w="9685020" h="1981200">
                <a:moveTo>
                  <a:pt x="0" y="1981200"/>
                </a:moveTo>
                <a:lnTo>
                  <a:pt x="9685020" y="1981200"/>
                </a:lnTo>
                <a:lnTo>
                  <a:pt x="9685020" y="0"/>
                </a:lnTo>
                <a:lnTo>
                  <a:pt x="0" y="0"/>
                </a:lnTo>
                <a:lnTo>
                  <a:pt x="0" y="1981200"/>
                </a:lnTo>
                <a:close/>
              </a:path>
            </a:pathLst>
          </a:custGeom>
          <a:ln w="28575">
            <a:solidFill>
              <a:srgbClr val="937BEF"/>
            </a:solidFill>
            <a:prstDash val="sysDash"/>
          </a:ln>
        </p:spPr>
        <p:txBody>
          <a:bodyPr wrap="square" lIns="0" tIns="0" rIns="0" bIns="0" rtlCol="0"/>
          <a:lstStyle/>
          <a:p/>
        </p:txBody>
      </p:sp>
      <p:sp>
        <p:nvSpPr>
          <p:cNvPr id="11" name="object 7"/>
          <p:cNvSpPr/>
          <p:nvPr/>
        </p:nvSpPr>
        <p:spPr>
          <a:xfrm>
            <a:off x="687323" y="1659636"/>
            <a:ext cx="9615170" cy="49530"/>
          </a:xfrm>
          <a:custGeom>
            <a:avLst/>
            <a:gdLst/>
            <a:ahLst/>
            <a:cxnLst/>
            <a:rect l="l" t="t" r="r" b="b"/>
            <a:pathLst>
              <a:path w="9615170" h="49530">
                <a:moveTo>
                  <a:pt x="9615043" y="0"/>
                </a:moveTo>
                <a:lnTo>
                  <a:pt x="0" y="49402"/>
                </a:lnTo>
              </a:path>
            </a:pathLst>
          </a:custGeom>
          <a:ln w="57149">
            <a:solidFill>
              <a:srgbClr val="937BEF"/>
            </a:solidFill>
          </a:ln>
        </p:spPr>
        <p:txBody>
          <a:bodyPr wrap="square" lIns="0" tIns="0" rIns="0" bIns="0" rtlCol="0"/>
          <a:lstStyle/>
          <a:p/>
        </p:txBody>
      </p:sp>
      <p:sp>
        <p:nvSpPr>
          <p:cNvPr id="12" name="object 8"/>
          <p:cNvSpPr/>
          <p:nvPr/>
        </p:nvSpPr>
        <p:spPr>
          <a:xfrm>
            <a:off x="687323" y="4793488"/>
            <a:ext cx="9627235" cy="49530"/>
          </a:xfrm>
          <a:custGeom>
            <a:avLst/>
            <a:gdLst/>
            <a:ahLst/>
            <a:cxnLst/>
            <a:rect l="l" t="t" r="r" b="b"/>
            <a:pathLst>
              <a:path w="9627235" h="49529">
                <a:moveTo>
                  <a:pt x="9626981" y="0"/>
                </a:moveTo>
                <a:lnTo>
                  <a:pt x="0" y="49530"/>
                </a:lnTo>
              </a:path>
            </a:pathLst>
          </a:custGeom>
          <a:ln w="57150">
            <a:solidFill>
              <a:srgbClr val="937BEF"/>
            </a:solidFill>
          </a:ln>
        </p:spPr>
        <p:txBody>
          <a:bodyPr wrap="square" lIns="0" tIns="0" rIns="0" bIns="0" rtlCol="0"/>
          <a:lstStyle/>
          <a:p/>
        </p:txBody>
      </p:sp>
      <p:sp>
        <p:nvSpPr>
          <p:cNvPr id="13" name="object 9"/>
          <p:cNvSpPr/>
          <p:nvPr/>
        </p:nvSpPr>
        <p:spPr>
          <a:xfrm>
            <a:off x="5489447" y="4503928"/>
            <a:ext cx="4378960" cy="596265"/>
          </a:xfrm>
          <a:custGeom>
            <a:avLst/>
            <a:gdLst/>
            <a:ahLst/>
            <a:cxnLst/>
            <a:rect l="l" t="t" r="r" b="b"/>
            <a:pathLst>
              <a:path w="4378959" h="596264">
                <a:moveTo>
                  <a:pt x="4080509" y="0"/>
                </a:moveTo>
                <a:lnTo>
                  <a:pt x="297941" y="0"/>
                </a:lnTo>
                <a:lnTo>
                  <a:pt x="249603" y="3898"/>
                </a:lnTo>
                <a:lnTo>
                  <a:pt x="203752" y="15185"/>
                </a:lnTo>
                <a:lnTo>
                  <a:pt x="161001" y="33247"/>
                </a:lnTo>
                <a:lnTo>
                  <a:pt x="121962" y="57473"/>
                </a:lnTo>
                <a:lnTo>
                  <a:pt x="87248" y="87249"/>
                </a:lnTo>
                <a:lnTo>
                  <a:pt x="57473" y="121962"/>
                </a:lnTo>
                <a:lnTo>
                  <a:pt x="33247" y="161001"/>
                </a:lnTo>
                <a:lnTo>
                  <a:pt x="15185" y="203752"/>
                </a:lnTo>
                <a:lnTo>
                  <a:pt x="3898" y="249603"/>
                </a:lnTo>
                <a:lnTo>
                  <a:pt x="0" y="297942"/>
                </a:lnTo>
                <a:lnTo>
                  <a:pt x="3898" y="346280"/>
                </a:lnTo>
                <a:lnTo>
                  <a:pt x="15185" y="392131"/>
                </a:lnTo>
                <a:lnTo>
                  <a:pt x="33247" y="434882"/>
                </a:lnTo>
                <a:lnTo>
                  <a:pt x="57473" y="473921"/>
                </a:lnTo>
                <a:lnTo>
                  <a:pt x="87249" y="508634"/>
                </a:lnTo>
                <a:lnTo>
                  <a:pt x="121962" y="538410"/>
                </a:lnTo>
                <a:lnTo>
                  <a:pt x="161001" y="562636"/>
                </a:lnTo>
                <a:lnTo>
                  <a:pt x="203752" y="580698"/>
                </a:lnTo>
                <a:lnTo>
                  <a:pt x="249603" y="591985"/>
                </a:lnTo>
                <a:lnTo>
                  <a:pt x="297941" y="595883"/>
                </a:lnTo>
                <a:lnTo>
                  <a:pt x="4080509" y="595883"/>
                </a:lnTo>
                <a:lnTo>
                  <a:pt x="4128848" y="591985"/>
                </a:lnTo>
                <a:lnTo>
                  <a:pt x="4174699" y="580698"/>
                </a:lnTo>
                <a:lnTo>
                  <a:pt x="4217450" y="562636"/>
                </a:lnTo>
                <a:lnTo>
                  <a:pt x="4256489" y="538410"/>
                </a:lnTo>
                <a:lnTo>
                  <a:pt x="4291203" y="508634"/>
                </a:lnTo>
                <a:lnTo>
                  <a:pt x="4320978" y="473921"/>
                </a:lnTo>
                <a:lnTo>
                  <a:pt x="4345204" y="434882"/>
                </a:lnTo>
                <a:lnTo>
                  <a:pt x="4363266" y="392131"/>
                </a:lnTo>
                <a:lnTo>
                  <a:pt x="4374553" y="346280"/>
                </a:lnTo>
                <a:lnTo>
                  <a:pt x="4378452" y="297942"/>
                </a:lnTo>
                <a:lnTo>
                  <a:pt x="4374553" y="249603"/>
                </a:lnTo>
                <a:lnTo>
                  <a:pt x="4363266" y="203752"/>
                </a:lnTo>
                <a:lnTo>
                  <a:pt x="4345204" y="161001"/>
                </a:lnTo>
                <a:lnTo>
                  <a:pt x="4320978" y="121962"/>
                </a:lnTo>
                <a:lnTo>
                  <a:pt x="4291203" y="87249"/>
                </a:lnTo>
                <a:lnTo>
                  <a:pt x="4256489" y="57473"/>
                </a:lnTo>
                <a:lnTo>
                  <a:pt x="4217450" y="33247"/>
                </a:lnTo>
                <a:lnTo>
                  <a:pt x="4174699" y="15185"/>
                </a:lnTo>
                <a:lnTo>
                  <a:pt x="4128848" y="3898"/>
                </a:lnTo>
                <a:lnTo>
                  <a:pt x="4080509" y="0"/>
                </a:lnTo>
                <a:close/>
              </a:path>
            </a:pathLst>
          </a:custGeom>
          <a:solidFill>
            <a:srgbClr val="9279EF"/>
          </a:solidFill>
        </p:spPr>
        <p:txBody>
          <a:bodyPr wrap="square" lIns="0" tIns="0" rIns="0" bIns="0" rtlCol="0"/>
          <a:lstStyle/>
          <a:p/>
        </p:txBody>
      </p:sp>
      <p:sp>
        <p:nvSpPr>
          <p:cNvPr id="64" name="object 10"/>
          <p:cNvSpPr/>
          <p:nvPr/>
        </p:nvSpPr>
        <p:spPr>
          <a:xfrm>
            <a:off x="5489447" y="4503928"/>
            <a:ext cx="4378960" cy="596265"/>
          </a:xfrm>
          <a:custGeom>
            <a:avLst/>
            <a:gdLst/>
            <a:ahLst/>
            <a:cxnLst/>
            <a:rect l="l" t="t" r="r" b="b"/>
            <a:pathLst>
              <a:path w="4378959" h="596264">
                <a:moveTo>
                  <a:pt x="0" y="297942"/>
                </a:moveTo>
                <a:lnTo>
                  <a:pt x="3898" y="249603"/>
                </a:lnTo>
                <a:lnTo>
                  <a:pt x="15185" y="203752"/>
                </a:lnTo>
                <a:lnTo>
                  <a:pt x="33247" y="161001"/>
                </a:lnTo>
                <a:lnTo>
                  <a:pt x="57473" y="121962"/>
                </a:lnTo>
                <a:lnTo>
                  <a:pt x="87248" y="87249"/>
                </a:lnTo>
                <a:lnTo>
                  <a:pt x="121962" y="57473"/>
                </a:lnTo>
                <a:lnTo>
                  <a:pt x="161001" y="33247"/>
                </a:lnTo>
                <a:lnTo>
                  <a:pt x="203752" y="15185"/>
                </a:lnTo>
                <a:lnTo>
                  <a:pt x="249603" y="3898"/>
                </a:lnTo>
                <a:lnTo>
                  <a:pt x="297941" y="0"/>
                </a:lnTo>
                <a:lnTo>
                  <a:pt x="4080509" y="0"/>
                </a:lnTo>
                <a:lnTo>
                  <a:pt x="4128848" y="3898"/>
                </a:lnTo>
                <a:lnTo>
                  <a:pt x="4174699" y="15185"/>
                </a:lnTo>
                <a:lnTo>
                  <a:pt x="4217450" y="33247"/>
                </a:lnTo>
                <a:lnTo>
                  <a:pt x="4256489" y="57473"/>
                </a:lnTo>
                <a:lnTo>
                  <a:pt x="4291203" y="87249"/>
                </a:lnTo>
                <a:lnTo>
                  <a:pt x="4320978" y="121962"/>
                </a:lnTo>
                <a:lnTo>
                  <a:pt x="4345204" y="161001"/>
                </a:lnTo>
                <a:lnTo>
                  <a:pt x="4363266" y="203752"/>
                </a:lnTo>
                <a:lnTo>
                  <a:pt x="4374553" y="249603"/>
                </a:lnTo>
                <a:lnTo>
                  <a:pt x="4378452" y="297942"/>
                </a:lnTo>
                <a:lnTo>
                  <a:pt x="4374553" y="346280"/>
                </a:lnTo>
                <a:lnTo>
                  <a:pt x="4363266" y="392131"/>
                </a:lnTo>
                <a:lnTo>
                  <a:pt x="4345204" y="434882"/>
                </a:lnTo>
                <a:lnTo>
                  <a:pt x="4320978" y="473921"/>
                </a:lnTo>
                <a:lnTo>
                  <a:pt x="4291203" y="508634"/>
                </a:lnTo>
                <a:lnTo>
                  <a:pt x="4256489" y="538410"/>
                </a:lnTo>
                <a:lnTo>
                  <a:pt x="4217450" y="562636"/>
                </a:lnTo>
                <a:lnTo>
                  <a:pt x="4174699" y="580698"/>
                </a:lnTo>
                <a:lnTo>
                  <a:pt x="4128848" y="591985"/>
                </a:lnTo>
                <a:lnTo>
                  <a:pt x="4080509" y="595883"/>
                </a:lnTo>
                <a:lnTo>
                  <a:pt x="297941" y="595883"/>
                </a:lnTo>
                <a:lnTo>
                  <a:pt x="249603" y="591985"/>
                </a:lnTo>
                <a:lnTo>
                  <a:pt x="203752" y="580698"/>
                </a:lnTo>
                <a:lnTo>
                  <a:pt x="161001" y="562636"/>
                </a:lnTo>
                <a:lnTo>
                  <a:pt x="121962" y="538410"/>
                </a:lnTo>
                <a:lnTo>
                  <a:pt x="87249" y="508634"/>
                </a:lnTo>
                <a:lnTo>
                  <a:pt x="57473" y="473921"/>
                </a:lnTo>
                <a:lnTo>
                  <a:pt x="33247" y="434882"/>
                </a:lnTo>
                <a:lnTo>
                  <a:pt x="15185" y="392131"/>
                </a:lnTo>
                <a:lnTo>
                  <a:pt x="3898" y="346280"/>
                </a:lnTo>
                <a:lnTo>
                  <a:pt x="0" y="297942"/>
                </a:lnTo>
                <a:close/>
              </a:path>
            </a:pathLst>
          </a:custGeom>
          <a:ln w="12700">
            <a:solidFill>
              <a:srgbClr val="9279EF"/>
            </a:solidFill>
          </a:ln>
        </p:spPr>
        <p:txBody>
          <a:bodyPr wrap="square" lIns="0" tIns="0" rIns="0" bIns="0" rtlCol="0"/>
          <a:lstStyle/>
          <a:p/>
        </p:txBody>
      </p:sp>
      <p:sp>
        <p:nvSpPr>
          <p:cNvPr id="78" name="object 11"/>
          <p:cNvSpPr/>
          <p:nvPr/>
        </p:nvSpPr>
        <p:spPr>
          <a:xfrm>
            <a:off x="5489447" y="1350264"/>
            <a:ext cx="4378960" cy="596265"/>
          </a:xfrm>
          <a:custGeom>
            <a:avLst/>
            <a:gdLst/>
            <a:ahLst/>
            <a:cxnLst/>
            <a:rect l="l" t="t" r="r" b="b"/>
            <a:pathLst>
              <a:path w="4378959" h="596264">
                <a:moveTo>
                  <a:pt x="4080509" y="0"/>
                </a:moveTo>
                <a:lnTo>
                  <a:pt x="297941" y="0"/>
                </a:lnTo>
                <a:lnTo>
                  <a:pt x="249603" y="3898"/>
                </a:lnTo>
                <a:lnTo>
                  <a:pt x="203752" y="15185"/>
                </a:lnTo>
                <a:lnTo>
                  <a:pt x="161001" y="33247"/>
                </a:lnTo>
                <a:lnTo>
                  <a:pt x="121962" y="57473"/>
                </a:lnTo>
                <a:lnTo>
                  <a:pt x="87248" y="87248"/>
                </a:lnTo>
                <a:lnTo>
                  <a:pt x="57473" y="121962"/>
                </a:lnTo>
                <a:lnTo>
                  <a:pt x="33247" y="161001"/>
                </a:lnTo>
                <a:lnTo>
                  <a:pt x="15185" y="203752"/>
                </a:lnTo>
                <a:lnTo>
                  <a:pt x="3898" y="249603"/>
                </a:lnTo>
                <a:lnTo>
                  <a:pt x="0" y="297942"/>
                </a:lnTo>
                <a:lnTo>
                  <a:pt x="3898" y="346280"/>
                </a:lnTo>
                <a:lnTo>
                  <a:pt x="15185" y="392131"/>
                </a:lnTo>
                <a:lnTo>
                  <a:pt x="33247" y="434882"/>
                </a:lnTo>
                <a:lnTo>
                  <a:pt x="57473" y="473921"/>
                </a:lnTo>
                <a:lnTo>
                  <a:pt x="87249" y="508635"/>
                </a:lnTo>
                <a:lnTo>
                  <a:pt x="121962" y="538410"/>
                </a:lnTo>
                <a:lnTo>
                  <a:pt x="161001" y="562636"/>
                </a:lnTo>
                <a:lnTo>
                  <a:pt x="203752" y="580698"/>
                </a:lnTo>
                <a:lnTo>
                  <a:pt x="249603" y="591985"/>
                </a:lnTo>
                <a:lnTo>
                  <a:pt x="297941" y="595884"/>
                </a:lnTo>
                <a:lnTo>
                  <a:pt x="4080509" y="595884"/>
                </a:lnTo>
                <a:lnTo>
                  <a:pt x="4128848" y="591985"/>
                </a:lnTo>
                <a:lnTo>
                  <a:pt x="4174699" y="580698"/>
                </a:lnTo>
                <a:lnTo>
                  <a:pt x="4217450" y="562636"/>
                </a:lnTo>
                <a:lnTo>
                  <a:pt x="4256489" y="538410"/>
                </a:lnTo>
                <a:lnTo>
                  <a:pt x="4291203" y="508635"/>
                </a:lnTo>
                <a:lnTo>
                  <a:pt x="4320978" y="473921"/>
                </a:lnTo>
                <a:lnTo>
                  <a:pt x="4345204" y="434882"/>
                </a:lnTo>
                <a:lnTo>
                  <a:pt x="4363266" y="392131"/>
                </a:lnTo>
                <a:lnTo>
                  <a:pt x="4374553" y="346280"/>
                </a:lnTo>
                <a:lnTo>
                  <a:pt x="4378452" y="297942"/>
                </a:lnTo>
                <a:lnTo>
                  <a:pt x="4374553" y="249603"/>
                </a:lnTo>
                <a:lnTo>
                  <a:pt x="4363266" y="203752"/>
                </a:lnTo>
                <a:lnTo>
                  <a:pt x="4345204" y="161001"/>
                </a:lnTo>
                <a:lnTo>
                  <a:pt x="4320978" y="121962"/>
                </a:lnTo>
                <a:lnTo>
                  <a:pt x="4291203" y="87248"/>
                </a:lnTo>
                <a:lnTo>
                  <a:pt x="4256489" y="57473"/>
                </a:lnTo>
                <a:lnTo>
                  <a:pt x="4217450" y="33247"/>
                </a:lnTo>
                <a:lnTo>
                  <a:pt x="4174699" y="15185"/>
                </a:lnTo>
                <a:lnTo>
                  <a:pt x="4128848" y="3898"/>
                </a:lnTo>
                <a:lnTo>
                  <a:pt x="4080509" y="0"/>
                </a:lnTo>
                <a:close/>
              </a:path>
            </a:pathLst>
          </a:custGeom>
          <a:solidFill>
            <a:srgbClr val="9279EF"/>
          </a:solidFill>
        </p:spPr>
        <p:txBody>
          <a:bodyPr wrap="square" lIns="0" tIns="0" rIns="0" bIns="0" rtlCol="0"/>
          <a:lstStyle/>
          <a:p/>
        </p:txBody>
      </p:sp>
      <p:sp>
        <p:nvSpPr>
          <p:cNvPr id="80" name="object 12"/>
          <p:cNvSpPr/>
          <p:nvPr/>
        </p:nvSpPr>
        <p:spPr>
          <a:xfrm>
            <a:off x="5489447" y="1350264"/>
            <a:ext cx="4378960" cy="596265"/>
          </a:xfrm>
          <a:custGeom>
            <a:avLst/>
            <a:gdLst/>
            <a:ahLst/>
            <a:cxnLst/>
            <a:rect l="l" t="t" r="r" b="b"/>
            <a:pathLst>
              <a:path w="4378959" h="596264">
                <a:moveTo>
                  <a:pt x="0" y="297942"/>
                </a:moveTo>
                <a:lnTo>
                  <a:pt x="3898" y="249603"/>
                </a:lnTo>
                <a:lnTo>
                  <a:pt x="15185" y="203752"/>
                </a:lnTo>
                <a:lnTo>
                  <a:pt x="33247" y="161001"/>
                </a:lnTo>
                <a:lnTo>
                  <a:pt x="57473" y="121962"/>
                </a:lnTo>
                <a:lnTo>
                  <a:pt x="87248" y="87248"/>
                </a:lnTo>
                <a:lnTo>
                  <a:pt x="121962" y="57473"/>
                </a:lnTo>
                <a:lnTo>
                  <a:pt x="161001" y="33247"/>
                </a:lnTo>
                <a:lnTo>
                  <a:pt x="203752" y="15185"/>
                </a:lnTo>
                <a:lnTo>
                  <a:pt x="249603" y="3898"/>
                </a:lnTo>
                <a:lnTo>
                  <a:pt x="297941" y="0"/>
                </a:lnTo>
                <a:lnTo>
                  <a:pt x="4080509" y="0"/>
                </a:lnTo>
                <a:lnTo>
                  <a:pt x="4128848" y="3898"/>
                </a:lnTo>
                <a:lnTo>
                  <a:pt x="4174699" y="15185"/>
                </a:lnTo>
                <a:lnTo>
                  <a:pt x="4217450" y="33247"/>
                </a:lnTo>
                <a:lnTo>
                  <a:pt x="4256489" y="57473"/>
                </a:lnTo>
                <a:lnTo>
                  <a:pt x="4291203" y="87248"/>
                </a:lnTo>
                <a:lnTo>
                  <a:pt x="4320978" y="121962"/>
                </a:lnTo>
                <a:lnTo>
                  <a:pt x="4345204" y="161001"/>
                </a:lnTo>
                <a:lnTo>
                  <a:pt x="4363266" y="203752"/>
                </a:lnTo>
                <a:lnTo>
                  <a:pt x="4374553" y="249603"/>
                </a:lnTo>
                <a:lnTo>
                  <a:pt x="4378452" y="297942"/>
                </a:lnTo>
                <a:lnTo>
                  <a:pt x="4374553" y="346280"/>
                </a:lnTo>
                <a:lnTo>
                  <a:pt x="4363266" y="392131"/>
                </a:lnTo>
                <a:lnTo>
                  <a:pt x="4345204" y="434882"/>
                </a:lnTo>
                <a:lnTo>
                  <a:pt x="4320978" y="473921"/>
                </a:lnTo>
                <a:lnTo>
                  <a:pt x="4291203" y="508635"/>
                </a:lnTo>
                <a:lnTo>
                  <a:pt x="4256489" y="538410"/>
                </a:lnTo>
                <a:lnTo>
                  <a:pt x="4217450" y="562636"/>
                </a:lnTo>
                <a:lnTo>
                  <a:pt x="4174699" y="580698"/>
                </a:lnTo>
                <a:lnTo>
                  <a:pt x="4128848" y="591985"/>
                </a:lnTo>
                <a:lnTo>
                  <a:pt x="4080509" y="595884"/>
                </a:lnTo>
                <a:lnTo>
                  <a:pt x="297941" y="595884"/>
                </a:lnTo>
                <a:lnTo>
                  <a:pt x="249603" y="591985"/>
                </a:lnTo>
                <a:lnTo>
                  <a:pt x="203752" y="580698"/>
                </a:lnTo>
                <a:lnTo>
                  <a:pt x="161001" y="562636"/>
                </a:lnTo>
                <a:lnTo>
                  <a:pt x="121962" y="538410"/>
                </a:lnTo>
                <a:lnTo>
                  <a:pt x="87249" y="508635"/>
                </a:lnTo>
                <a:lnTo>
                  <a:pt x="57473" y="473921"/>
                </a:lnTo>
                <a:lnTo>
                  <a:pt x="33247" y="434882"/>
                </a:lnTo>
                <a:lnTo>
                  <a:pt x="15185" y="392131"/>
                </a:lnTo>
                <a:lnTo>
                  <a:pt x="3898" y="346280"/>
                </a:lnTo>
                <a:lnTo>
                  <a:pt x="0" y="297942"/>
                </a:lnTo>
                <a:close/>
              </a:path>
            </a:pathLst>
          </a:custGeom>
          <a:ln w="12700">
            <a:solidFill>
              <a:srgbClr val="9279EF"/>
            </a:solidFill>
          </a:ln>
        </p:spPr>
        <p:txBody>
          <a:bodyPr wrap="square" lIns="0" tIns="0" rIns="0" bIns="0" rtlCol="0"/>
          <a:lstStyle/>
          <a:p/>
        </p:txBody>
      </p:sp>
      <p:sp>
        <p:nvSpPr>
          <p:cNvPr id="90" name="object 14"/>
          <p:cNvSpPr txBox="1"/>
          <p:nvPr/>
        </p:nvSpPr>
        <p:spPr>
          <a:xfrm>
            <a:off x="629920" y="5224145"/>
            <a:ext cx="9685020" cy="2494280"/>
          </a:xfrm>
          <a:prstGeom prst="rect">
            <a:avLst/>
          </a:prstGeom>
          <a:solidFill>
            <a:srgbClr val="937BEF">
              <a:alpha val="30195"/>
            </a:srgbClr>
          </a:solidFill>
          <a:ln w="28575">
            <a:solidFill>
              <a:srgbClr val="937BEF"/>
            </a:solidFill>
          </a:ln>
        </p:spPr>
        <p:txBody>
          <a:bodyPr vert="horz" wrap="square" lIns="0" tIns="26670" rIns="0" bIns="0" rtlCol="0" anchor="ctr" anchorCtr="0">
            <a:noAutofit/>
          </a:bodyPr>
          <a:lstStyle/>
          <a:p>
            <a:pPr marR="85090" indent="539115" algn="just" fontAlgn="auto">
              <a:lnSpc>
                <a:spcPct val="150000"/>
              </a:lnSpc>
              <a:spcBef>
                <a:spcPts val="0"/>
              </a:spcBef>
            </a:pPr>
            <a:r>
              <a:rPr lang="zh-CN" altLang="en-US" sz="2000" spc="10" dirty="0">
                <a:latin typeface="微软雅黑" panose="020B0503020204020204" charset="-122"/>
                <a:cs typeface="微软雅黑" panose="020B0503020204020204" charset="-122"/>
              </a:rPr>
              <a:t>以镇国土空间规划为依据，对所有国土空间分区分类实施用途管制。在城镇开发边界内的建设，实行“详细规划</a:t>
            </a:r>
            <a:r>
              <a:rPr lang="en-US" altLang="zh-CN" sz="2000" spc="10" dirty="0">
                <a:latin typeface="微软雅黑" panose="020B0503020204020204" charset="-122"/>
                <a:cs typeface="微软雅黑" panose="020B0503020204020204" charset="-122"/>
              </a:rPr>
              <a:t>+</a:t>
            </a:r>
            <a:r>
              <a:rPr lang="zh-CN" altLang="en-US" sz="2000" spc="10" dirty="0">
                <a:latin typeface="微软雅黑" panose="020B0503020204020204" charset="-122"/>
                <a:cs typeface="微软雅黑" panose="020B0503020204020204" charset="-122"/>
              </a:rPr>
              <a:t>规划许可”的管制方式；在城镇开发边界外的建设，按照主导用途分区，实行“详细规划</a:t>
            </a:r>
            <a:r>
              <a:rPr lang="en-US" altLang="zh-CN" sz="2000" spc="10" dirty="0">
                <a:latin typeface="微软雅黑" panose="020B0503020204020204" charset="-122"/>
                <a:cs typeface="微软雅黑" panose="020B0503020204020204" charset="-122"/>
              </a:rPr>
              <a:t>+</a:t>
            </a:r>
            <a:r>
              <a:rPr lang="zh-CN" altLang="en-US" sz="2000" spc="10" dirty="0">
                <a:latin typeface="微软雅黑" panose="020B0503020204020204" charset="-122"/>
                <a:cs typeface="微软雅黑" panose="020B0503020204020204" charset="-122"/>
              </a:rPr>
              <a:t>规划许可”和“约束指标</a:t>
            </a:r>
            <a:r>
              <a:rPr lang="en-US" altLang="zh-CN" sz="2000" spc="10" dirty="0">
                <a:latin typeface="微软雅黑" panose="020B0503020204020204" charset="-122"/>
                <a:cs typeface="微软雅黑" panose="020B0503020204020204" charset="-122"/>
              </a:rPr>
              <a:t>+</a:t>
            </a:r>
            <a:r>
              <a:rPr lang="zh-CN" altLang="en-US" sz="2000" spc="10" dirty="0">
                <a:latin typeface="微软雅黑" panose="020B0503020204020204" charset="-122"/>
                <a:cs typeface="微软雅黑" panose="020B0503020204020204" charset="-122"/>
              </a:rPr>
              <a:t>分区准入”的管制方式。镇政府驻地城镇开发边界内详细规划确定的地块使用性质以及相关控制指标，作为实施用地规划许可和规划管理的依据</a:t>
            </a:r>
            <a:r>
              <a:rPr sz="2000" spc="10" dirty="0" smtClean="0">
                <a:latin typeface="微软雅黑" panose="020B0503020204020204" charset="-122"/>
                <a:cs typeface="微软雅黑" panose="020B0503020204020204" charset="-122"/>
              </a:rPr>
              <a:t>。</a:t>
            </a:r>
            <a:endParaRPr sz="2000" spc="10" dirty="0">
              <a:latin typeface="微软雅黑" panose="020B0503020204020204" charset="-122"/>
              <a:cs typeface="微软雅黑" panose="020B0503020204020204" charset="-122"/>
            </a:endParaRPr>
          </a:p>
        </p:txBody>
      </p:sp>
      <p:sp>
        <p:nvSpPr>
          <p:cNvPr id="91" name="object 15"/>
          <p:cNvSpPr/>
          <p:nvPr/>
        </p:nvSpPr>
        <p:spPr>
          <a:xfrm>
            <a:off x="687323" y="8323072"/>
            <a:ext cx="9627235" cy="49530"/>
          </a:xfrm>
          <a:custGeom>
            <a:avLst/>
            <a:gdLst/>
            <a:ahLst/>
            <a:cxnLst/>
            <a:rect l="l" t="t" r="r" b="b"/>
            <a:pathLst>
              <a:path w="9627235" h="49529">
                <a:moveTo>
                  <a:pt x="9626981" y="0"/>
                </a:moveTo>
                <a:lnTo>
                  <a:pt x="0" y="49529"/>
                </a:lnTo>
              </a:path>
            </a:pathLst>
          </a:custGeom>
          <a:ln w="57150">
            <a:solidFill>
              <a:srgbClr val="937BEF"/>
            </a:solidFill>
          </a:ln>
        </p:spPr>
        <p:txBody>
          <a:bodyPr wrap="square" lIns="0" tIns="0" rIns="0" bIns="0" rtlCol="0"/>
          <a:lstStyle/>
          <a:p/>
        </p:txBody>
      </p:sp>
      <p:sp>
        <p:nvSpPr>
          <p:cNvPr id="92" name="object 16"/>
          <p:cNvSpPr/>
          <p:nvPr/>
        </p:nvSpPr>
        <p:spPr>
          <a:xfrm>
            <a:off x="5489447" y="8035035"/>
            <a:ext cx="4378960" cy="596265"/>
          </a:xfrm>
          <a:custGeom>
            <a:avLst/>
            <a:gdLst/>
            <a:ahLst/>
            <a:cxnLst/>
            <a:rect l="l" t="t" r="r" b="b"/>
            <a:pathLst>
              <a:path w="4378959" h="596265">
                <a:moveTo>
                  <a:pt x="4080509" y="0"/>
                </a:moveTo>
                <a:lnTo>
                  <a:pt x="297941" y="0"/>
                </a:lnTo>
                <a:lnTo>
                  <a:pt x="249603" y="3898"/>
                </a:lnTo>
                <a:lnTo>
                  <a:pt x="203752" y="15185"/>
                </a:lnTo>
                <a:lnTo>
                  <a:pt x="161001" y="33247"/>
                </a:lnTo>
                <a:lnTo>
                  <a:pt x="121962" y="57473"/>
                </a:lnTo>
                <a:lnTo>
                  <a:pt x="87248" y="87249"/>
                </a:lnTo>
                <a:lnTo>
                  <a:pt x="57473" y="121962"/>
                </a:lnTo>
                <a:lnTo>
                  <a:pt x="33247" y="161001"/>
                </a:lnTo>
                <a:lnTo>
                  <a:pt x="15185" y="203752"/>
                </a:lnTo>
                <a:lnTo>
                  <a:pt x="3898" y="249603"/>
                </a:lnTo>
                <a:lnTo>
                  <a:pt x="0" y="297942"/>
                </a:lnTo>
                <a:lnTo>
                  <a:pt x="3898" y="346280"/>
                </a:lnTo>
                <a:lnTo>
                  <a:pt x="15185" y="392131"/>
                </a:lnTo>
                <a:lnTo>
                  <a:pt x="33247" y="434882"/>
                </a:lnTo>
                <a:lnTo>
                  <a:pt x="57473" y="473921"/>
                </a:lnTo>
                <a:lnTo>
                  <a:pt x="87249" y="508635"/>
                </a:lnTo>
                <a:lnTo>
                  <a:pt x="121962" y="538410"/>
                </a:lnTo>
                <a:lnTo>
                  <a:pt x="161001" y="562636"/>
                </a:lnTo>
                <a:lnTo>
                  <a:pt x="203752" y="580698"/>
                </a:lnTo>
                <a:lnTo>
                  <a:pt x="249603" y="591985"/>
                </a:lnTo>
                <a:lnTo>
                  <a:pt x="297941" y="595884"/>
                </a:lnTo>
                <a:lnTo>
                  <a:pt x="4080509" y="595884"/>
                </a:lnTo>
                <a:lnTo>
                  <a:pt x="4128848" y="591985"/>
                </a:lnTo>
                <a:lnTo>
                  <a:pt x="4174699" y="580698"/>
                </a:lnTo>
                <a:lnTo>
                  <a:pt x="4217450" y="562636"/>
                </a:lnTo>
                <a:lnTo>
                  <a:pt x="4256489" y="538410"/>
                </a:lnTo>
                <a:lnTo>
                  <a:pt x="4291203" y="508635"/>
                </a:lnTo>
                <a:lnTo>
                  <a:pt x="4320978" y="473921"/>
                </a:lnTo>
                <a:lnTo>
                  <a:pt x="4345204" y="434882"/>
                </a:lnTo>
                <a:lnTo>
                  <a:pt x="4363266" y="392131"/>
                </a:lnTo>
                <a:lnTo>
                  <a:pt x="4374553" y="346280"/>
                </a:lnTo>
                <a:lnTo>
                  <a:pt x="4378452" y="297942"/>
                </a:lnTo>
                <a:lnTo>
                  <a:pt x="4374553" y="249603"/>
                </a:lnTo>
                <a:lnTo>
                  <a:pt x="4363266" y="203752"/>
                </a:lnTo>
                <a:lnTo>
                  <a:pt x="4345204" y="161001"/>
                </a:lnTo>
                <a:lnTo>
                  <a:pt x="4320978" y="121962"/>
                </a:lnTo>
                <a:lnTo>
                  <a:pt x="4291203" y="87249"/>
                </a:lnTo>
                <a:lnTo>
                  <a:pt x="4256489" y="57473"/>
                </a:lnTo>
                <a:lnTo>
                  <a:pt x="4217450" y="33247"/>
                </a:lnTo>
                <a:lnTo>
                  <a:pt x="4174699" y="15185"/>
                </a:lnTo>
                <a:lnTo>
                  <a:pt x="4128848" y="3898"/>
                </a:lnTo>
                <a:lnTo>
                  <a:pt x="4080509" y="0"/>
                </a:lnTo>
                <a:close/>
              </a:path>
            </a:pathLst>
          </a:custGeom>
          <a:solidFill>
            <a:srgbClr val="9279EF"/>
          </a:solidFill>
        </p:spPr>
        <p:txBody>
          <a:bodyPr wrap="square" lIns="0" tIns="0" rIns="0" bIns="0" rtlCol="0"/>
          <a:lstStyle/>
          <a:p/>
        </p:txBody>
      </p:sp>
      <p:sp>
        <p:nvSpPr>
          <p:cNvPr id="93" name="object 17"/>
          <p:cNvSpPr/>
          <p:nvPr/>
        </p:nvSpPr>
        <p:spPr>
          <a:xfrm>
            <a:off x="5489447" y="8035035"/>
            <a:ext cx="4378960" cy="596265"/>
          </a:xfrm>
          <a:custGeom>
            <a:avLst/>
            <a:gdLst/>
            <a:ahLst/>
            <a:cxnLst/>
            <a:rect l="l" t="t" r="r" b="b"/>
            <a:pathLst>
              <a:path w="4378959" h="596265">
                <a:moveTo>
                  <a:pt x="0" y="297942"/>
                </a:moveTo>
                <a:lnTo>
                  <a:pt x="3898" y="249603"/>
                </a:lnTo>
                <a:lnTo>
                  <a:pt x="15185" y="203752"/>
                </a:lnTo>
                <a:lnTo>
                  <a:pt x="33247" y="161001"/>
                </a:lnTo>
                <a:lnTo>
                  <a:pt x="57473" y="121962"/>
                </a:lnTo>
                <a:lnTo>
                  <a:pt x="87248" y="87249"/>
                </a:lnTo>
                <a:lnTo>
                  <a:pt x="121962" y="57473"/>
                </a:lnTo>
                <a:lnTo>
                  <a:pt x="161001" y="33247"/>
                </a:lnTo>
                <a:lnTo>
                  <a:pt x="203752" y="15185"/>
                </a:lnTo>
                <a:lnTo>
                  <a:pt x="249603" y="3898"/>
                </a:lnTo>
                <a:lnTo>
                  <a:pt x="297941" y="0"/>
                </a:lnTo>
                <a:lnTo>
                  <a:pt x="4080509" y="0"/>
                </a:lnTo>
                <a:lnTo>
                  <a:pt x="4128848" y="3898"/>
                </a:lnTo>
                <a:lnTo>
                  <a:pt x="4174699" y="15185"/>
                </a:lnTo>
                <a:lnTo>
                  <a:pt x="4217450" y="33247"/>
                </a:lnTo>
                <a:lnTo>
                  <a:pt x="4256489" y="57473"/>
                </a:lnTo>
                <a:lnTo>
                  <a:pt x="4291203" y="87249"/>
                </a:lnTo>
                <a:lnTo>
                  <a:pt x="4320978" y="121962"/>
                </a:lnTo>
                <a:lnTo>
                  <a:pt x="4345204" y="161001"/>
                </a:lnTo>
                <a:lnTo>
                  <a:pt x="4363266" y="203752"/>
                </a:lnTo>
                <a:lnTo>
                  <a:pt x="4374553" y="249603"/>
                </a:lnTo>
                <a:lnTo>
                  <a:pt x="4378452" y="297942"/>
                </a:lnTo>
                <a:lnTo>
                  <a:pt x="4374553" y="346280"/>
                </a:lnTo>
                <a:lnTo>
                  <a:pt x="4363266" y="392131"/>
                </a:lnTo>
                <a:lnTo>
                  <a:pt x="4345204" y="434882"/>
                </a:lnTo>
                <a:lnTo>
                  <a:pt x="4320978" y="473921"/>
                </a:lnTo>
                <a:lnTo>
                  <a:pt x="4291203" y="508635"/>
                </a:lnTo>
                <a:lnTo>
                  <a:pt x="4256489" y="538410"/>
                </a:lnTo>
                <a:lnTo>
                  <a:pt x="4217450" y="562636"/>
                </a:lnTo>
                <a:lnTo>
                  <a:pt x="4174699" y="580698"/>
                </a:lnTo>
                <a:lnTo>
                  <a:pt x="4128848" y="591985"/>
                </a:lnTo>
                <a:lnTo>
                  <a:pt x="4080509" y="595884"/>
                </a:lnTo>
                <a:lnTo>
                  <a:pt x="297941" y="595884"/>
                </a:lnTo>
                <a:lnTo>
                  <a:pt x="249603" y="591985"/>
                </a:lnTo>
                <a:lnTo>
                  <a:pt x="203752" y="580698"/>
                </a:lnTo>
                <a:lnTo>
                  <a:pt x="161001" y="562636"/>
                </a:lnTo>
                <a:lnTo>
                  <a:pt x="121962" y="538410"/>
                </a:lnTo>
                <a:lnTo>
                  <a:pt x="87249" y="508635"/>
                </a:lnTo>
                <a:lnTo>
                  <a:pt x="57473" y="473921"/>
                </a:lnTo>
                <a:lnTo>
                  <a:pt x="33247" y="434882"/>
                </a:lnTo>
                <a:lnTo>
                  <a:pt x="15185" y="392131"/>
                </a:lnTo>
                <a:lnTo>
                  <a:pt x="3898" y="346280"/>
                </a:lnTo>
                <a:lnTo>
                  <a:pt x="0" y="297942"/>
                </a:lnTo>
                <a:close/>
              </a:path>
            </a:pathLst>
          </a:custGeom>
          <a:ln w="12700">
            <a:solidFill>
              <a:srgbClr val="9279EF"/>
            </a:solidFill>
          </a:ln>
        </p:spPr>
        <p:txBody>
          <a:bodyPr wrap="square" lIns="0" tIns="0" rIns="0" bIns="0" rtlCol="0"/>
          <a:lstStyle/>
          <a:p/>
        </p:txBody>
      </p:sp>
      <p:sp>
        <p:nvSpPr>
          <p:cNvPr id="94" name="object 18"/>
          <p:cNvSpPr txBox="1"/>
          <p:nvPr/>
        </p:nvSpPr>
        <p:spPr>
          <a:xfrm>
            <a:off x="5891910" y="8093964"/>
            <a:ext cx="3579495" cy="442595"/>
          </a:xfrm>
          <a:prstGeom prst="rect">
            <a:avLst/>
          </a:prstGeom>
        </p:spPr>
        <p:txBody>
          <a:bodyPr vert="horz" wrap="square" lIns="0" tIns="12065" rIns="0" bIns="0" rtlCol="0">
            <a:spAutoFit/>
          </a:bodyPr>
          <a:lstStyle/>
          <a:p>
            <a:pPr marL="12700" algn="ctr">
              <a:lnSpc>
                <a:spcPct val="100000"/>
              </a:lnSpc>
              <a:spcBef>
                <a:spcPts val="95"/>
              </a:spcBef>
            </a:pPr>
            <a:r>
              <a:rPr sz="2800" b="1" spc="-5" dirty="0">
                <a:solidFill>
                  <a:srgbClr val="FFFFFF"/>
                </a:solidFill>
                <a:latin typeface="微软雅黑" panose="020B0503020204020204" charset="-122"/>
                <a:cs typeface="微软雅黑" panose="020B0503020204020204" charset="-122"/>
              </a:rPr>
              <a:t>建立专业人才队伍</a:t>
            </a:r>
            <a:endParaRPr sz="2800" b="1" spc="-5" dirty="0">
              <a:solidFill>
                <a:srgbClr val="FFFFFF"/>
              </a:solidFill>
              <a:latin typeface="微软雅黑" panose="020B0503020204020204" charset="-122"/>
              <a:cs typeface="微软雅黑" panose="020B0503020204020204" charset="-122"/>
            </a:endParaRPr>
          </a:p>
        </p:txBody>
      </p:sp>
      <p:sp>
        <p:nvSpPr>
          <p:cNvPr id="95" name="object 19"/>
          <p:cNvSpPr txBox="1"/>
          <p:nvPr/>
        </p:nvSpPr>
        <p:spPr>
          <a:xfrm>
            <a:off x="643890" y="8750300"/>
            <a:ext cx="9685020" cy="2461260"/>
          </a:xfrm>
          <a:prstGeom prst="rect">
            <a:avLst/>
          </a:prstGeom>
          <a:solidFill>
            <a:srgbClr val="937BEF">
              <a:alpha val="30195"/>
            </a:srgbClr>
          </a:solidFill>
          <a:ln w="28575">
            <a:solidFill>
              <a:srgbClr val="937BEF"/>
            </a:solidFill>
          </a:ln>
        </p:spPr>
        <p:txBody>
          <a:bodyPr vert="horz" wrap="square" lIns="0" tIns="90170" rIns="0" bIns="0" rtlCol="0" anchor="ctr" anchorCtr="0">
            <a:noAutofit/>
          </a:bodyPr>
          <a:lstStyle/>
          <a:p>
            <a:pPr marL="90805" marR="84455" indent="539115" algn="just" fontAlgn="auto">
              <a:lnSpc>
                <a:spcPct val="150000"/>
              </a:lnSpc>
              <a:spcBef>
                <a:spcPts val="700"/>
              </a:spcBef>
            </a:pPr>
            <a:r>
              <a:rPr lang="zh-CN" altLang="en-US" sz="2000" spc="10" dirty="0">
                <a:latin typeface="微软雅黑" panose="020B0503020204020204" charset="-122"/>
                <a:cs typeface="微软雅黑" panose="020B0503020204020204" charset="-122"/>
              </a:rPr>
              <a:t>补齐乡镇专业技术人才短板，培养专业国土空间规划人才。加强培训学习，积极组织地方规划人员参加省内外国土空间规划学习研讨和相关理论知识、政策文件学习。落实“一师两员”制度，发挥“一师两员”在自然资源政策法规宣传上的积极作用，逐步引导群众提升依法用地意识，形成科学利用和保护土地良好氛围，有效规范土地开发利用保护秩序</a:t>
            </a:r>
            <a:r>
              <a:rPr sz="2000" spc="10" dirty="0" smtClean="0">
                <a:latin typeface="微软雅黑" panose="020B0503020204020204" charset="-122"/>
                <a:cs typeface="微软雅黑" panose="020B0503020204020204" charset="-122"/>
              </a:rPr>
              <a:t>。</a:t>
            </a:r>
            <a:endParaRPr sz="2000" spc="10" dirty="0">
              <a:latin typeface="微软雅黑" panose="020B0503020204020204" charset="-122"/>
              <a:cs typeface="微软雅黑" panose="020B0503020204020204" charset="-122"/>
            </a:endParaRPr>
          </a:p>
        </p:txBody>
      </p:sp>
      <p:sp>
        <p:nvSpPr>
          <p:cNvPr id="96" name="object 20"/>
          <p:cNvSpPr/>
          <p:nvPr/>
        </p:nvSpPr>
        <p:spPr>
          <a:xfrm>
            <a:off x="687323" y="11795887"/>
            <a:ext cx="9627235" cy="49530"/>
          </a:xfrm>
          <a:custGeom>
            <a:avLst/>
            <a:gdLst/>
            <a:ahLst/>
            <a:cxnLst/>
            <a:rect l="l" t="t" r="r" b="b"/>
            <a:pathLst>
              <a:path w="9627235" h="49529">
                <a:moveTo>
                  <a:pt x="9626981" y="0"/>
                </a:moveTo>
                <a:lnTo>
                  <a:pt x="0" y="49529"/>
                </a:lnTo>
              </a:path>
            </a:pathLst>
          </a:custGeom>
          <a:ln w="57150">
            <a:solidFill>
              <a:srgbClr val="937BEF"/>
            </a:solidFill>
          </a:ln>
        </p:spPr>
        <p:txBody>
          <a:bodyPr wrap="square" lIns="0" tIns="0" rIns="0" bIns="0" rtlCol="0"/>
          <a:lstStyle/>
          <a:p/>
        </p:txBody>
      </p:sp>
      <p:sp>
        <p:nvSpPr>
          <p:cNvPr id="97" name="object 21"/>
          <p:cNvSpPr/>
          <p:nvPr/>
        </p:nvSpPr>
        <p:spPr>
          <a:xfrm>
            <a:off x="5489447" y="11507851"/>
            <a:ext cx="4378960" cy="594360"/>
          </a:xfrm>
          <a:custGeom>
            <a:avLst/>
            <a:gdLst/>
            <a:ahLst/>
            <a:cxnLst/>
            <a:rect l="l" t="t" r="r" b="b"/>
            <a:pathLst>
              <a:path w="4378959" h="594359">
                <a:moveTo>
                  <a:pt x="4081272" y="0"/>
                </a:moveTo>
                <a:lnTo>
                  <a:pt x="297179" y="0"/>
                </a:lnTo>
                <a:lnTo>
                  <a:pt x="248986" y="3890"/>
                </a:lnTo>
                <a:lnTo>
                  <a:pt x="203265" y="15154"/>
                </a:lnTo>
                <a:lnTo>
                  <a:pt x="160628" y="33179"/>
                </a:lnTo>
                <a:lnTo>
                  <a:pt x="121688" y="57351"/>
                </a:lnTo>
                <a:lnTo>
                  <a:pt x="87058" y="87058"/>
                </a:lnTo>
                <a:lnTo>
                  <a:pt x="57351" y="121688"/>
                </a:lnTo>
                <a:lnTo>
                  <a:pt x="33179" y="160628"/>
                </a:lnTo>
                <a:lnTo>
                  <a:pt x="15154" y="203265"/>
                </a:lnTo>
                <a:lnTo>
                  <a:pt x="3890" y="248986"/>
                </a:lnTo>
                <a:lnTo>
                  <a:pt x="0" y="297180"/>
                </a:lnTo>
                <a:lnTo>
                  <a:pt x="3890" y="345373"/>
                </a:lnTo>
                <a:lnTo>
                  <a:pt x="15154" y="391094"/>
                </a:lnTo>
                <a:lnTo>
                  <a:pt x="33179" y="433731"/>
                </a:lnTo>
                <a:lnTo>
                  <a:pt x="57351" y="472671"/>
                </a:lnTo>
                <a:lnTo>
                  <a:pt x="87058" y="507301"/>
                </a:lnTo>
                <a:lnTo>
                  <a:pt x="121688" y="537008"/>
                </a:lnTo>
                <a:lnTo>
                  <a:pt x="160628" y="561180"/>
                </a:lnTo>
                <a:lnTo>
                  <a:pt x="203265" y="579205"/>
                </a:lnTo>
                <a:lnTo>
                  <a:pt x="248986" y="590469"/>
                </a:lnTo>
                <a:lnTo>
                  <a:pt x="297179" y="594360"/>
                </a:lnTo>
                <a:lnTo>
                  <a:pt x="4081272" y="594360"/>
                </a:lnTo>
                <a:lnTo>
                  <a:pt x="4129465" y="590469"/>
                </a:lnTo>
                <a:lnTo>
                  <a:pt x="4175186" y="579205"/>
                </a:lnTo>
                <a:lnTo>
                  <a:pt x="4217823" y="561180"/>
                </a:lnTo>
                <a:lnTo>
                  <a:pt x="4256763" y="537008"/>
                </a:lnTo>
                <a:lnTo>
                  <a:pt x="4291393" y="507301"/>
                </a:lnTo>
                <a:lnTo>
                  <a:pt x="4321100" y="472671"/>
                </a:lnTo>
                <a:lnTo>
                  <a:pt x="4345272" y="433731"/>
                </a:lnTo>
                <a:lnTo>
                  <a:pt x="4363297" y="391094"/>
                </a:lnTo>
                <a:lnTo>
                  <a:pt x="4374561" y="345373"/>
                </a:lnTo>
                <a:lnTo>
                  <a:pt x="4378452" y="297180"/>
                </a:lnTo>
                <a:lnTo>
                  <a:pt x="4374561" y="248986"/>
                </a:lnTo>
                <a:lnTo>
                  <a:pt x="4363297" y="203265"/>
                </a:lnTo>
                <a:lnTo>
                  <a:pt x="4345272" y="160628"/>
                </a:lnTo>
                <a:lnTo>
                  <a:pt x="4321100" y="121688"/>
                </a:lnTo>
                <a:lnTo>
                  <a:pt x="4291393" y="87058"/>
                </a:lnTo>
                <a:lnTo>
                  <a:pt x="4256763" y="57351"/>
                </a:lnTo>
                <a:lnTo>
                  <a:pt x="4217823" y="33179"/>
                </a:lnTo>
                <a:lnTo>
                  <a:pt x="4175186" y="15154"/>
                </a:lnTo>
                <a:lnTo>
                  <a:pt x="4129465" y="3890"/>
                </a:lnTo>
                <a:lnTo>
                  <a:pt x="4081272" y="0"/>
                </a:lnTo>
                <a:close/>
              </a:path>
            </a:pathLst>
          </a:custGeom>
          <a:solidFill>
            <a:srgbClr val="9279EF"/>
          </a:solidFill>
        </p:spPr>
        <p:txBody>
          <a:bodyPr wrap="square" lIns="0" tIns="0" rIns="0" bIns="0" rtlCol="0"/>
          <a:lstStyle/>
          <a:p/>
        </p:txBody>
      </p:sp>
      <p:sp>
        <p:nvSpPr>
          <p:cNvPr id="98" name="object 22"/>
          <p:cNvSpPr/>
          <p:nvPr/>
        </p:nvSpPr>
        <p:spPr>
          <a:xfrm>
            <a:off x="5489447" y="11507851"/>
            <a:ext cx="4378960" cy="594360"/>
          </a:xfrm>
          <a:custGeom>
            <a:avLst/>
            <a:gdLst/>
            <a:ahLst/>
            <a:cxnLst/>
            <a:rect l="l" t="t" r="r" b="b"/>
            <a:pathLst>
              <a:path w="4378959" h="594359">
                <a:moveTo>
                  <a:pt x="0" y="297180"/>
                </a:moveTo>
                <a:lnTo>
                  <a:pt x="3890" y="248986"/>
                </a:lnTo>
                <a:lnTo>
                  <a:pt x="15154" y="203265"/>
                </a:lnTo>
                <a:lnTo>
                  <a:pt x="33179" y="160628"/>
                </a:lnTo>
                <a:lnTo>
                  <a:pt x="57351" y="121688"/>
                </a:lnTo>
                <a:lnTo>
                  <a:pt x="87058" y="87058"/>
                </a:lnTo>
                <a:lnTo>
                  <a:pt x="121688" y="57351"/>
                </a:lnTo>
                <a:lnTo>
                  <a:pt x="160628" y="33179"/>
                </a:lnTo>
                <a:lnTo>
                  <a:pt x="203265" y="15154"/>
                </a:lnTo>
                <a:lnTo>
                  <a:pt x="248986" y="3890"/>
                </a:lnTo>
                <a:lnTo>
                  <a:pt x="297179" y="0"/>
                </a:lnTo>
                <a:lnTo>
                  <a:pt x="4081272" y="0"/>
                </a:lnTo>
                <a:lnTo>
                  <a:pt x="4129465" y="3890"/>
                </a:lnTo>
                <a:lnTo>
                  <a:pt x="4175186" y="15154"/>
                </a:lnTo>
                <a:lnTo>
                  <a:pt x="4217823" y="33179"/>
                </a:lnTo>
                <a:lnTo>
                  <a:pt x="4256763" y="57351"/>
                </a:lnTo>
                <a:lnTo>
                  <a:pt x="4291393" y="87058"/>
                </a:lnTo>
                <a:lnTo>
                  <a:pt x="4321100" y="121688"/>
                </a:lnTo>
                <a:lnTo>
                  <a:pt x="4345272" y="160628"/>
                </a:lnTo>
                <a:lnTo>
                  <a:pt x="4363297" y="203265"/>
                </a:lnTo>
                <a:lnTo>
                  <a:pt x="4374561" y="248986"/>
                </a:lnTo>
                <a:lnTo>
                  <a:pt x="4378452" y="297180"/>
                </a:lnTo>
                <a:lnTo>
                  <a:pt x="4374561" y="345373"/>
                </a:lnTo>
                <a:lnTo>
                  <a:pt x="4363297" y="391094"/>
                </a:lnTo>
                <a:lnTo>
                  <a:pt x="4345272" y="433731"/>
                </a:lnTo>
                <a:lnTo>
                  <a:pt x="4321100" y="472671"/>
                </a:lnTo>
                <a:lnTo>
                  <a:pt x="4291393" y="507301"/>
                </a:lnTo>
                <a:lnTo>
                  <a:pt x="4256763" y="537008"/>
                </a:lnTo>
                <a:lnTo>
                  <a:pt x="4217823" y="561180"/>
                </a:lnTo>
                <a:lnTo>
                  <a:pt x="4175186" y="579205"/>
                </a:lnTo>
                <a:lnTo>
                  <a:pt x="4129465" y="590469"/>
                </a:lnTo>
                <a:lnTo>
                  <a:pt x="4081272" y="594360"/>
                </a:lnTo>
                <a:lnTo>
                  <a:pt x="297179" y="594360"/>
                </a:lnTo>
                <a:lnTo>
                  <a:pt x="248986" y="590469"/>
                </a:lnTo>
                <a:lnTo>
                  <a:pt x="203265" y="579205"/>
                </a:lnTo>
                <a:lnTo>
                  <a:pt x="160628" y="561180"/>
                </a:lnTo>
                <a:lnTo>
                  <a:pt x="121688" y="537008"/>
                </a:lnTo>
                <a:lnTo>
                  <a:pt x="87058" y="507301"/>
                </a:lnTo>
                <a:lnTo>
                  <a:pt x="57351" y="472671"/>
                </a:lnTo>
                <a:lnTo>
                  <a:pt x="33179" y="433731"/>
                </a:lnTo>
                <a:lnTo>
                  <a:pt x="15154" y="391094"/>
                </a:lnTo>
                <a:lnTo>
                  <a:pt x="3890" y="345373"/>
                </a:lnTo>
                <a:lnTo>
                  <a:pt x="0" y="297180"/>
                </a:lnTo>
                <a:close/>
              </a:path>
            </a:pathLst>
          </a:custGeom>
          <a:ln w="12700">
            <a:solidFill>
              <a:srgbClr val="9279EF"/>
            </a:solidFill>
          </a:ln>
        </p:spPr>
        <p:txBody>
          <a:bodyPr wrap="square" lIns="0" tIns="0" rIns="0" bIns="0" rtlCol="0"/>
          <a:lstStyle/>
          <a:p/>
        </p:txBody>
      </p:sp>
      <p:sp>
        <p:nvSpPr>
          <p:cNvPr id="99" name="object 23"/>
          <p:cNvSpPr/>
          <p:nvPr/>
        </p:nvSpPr>
        <p:spPr>
          <a:xfrm>
            <a:off x="643890" y="12225020"/>
            <a:ext cx="9685020" cy="2366010"/>
          </a:xfrm>
          <a:custGeom>
            <a:avLst/>
            <a:gdLst/>
            <a:ahLst/>
            <a:cxnLst/>
            <a:rect l="l" t="t" r="r" b="b"/>
            <a:pathLst>
              <a:path w="9685020" h="1638300">
                <a:moveTo>
                  <a:pt x="0" y="1638300"/>
                </a:moveTo>
                <a:lnTo>
                  <a:pt x="9685020" y="1638300"/>
                </a:lnTo>
                <a:lnTo>
                  <a:pt x="9685020" y="0"/>
                </a:lnTo>
                <a:lnTo>
                  <a:pt x="0" y="0"/>
                </a:lnTo>
                <a:lnTo>
                  <a:pt x="0" y="1638300"/>
                </a:lnTo>
                <a:close/>
              </a:path>
            </a:pathLst>
          </a:custGeom>
          <a:solidFill>
            <a:srgbClr val="937BEF">
              <a:alpha val="30195"/>
            </a:srgbClr>
          </a:solidFill>
        </p:spPr>
        <p:txBody>
          <a:bodyPr wrap="square" lIns="0" tIns="0" rIns="0" bIns="0" rtlCol="0"/>
          <a:lstStyle/>
          <a:p>
            <a:pPr indent="457200" fontAlgn="auto">
              <a:lnSpc>
                <a:spcPct val="150000"/>
              </a:lnSpc>
            </a:pPr>
            <a:r>
              <a:rPr lang="zh-CN" altLang="en-US" sz="2000" spc="10" dirty="0">
                <a:latin typeface="微软雅黑" panose="020B0503020204020204" charset="-122"/>
                <a:cs typeface="微软雅黑" panose="020B0503020204020204" charset="-122"/>
              </a:rPr>
              <a:t>组织广大干部和群众开展国土空间规划学习讨论活动，通过多种媒体向社会公布和宣传规划国土空间规划。充分调动广大农民群众和各方人士建设家乡的积极性、主动性、创造性，推动人才下乡、资金下乡、技术下乡，汇聚各方力量建设宜居宜业和美乡村，组织农民在乡建设、倡导大学生到乡建设、动员能人回乡建设、吸引农民工返乡建设、引导企业家入乡建设</a:t>
            </a:r>
            <a:r>
              <a:rPr sz="2000" spc="10" dirty="0" smtClean="0">
                <a:latin typeface="微软雅黑" panose="020B0503020204020204" charset="-122"/>
                <a:cs typeface="微软雅黑" panose="020B0503020204020204" charset="-122"/>
              </a:rPr>
              <a:t>。</a:t>
            </a:r>
            <a:endParaRPr sz="2000" spc="10" dirty="0">
              <a:latin typeface="微软雅黑" panose="020B0503020204020204" charset="-122"/>
              <a:cs typeface="微软雅黑" panose="020B0503020204020204" charset="-122"/>
            </a:endParaRPr>
          </a:p>
        </p:txBody>
      </p:sp>
      <p:sp>
        <p:nvSpPr>
          <p:cNvPr id="100" name="object 24"/>
          <p:cNvSpPr/>
          <p:nvPr/>
        </p:nvSpPr>
        <p:spPr>
          <a:xfrm>
            <a:off x="643890" y="12225020"/>
            <a:ext cx="9685020" cy="2362835"/>
          </a:xfrm>
          <a:custGeom>
            <a:avLst/>
            <a:gdLst/>
            <a:ahLst/>
            <a:cxnLst/>
            <a:rect l="l" t="t" r="r" b="b"/>
            <a:pathLst>
              <a:path w="9685020" h="1638300">
                <a:moveTo>
                  <a:pt x="0" y="1638300"/>
                </a:moveTo>
                <a:lnTo>
                  <a:pt x="9685020" y="1638300"/>
                </a:lnTo>
                <a:lnTo>
                  <a:pt x="9685020" y="0"/>
                </a:lnTo>
                <a:lnTo>
                  <a:pt x="0" y="0"/>
                </a:lnTo>
                <a:lnTo>
                  <a:pt x="0" y="1638300"/>
                </a:lnTo>
                <a:close/>
              </a:path>
            </a:pathLst>
          </a:custGeom>
          <a:ln w="28575">
            <a:solidFill>
              <a:srgbClr val="937BEF"/>
            </a:solidFill>
            <a:prstDash val="sysDash"/>
          </a:ln>
        </p:spPr>
        <p:txBody>
          <a:bodyPr wrap="square" lIns="0" tIns="0" rIns="0" bIns="0" rtlCol="0"/>
          <a:lstStyle/>
          <a:p/>
        </p:txBody>
      </p:sp>
      <p:sp>
        <p:nvSpPr>
          <p:cNvPr id="107" name="object 18"/>
          <p:cNvSpPr txBox="1"/>
          <p:nvPr/>
        </p:nvSpPr>
        <p:spPr>
          <a:xfrm>
            <a:off x="5892165" y="1395095"/>
            <a:ext cx="3793490" cy="442595"/>
          </a:xfrm>
          <a:prstGeom prst="rect">
            <a:avLst/>
          </a:prstGeom>
        </p:spPr>
        <p:txBody>
          <a:bodyPr vert="horz" wrap="square" lIns="0" tIns="12065" rIns="0" bIns="0" rtlCol="0">
            <a:spAutoFit/>
          </a:bodyPr>
          <a:lstStyle/>
          <a:p>
            <a:pPr marL="12700" algn="ctr">
              <a:lnSpc>
                <a:spcPct val="100000"/>
              </a:lnSpc>
              <a:spcBef>
                <a:spcPts val="95"/>
              </a:spcBef>
            </a:pPr>
            <a:r>
              <a:rPr sz="2800" b="1" spc="-5" dirty="0">
                <a:solidFill>
                  <a:srgbClr val="FFFFFF"/>
                </a:solidFill>
                <a:latin typeface="微软雅黑" panose="020B0503020204020204" charset="-122"/>
                <a:cs typeface="微软雅黑" panose="020B0503020204020204" charset="-122"/>
              </a:rPr>
              <a:t>强化组织领导</a:t>
            </a:r>
            <a:endParaRPr sz="2800" b="1" spc="-5" dirty="0">
              <a:solidFill>
                <a:srgbClr val="FFFFFF"/>
              </a:solidFill>
              <a:latin typeface="微软雅黑" panose="020B0503020204020204" charset="-122"/>
              <a:cs typeface="微软雅黑" panose="020B0503020204020204" charset="-122"/>
            </a:endParaRPr>
          </a:p>
        </p:txBody>
      </p:sp>
      <p:sp>
        <p:nvSpPr>
          <p:cNvPr id="108" name="object 18"/>
          <p:cNvSpPr txBox="1"/>
          <p:nvPr/>
        </p:nvSpPr>
        <p:spPr>
          <a:xfrm>
            <a:off x="5892165" y="4567555"/>
            <a:ext cx="3793490" cy="885825"/>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FFFFFF"/>
                </a:solidFill>
                <a:latin typeface="微软雅黑" panose="020B0503020204020204" charset="-122"/>
                <a:cs typeface="微软雅黑" panose="020B0503020204020204" charset="-122"/>
              </a:rPr>
              <a:t>健全规划用途管制机制</a:t>
            </a:r>
            <a:endParaRPr lang="zh-CN" sz="2800" b="1" spc="-5" dirty="0">
              <a:solidFill>
                <a:srgbClr val="FFFFFF"/>
              </a:solidFill>
              <a:latin typeface="微软雅黑" panose="020B0503020204020204" charset="-122"/>
              <a:cs typeface="微软雅黑" panose="020B0503020204020204" charset="-122"/>
            </a:endParaRPr>
          </a:p>
          <a:p>
            <a:pPr marL="12700">
              <a:lnSpc>
                <a:spcPct val="100000"/>
              </a:lnSpc>
              <a:spcBef>
                <a:spcPts val="95"/>
              </a:spcBef>
            </a:pPr>
            <a:endParaRPr sz="2800">
              <a:latin typeface="微软雅黑" panose="020B0503020204020204" charset="-122"/>
              <a:cs typeface="微软雅黑" panose="020B0503020204020204" charset="-122"/>
            </a:endParaRPr>
          </a:p>
        </p:txBody>
      </p:sp>
      <p:sp>
        <p:nvSpPr>
          <p:cNvPr id="110" name="object 18"/>
          <p:cNvSpPr txBox="1"/>
          <p:nvPr/>
        </p:nvSpPr>
        <p:spPr>
          <a:xfrm>
            <a:off x="5891910" y="11580114"/>
            <a:ext cx="3579495" cy="442595"/>
          </a:xfrm>
          <a:prstGeom prst="rect">
            <a:avLst/>
          </a:prstGeom>
        </p:spPr>
        <p:txBody>
          <a:bodyPr vert="horz" wrap="square" lIns="0" tIns="12065" rIns="0" bIns="0" rtlCol="0">
            <a:spAutoFit/>
          </a:bodyPr>
          <a:lstStyle/>
          <a:p>
            <a:pPr marL="12700" algn="ctr">
              <a:lnSpc>
                <a:spcPct val="100000"/>
              </a:lnSpc>
              <a:spcBef>
                <a:spcPts val="95"/>
              </a:spcBef>
            </a:pPr>
            <a:r>
              <a:rPr sz="2800" b="1" spc="-5" dirty="0">
                <a:solidFill>
                  <a:srgbClr val="FFFFFF"/>
                </a:solidFill>
                <a:latin typeface="微软雅黑" panose="020B0503020204020204" charset="-122"/>
                <a:cs typeface="微软雅黑" panose="020B0503020204020204" charset="-122"/>
              </a:rPr>
              <a:t>提高公众参与程度</a:t>
            </a:r>
            <a:endParaRPr sz="2800" b="1" spc="-5" dirty="0">
              <a:solidFill>
                <a:srgbClr val="FFFFFF"/>
              </a:solidFill>
              <a:latin typeface="微软雅黑" panose="020B0503020204020204" charset="-122"/>
              <a:cs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descr="3e48314a3a7749a887ec3e94be41cbe5"/>
          <p:cNvPicPr>
            <a:picLocks noChangeAspect="1"/>
          </p:cNvPicPr>
          <p:nvPr/>
        </p:nvPicPr>
        <p:blipFill>
          <a:blip r:embed="rId1">
            <a:alphaModFix amt="20000"/>
          </a:blip>
          <a:srcRect/>
          <a:stretch>
            <a:fillRect/>
          </a:stretch>
        </p:blipFill>
        <p:spPr>
          <a:xfrm>
            <a:off x="-635" y="0"/>
            <a:ext cx="10711180" cy="15120620"/>
          </a:xfrm>
          <a:prstGeom prst="rect">
            <a:avLst/>
          </a:prstGeom>
        </p:spPr>
      </p:pic>
      <p:sp>
        <p:nvSpPr>
          <p:cNvPr id="2" name="标题 1"/>
          <p:cNvSpPr>
            <a:spLocks noGrp="1"/>
          </p:cNvSpPr>
          <p:nvPr>
            <p:ph type="title"/>
          </p:nvPr>
        </p:nvSpPr>
        <p:spPr>
          <a:xfrm>
            <a:off x="612775" y="390525"/>
            <a:ext cx="3119120" cy="1251585"/>
          </a:xfrm>
          <a:effectLst/>
        </p:spPr>
        <p:txBody>
          <a:bodyPr>
            <a:normAutofit fontScale="90000"/>
          </a:bodyPr>
          <a:lstStyle/>
          <a:p>
            <a:pPr algn="l"/>
            <a:r>
              <a:rPr lang="zh-CN" altLang="en-US" sz="6000" b="1">
                <a:ln w="9525" cmpd="sn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a:solidFill>
                  <a:schemeClr val="accent1">
                    <a:alpha val="97000"/>
                  </a:schemeClr>
                </a:solidFill>
                <a:effectLst>
                  <a:glow rad="50800">
                    <a:schemeClr val="accent1">
                      <a:alpha val="40000"/>
                    </a:schemeClr>
                  </a:glow>
                </a:effectLst>
                <a:latin typeface="方正粗黑宋简体" panose="02000000000000000000" charset="-122"/>
                <a:ea typeface="方正粗黑宋简体" panose="02000000000000000000" charset="-122"/>
              </a:rPr>
              <a:t>目录</a:t>
            </a:r>
            <a:br>
              <a:rPr lang="zh-CN" altLang="en-US" sz="6000" b="1">
                <a:ln w="9525" cmpd="sn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a:solidFill>
                  <a:srgbClr val="70AD47">
                    <a:tint val="1000"/>
                  </a:srgbClr>
                </a:solidFill>
                <a:effectLst/>
                <a:latin typeface="方正粗黑宋简体" panose="02000000000000000000" charset="-122"/>
                <a:ea typeface="方正粗黑宋简体" panose="02000000000000000000" charset="-122"/>
              </a:rPr>
            </a:br>
            <a:r>
              <a:rPr lang="en-US" altLang="zh-CN" sz="3555" b="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alpha val="90000"/>
                  </a:schemeClr>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rPr>
              <a:t>CONTENS</a:t>
            </a:r>
            <a:endParaRPr lang="en-US" altLang="zh-CN" sz="3555" b="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alpha val="90000"/>
                </a:schemeClr>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endParaRPr>
          </a:p>
        </p:txBody>
      </p:sp>
      <p:cxnSp>
        <p:nvCxnSpPr>
          <p:cNvPr id="8" name="直接连接符 7"/>
          <p:cNvCxnSpPr>
            <a:stCxn id="14" idx="0"/>
          </p:cNvCxnSpPr>
          <p:nvPr/>
        </p:nvCxnSpPr>
        <p:spPr>
          <a:xfrm>
            <a:off x="5318125" y="2023110"/>
            <a:ext cx="5080" cy="10052050"/>
          </a:xfrm>
          <a:prstGeom prst="line">
            <a:avLst/>
          </a:prstGeom>
          <a:ln w="63500" cap="rnd">
            <a:solidFill>
              <a:schemeClr val="accent1"/>
            </a:solidFill>
            <a:round/>
          </a:ln>
        </p:spPr>
        <p:style>
          <a:lnRef idx="0">
            <a:srgbClr val="FFFFFF"/>
          </a:lnRef>
          <a:fillRef idx="0">
            <a:srgbClr val="FFFFFF"/>
          </a:fillRef>
          <a:effectRef idx="0">
            <a:srgbClr val="FFFFFF"/>
          </a:effectRef>
          <a:fontRef idx="minor">
            <a:schemeClr val="tx1"/>
          </a:fontRef>
        </p:style>
      </p:cxnSp>
      <p:sp>
        <p:nvSpPr>
          <p:cNvPr id="11" name="标题 1"/>
          <p:cNvSpPr>
            <a:spLocks noGrp="1"/>
          </p:cNvSpPr>
          <p:nvPr/>
        </p:nvSpPr>
        <p:spPr>
          <a:xfrm>
            <a:off x="605155" y="2080895"/>
            <a:ext cx="4299585" cy="1545590"/>
          </a:xfrm>
          <a:prstGeom prst="rect">
            <a:avLst/>
          </a:prstGeom>
          <a:effectLst/>
        </p:spPr>
        <p:txBody>
          <a:bodyPr vert="horz" lIns="91440" tIns="45720" rIns="91440" bIns="45720" rtlCol="0" anchor="t" anchorCtr="0">
            <a:normAutofit/>
          </a:bodyPr>
          <a:lstStyle>
            <a:lvl1pPr algn="l" defTabSz="1069340" rtl="0" eaLnBrk="1" latinLnBrk="0" hangingPunct="1">
              <a:lnSpc>
                <a:spcPct val="90000"/>
              </a:lnSpc>
              <a:spcBef>
                <a:spcPct val="0"/>
              </a:spcBef>
              <a:buNone/>
              <a:defRPr sz="5145" kern="1200">
                <a:solidFill>
                  <a:schemeClr val="tx1"/>
                </a:solidFill>
                <a:latin typeface="+mj-lt"/>
                <a:ea typeface="+mj-ea"/>
                <a:cs typeface="+mj-cs"/>
              </a:defRPr>
            </a:lvl1pPr>
          </a:lstStyle>
          <a:p>
            <a:pPr algn="r"/>
            <a:r>
              <a:rPr lang="en-US" altLang="zh-CN" sz="3600" b="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alpha val="90000"/>
                  </a:schemeClr>
                </a:solidFill>
                <a:effectLst/>
                <a:latin typeface="华文琥珀" panose="02010800040101010101" charset="-122"/>
                <a:ea typeface="华文琥珀" panose="02010800040101010101" charset="-122"/>
              </a:rPr>
              <a:t>01 </a:t>
            </a:r>
            <a:r>
              <a:rPr lang="zh-CN" altLang="en-US" sz="3600" b="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alpha val="90000"/>
                  </a:schemeClr>
                </a:solidFill>
                <a:effectLst/>
                <a:latin typeface="华文琥珀" panose="02010800040101010101" charset="-122"/>
                <a:ea typeface="华文琥珀" panose="02010800040101010101" charset="-122"/>
              </a:rPr>
              <a:t>发展目标定位</a:t>
            </a:r>
            <a:endParaRPr lang="zh-CN" altLang="en-US" sz="3555" b="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alpha val="90000"/>
                </a:schemeClr>
              </a:solidFill>
              <a:effectLst/>
              <a:latin typeface="华文琥珀" panose="02010800040101010101" charset="-122"/>
              <a:ea typeface="华文琥珀" panose="02010800040101010101" charset="-122"/>
            </a:endParaRPr>
          </a:p>
          <a:p>
            <a:pPr indent="0" algn="r" fontAlgn="auto">
              <a:lnSpc>
                <a:spcPct val="120000"/>
              </a:lnSpc>
            </a:pPr>
            <a:r>
              <a:rPr lang="zh-CN" altLang="en-US" sz="2200">
                <a:solidFill>
                  <a:schemeClr val="bg2">
                    <a:lumMod val="25000"/>
                  </a:schemeClr>
                </a:solidFill>
                <a:latin typeface="方正粗黑宋简体" panose="02000000000000000000" charset="-122"/>
                <a:ea typeface="方正粗黑宋简体" panose="02000000000000000000" charset="-122"/>
                <a:sym typeface="+mn-ea"/>
              </a:rPr>
              <a:t>人口与规模</a:t>
            </a:r>
            <a:endParaRPr lang="zh-CN" altLang="en-US" sz="2200">
              <a:solidFill>
                <a:schemeClr val="bg2">
                  <a:lumMod val="25000"/>
                </a:schemeClr>
              </a:solidFill>
              <a:latin typeface="方正粗黑宋简体" panose="02000000000000000000" charset="-122"/>
              <a:ea typeface="方正粗黑宋简体" panose="02000000000000000000" charset="-122"/>
            </a:endParaRPr>
          </a:p>
          <a:p>
            <a:pPr indent="0" algn="r" fontAlgn="auto">
              <a:lnSpc>
                <a:spcPct val="120000"/>
              </a:lnSpc>
            </a:pPr>
            <a:r>
              <a:rPr lang="zh-CN" altLang="en-US" sz="2200">
                <a:solidFill>
                  <a:schemeClr val="bg2">
                    <a:lumMod val="25000"/>
                  </a:schemeClr>
                </a:solidFill>
                <a:latin typeface="方正粗黑宋简体" panose="02000000000000000000" charset="-122"/>
                <a:ea typeface="方正粗黑宋简体" panose="02000000000000000000" charset="-122"/>
              </a:rPr>
              <a:t>发展定位和目标</a:t>
            </a:r>
            <a:endParaRPr lang="zh-CN" altLang="en-US" sz="2200">
              <a:solidFill>
                <a:schemeClr val="bg2">
                  <a:lumMod val="25000"/>
                </a:schemeClr>
              </a:solidFill>
              <a:latin typeface="方正粗黑宋简体" panose="02000000000000000000" charset="-122"/>
              <a:ea typeface="方正粗黑宋简体" panose="02000000000000000000" charset="-122"/>
            </a:endParaRPr>
          </a:p>
          <a:p>
            <a:pPr indent="0" algn="r" fontAlgn="auto">
              <a:lnSpc>
                <a:spcPct val="120000"/>
              </a:lnSpc>
            </a:pPr>
            <a:endParaRPr lang="zh-CN" altLang="en-US" sz="2200">
              <a:solidFill>
                <a:schemeClr val="bg2">
                  <a:lumMod val="25000"/>
                </a:schemeClr>
              </a:solidFill>
              <a:latin typeface="方正粗黑宋简体" panose="02000000000000000000" charset="-122"/>
              <a:ea typeface="方正粗黑宋简体" panose="02000000000000000000" charset="-122"/>
            </a:endParaRPr>
          </a:p>
        </p:txBody>
      </p:sp>
      <p:sp>
        <p:nvSpPr>
          <p:cNvPr id="13" name="标题 1"/>
          <p:cNvSpPr>
            <a:spLocks noGrp="1"/>
          </p:cNvSpPr>
          <p:nvPr/>
        </p:nvSpPr>
        <p:spPr>
          <a:xfrm>
            <a:off x="5760085" y="3183890"/>
            <a:ext cx="4460240" cy="3328035"/>
          </a:xfrm>
          <a:prstGeom prst="rect">
            <a:avLst/>
          </a:prstGeom>
          <a:effectLst/>
        </p:spPr>
        <p:txBody>
          <a:bodyPr vert="horz" lIns="91440" tIns="45720" rIns="91440" bIns="45720" rtlCol="0" anchor="t" anchorCtr="0">
            <a:normAutofit/>
          </a:bodyPr>
          <a:lstStyle>
            <a:lvl1pPr algn="l" defTabSz="1069340" rtl="0" eaLnBrk="1" latinLnBrk="0" hangingPunct="1">
              <a:lnSpc>
                <a:spcPct val="90000"/>
              </a:lnSpc>
              <a:spcBef>
                <a:spcPct val="0"/>
              </a:spcBef>
              <a:buNone/>
              <a:defRPr sz="5145" kern="1200">
                <a:solidFill>
                  <a:schemeClr val="tx1"/>
                </a:solidFill>
                <a:latin typeface="+mj-lt"/>
                <a:ea typeface="+mj-ea"/>
                <a:cs typeface="+mj-cs"/>
              </a:defRPr>
            </a:lvl1pPr>
          </a:lstStyle>
          <a:p>
            <a:pPr indent="0" algn="l" fontAlgn="auto">
              <a:lnSpc>
                <a:spcPct val="110000"/>
              </a:lnSpc>
            </a:pPr>
            <a:r>
              <a:rPr lang="en-US" altLang="zh-CN" sz="3600" b="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alpha val="90000"/>
                  </a:schemeClr>
                </a:solidFill>
                <a:effectLst/>
                <a:latin typeface="华文琥珀" panose="02010800040101010101" charset="-122"/>
                <a:ea typeface="华文琥珀" panose="02010800040101010101" charset="-122"/>
              </a:rPr>
              <a:t>02 </a:t>
            </a:r>
            <a:r>
              <a:rPr lang="zh-CN" altLang="en-US" sz="3600" b="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alpha val="90000"/>
                  </a:schemeClr>
                </a:solidFill>
                <a:effectLst/>
                <a:latin typeface="华文琥珀" panose="02010800040101010101" charset="-122"/>
                <a:ea typeface="华文琥珀" panose="02010800040101010101" charset="-122"/>
              </a:rPr>
              <a:t>构建国土空间开发保护格局</a:t>
            </a:r>
            <a:endParaRPr lang="zh-CN" altLang="en-US" sz="3600" b="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alpha val="90000"/>
                </a:schemeClr>
              </a:solidFill>
              <a:effectLst/>
              <a:latin typeface="华文琥珀" panose="02010800040101010101" charset="-122"/>
              <a:ea typeface="华文琥珀" panose="02010800040101010101" charset="-122"/>
            </a:endParaRPr>
          </a:p>
          <a:p>
            <a:pPr indent="0" algn="l" fontAlgn="auto">
              <a:lnSpc>
                <a:spcPct val="120000"/>
              </a:lnSpc>
            </a:pPr>
            <a:r>
              <a:rPr lang="zh-CN" altLang="en-US" sz="2200">
                <a:solidFill>
                  <a:schemeClr val="bg2">
                    <a:lumMod val="25000"/>
                  </a:schemeClr>
                </a:solidFill>
                <a:latin typeface="方正粗黑宋简体" panose="02000000000000000000" charset="-122"/>
                <a:ea typeface="方正粗黑宋简体" panose="02000000000000000000" charset="-122"/>
              </a:rPr>
              <a:t>落实“三条控制线”</a:t>
            </a:r>
            <a:endParaRPr lang="zh-CN" altLang="en-US" sz="2200">
              <a:solidFill>
                <a:schemeClr val="bg2">
                  <a:lumMod val="25000"/>
                </a:schemeClr>
              </a:solidFill>
              <a:latin typeface="方正粗黑宋简体" panose="02000000000000000000" charset="-122"/>
              <a:ea typeface="方正粗黑宋简体" panose="02000000000000000000" charset="-122"/>
            </a:endParaRPr>
          </a:p>
          <a:p>
            <a:pPr indent="0" algn="l" fontAlgn="auto">
              <a:lnSpc>
                <a:spcPct val="120000"/>
              </a:lnSpc>
            </a:pPr>
            <a:r>
              <a:rPr lang="zh-CN" altLang="en-US" sz="2200">
                <a:solidFill>
                  <a:schemeClr val="bg2">
                    <a:lumMod val="25000"/>
                  </a:schemeClr>
                </a:solidFill>
                <a:latin typeface="方正粗黑宋简体" panose="02000000000000000000" charset="-122"/>
                <a:ea typeface="方正粗黑宋简体" panose="02000000000000000000" charset="-122"/>
              </a:rPr>
              <a:t>总体格局</a:t>
            </a:r>
            <a:endParaRPr lang="zh-CN" altLang="en-US" sz="2200">
              <a:solidFill>
                <a:schemeClr val="bg2">
                  <a:lumMod val="25000"/>
                </a:schemeClr>
              </a:solidFill>
              <a:latin typeface="方正粗黑宋简体" panose="02000000000000000000" charset="-122"/>
              <a:ea typeface="方正粗黑宋简体" panose="02000000000000000000" charset="-122"/>
            </a:endParaRPr>
          </a:p>
          <a:p>
            <a:pPr indent="0" algn="l" fontAlgn="auto">
              <a:lnSpc>
                <a:spcPct val="120000"/>
              </a:lnSpc>
            </a:pPr>
            <a:r>
              <a:rPr lang="zh-CN" altLang="en-US" sz="2200">
                <a:solidFill>
                  <a:schemeClr val="bg2">
                    <a:lumMod val="25000"/>
                  </a:schemeClr>
                </a:solidFill>
                <a:latin typeface="方正粗黑宋简体" panose="02000000000000000000" charset="-122"/>
                <a:ea typeface="方正粗黑宋简体" panose="02000000000000000000" charset="-122"/>
              </a:rPr>
              <a:t>规划分区</a:t>
            </a:r>
            <a:endParaRPr lang="zh-CN" altLang="en-US" sz="2200">
              <a:solidFill>
                <a:schemeClr val="bg2">
                  <a:lumMod val="25000"/>
                </a:schemeClr>
              </a:solidFill>
              <a:latin typeface="方正粗黑宋简体" panose="02000000000000000000" charset="-122"/>
              <a:ea typeface="方正粗黑宋简体" panose="02000000000000000000" charset="-122"/>
            </a:endParaRPr>
          </a:p>
          <a:p>
            <a:pPr indent="0" algn="l" fontAlgn="auto">
              <a:lnSpc>
                <a:spcPct val="120000"/>
              </a:lnSpc>
            </a:pPr>
            <a:r>
              <a:rPr lang="zh-CN" altLang="en-US" sz="2200">
                <a:solidFill>
                  <a:schemeClr val="bg2">
                    <a:lumMod val="25000"/>
                  </a:schemeClr>
                </a:solidFill>
                <a:latin typeface="方正粗黑宋简体" panose="02000000000000000000" charset="-122"/>
                <a:ea typeface="方正粗黑宋简体" panose="02000000000000000000" charset="-122"/>
              </a:rPr>
              <a:t>加强自然资源保护与利用</a:t>
            </a:r>
            <a:endParaRPr lang="zh-CN" altLang="en-US" sz="2200">
              <a:solidFill>
                <a:schemeClr val="bg2">
                  <a:lumMod val="25000"/>
                </a:schemeClr>
              </a:solidFill>
              <a:latin typeface="方正粗黑宋简体" panose="02000000000000000000" charset="-122"/>
              <a:ea typeface="方正粗黑宋简体" panose="02000000000000000000" charset="-122"/>
            </a:endParaRPr>
          </a:p>
        </p:txBody>
      </p:sp>
      <p:sp>
        <p:nvSpPr>
          <p:cNvPr id="14" name="椭圆 13"/>
          <p:cNvSpPr/>
          <p:nvPr/>
        </p:nvSpPr>
        <p:spPr>
          <a:xfrm>
            <a:off x="5065395" y="2023110"/>
            <a:ext cx="505460" cy="505460"/>
          </a:xfrm>
          <a:prstGeom prst="ellipse">
            <a:avLst/>
          </a:prstGeom>
          <a:solidFill>
            <a:schemeClr val="bg1"/>
          </a:solidFill>
          <a:ln w="38100">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5" name="椭圆 14"/>
          <p:cNvSpPr/>
          <p:nvPr/>
        </p:nvSpPr>
        <p:spPr>
          <a:xfrm>
            <a:off x="5065395" y="3216275"/>
            <a:ext cx="505460" cy="505460"/>
          </a:xfrm>
          <a:prstGeom prst="ellipse">
            <a:avLst/>
          </a:prstGeom>
          <a:solidFill>
            <a:schemeClr val="bg1"/>
          </a:solidFill>
          <a:ln w="38100">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7" name="标题 1"/>
          <p:cNvSpPr>
            <a:spLocks noGrp="1"/>
          </p:cNvSpPr>
          <p:nvPr/>
        </p:nvSpPr>
        <p:spPr>
          <a:xfrm>
            <a:off x="271145" y="5011420"/>
            <a:ext cx="4460240" cy="2836545"/>
          </a:xfrm>
          <a:prstGeom prst="rect">
            <a:avLst/>
          </a:prstGeom>
          <a:effectLst/>
        </p:spPr>
        <p:txBody>
          <a:bodyPr vert="horz" lIns="91440" tIns="45720" rIns="91440" bIns="45720" rtlCol="0" anchor="t" anchorCtr="0">
            <a:normAutofit/>
          </a:bodyPr>
          <a:lstStyle>
            <a:lvl1pPr algn="l" defTabSz="1069340" rtl="0" eaLnBrk="1" latinLnBrk="0" hangingPunct="1">
              <a:lnSpc>
                <a:spcPct val="90000"/>
              </a:lnSpc>
              <a:spcBef>
                <a:spcPct val="0"/>
              </a:spcBef>
              <a:buNone/>
              <a:defRPr sz="5145" kern="1200">
                <a:solidFill>
                  <a:schemeClr val="tx1"/>
                </a:solidFill>
                <a:latin typeface="+mj-lt"/>
                <a:ea typeface="+mj-ea"/>
                <a:cs typeface="+mj-cs"/>
              </a:defRPr>
            </a:lvl1pPr>
          </a:lstStyle>
          <a:p>
            <a:pPr indent="0" algn="r" fontAlgn="auto">
              <a:lnSpc>
                <a:spcPct val="100000"/>
              </a:lnSpc>
            </a:pPr>
            <a:r>
              <a:rPr lang="en-US" altLang="zh-CN" sz="3600" b="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alpha val="90000"/>
                  </a:schemeClr>
                </a:solidFill>
                <a:effectLst/>
                <a:latin typeface="华文琥珀" panose="02010800040101010101" charset="-122"/>
                <a:ea typeface="华文琥珀" panose="02010800040101010101" charset="-122"/>
              </a:rPr>
              <a:t>03 </a:t>
            </a:r>
            <a:r>
              <a:rPr lang="zh-CN" altLang="en-US" sz="3600" b="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alpha val="90000"/>
                  </a:schemeClr>
                </a:solidFill>
                <a:effectLst/>
                <a:latin typeface="华文琥珀" panose="02010800040101010101" charset="-122"/>
                <a:ea typeface="华文琥珀" panose="02010800040101010101" charset="-122"/>
              </a:rPr>
              <a:t>建设集约高效</a:t>
            </a:r>
            <a:endParaRPr lang="zh-CN" altLang="en-US" sz="3600" b="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alpha val="90000"/>
                </a:schemeClr>
              </a:solidFill>
              <a:effectLst/>
              <a:latin typeface="华文琥珀" panose="02010800040101010101" charset="-122"/>
              <a:ea typeface="华文琥珀" panose="02010800040101010101" charset="-122"/>
            </a:endParaRPr>
          </a:p>
          <a:p>
            <a:pPr indent="0" algn="r" fontAlgn="auto">
              <a:lnSpc>
                <a:spcPct val="100000"/>
              </a:lnSpc>
            </a:pPr>
            <a:r>
              <a:rPr lang="zh-CN" altLang="en-US" sz="3600" b="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alpha val="90000"/>
                  </a:schemeClr>
                </a:solidFill>
                <a:effectLst/>
                <a:latin typeface="华文琥珀" panose="02010800040101010101" charset="-122"/>
                <a:ea typeface="华文琥珀" panose="02010800040101010101" charset="-122"/>
              </a:rPr>
              <a:t>镇村空间格局</a:t>
            </a:r>
            <a:endParaRPr lang="zh-CN" altLang="en-US" sz="3600" b="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alpha val="90000"/>
                </a:schemeClr>
              </a:solidFill>
              <a:effectLst/>
              <a:latin typeface="华文琥珀" panose="02010800040101010101" charset="-122"/>
              <a:ea typeface="华文琥珀" panose="02010800040101010101" charset="-122"/>
            </a:endParaRPr>
          </a:p>
          <a:p>
            <a:pPr indent="0" algn="r" fontAlgn="auto">
              <a:lnSpc>
                <a:spcPct val="120000"/>
              </a:lnSpc>
            </a:pPr>
            <a:r>
              <a:rPr lang="zh-CN" altLang="en-US" sz="2200">
                <a:solidFill>
                  <a:schemeClr val="bg2">
                    <a:lumMod val="25000"/>
                  </a:schemeClr>
                </a:solidFill>
                <a:latin typeface="方正粗黑宋简体" panose="02000000000000000000" charset="-122"/>
                <a:ea typeface="方正粗黑宋简体" panose="02000000000000000000" charset="-122"/>
              </a:rPr>
              <a:t>镇村体系</a:t>
            </a:r>
            <a:endParaRPr lang="zh-CN" altLang="en-US" sz="2200">
              <a:solidFill>
                <a:schemeClr val="bg2">
                  <a:lumMod val="25000"/>
                </a:schemeClr>
              </a:solidFill>
              <a:latin typeface="方正粗黑宋简体" panose="02000000000000000000" charset="-122"/>
              <a:ea typeface="方正粗黑宋简体" panose="02000000000000000000" charset="-122"/>
            </a:endParaRPr>
          </a:p>
          <a:p>
            <a:pPr indent="0" algn="r" fontAlgn="auto">
              <a:lnSpc>
                <a:spcPct val="120000"/>
              </a:lnSpc>
            </a:pPr>
            <a:r>
              <a:rPr lang="zh-CN" altLang="en-US" sz="2200">
                <a:solidFill>
                  <a:schemeClr val="bg2">
                    <a:lumMod val="25000"/>
                  </a:schemeClr>
                </a:solidFill>
                <a:latin typeface="方正粗黑宋简体" panose="02000000000000000000" charset="-122"/>
                <a:ea typeface="方正粗黑宋简体" panose="02000000000000000000" charset="-122"/>
              </a:rPr>
              <a:t>产业发展布局</a:t>
            </a:r>
            <a:endParaRPr lang="zh-CN" altLang="en-US" sz="2200">
              <a:solidFill>
                <a:schemeClr val="bg2">
                  <a:lumMod val="25000"/>
                </a:schemeClr>
              </a:solidFill>
              <a:latin typeface="方正粗黑宋简体" panose="02000000000000000000" charset="-122"/>
              <a:ea typeface="方正粗黑宋简体" panose="02000000000000000000" charset="-122"/>
            </a:endParaRPr>
          </a:p>
          <a:p>
            <a:pPr indent="0" algn="r" fontAlgn="auto">
              <a:lnSpc>
                <a:spcPct val="120000"/>
              </a:lnSpc>
            </a:pPr>
            <a:endParaRPr lang="zh-CN" altLang="en-US" sz="2200">
              <a:solidFill>
                <a:schemeClr val="bg2">
                  <a:lumMod val="25000"/>
                </a:schemeClr>
              </a:solidFill>
              <a:latin typeface="方正粗黑宋简体" panose="02000000000000000000" charset="-122"/>
              <a:ea typeface="方正粗黑宋简体" panose="02000000000000000000" charset="-122"/>
            </a:endParaRPr>
          </a:p>
        </p:txBody>
      </p:sp>
      <p:sp>
        <p:nvSpPr>
          <p:cNvPr id="18" name="标题 1"/>
          <p:cNvSpPr>
            <a:spLocks noGrp="1"/>
          </p:cNvSpPr>
          <p:nvPr/>
        </p:nvSpPr>
        <p:spPr>
          <a:xfrm>
            <a:off x="-101600" y="8548370"/>
            <a:ext cx="4832985" cy="1888490"/>
          </a:xfrm>
          <a:prstGeom prst="rect">
            <a:avLst/>
          </a:prstGeom>
          <a:effectLst/>
        </p:spPr>
        <p:txBody>
          <a:bodyPr vert="horz" lIns="91440" tIns="45720" rIns="91440" bIns="45720" rtlCol="0" anchor="t" anchorCtr="0">
            <a:normAutofit fontScale="97500"/>
          </a:bodyPr>
          <a:lstStyle>
            <a:lvl1pPr algn="l" defTabSz="1069340" rtl="0" eaLnBrk="1" latinLnBrk="0" hangingPunct="1">
              <a:lnSpc>
                <a:spcPct val="90000"/>
              </a:lnSpc>
              <a:spcBef>
                <a:spcPct val="0"/>
              </a:spcBef>
              <a:buNone/>
              <a:defRPr sz="5145" kern="1200">
                <a:solidFill>
                  <a:schemeClr val="tx1"/>
                </a:solidFill>
                <a:latin typeface="+mj-lt"/>
                <a:ea typeface="+mj-ea"/>
                <a:cs typeface="+mj-cs"/>
              </a:defRPr>
            </a:lvl1pPr>
          </a:lstStyle>
          <a:p>
            <a:pPr algn="r"/>
            <a:r>
              <a:rPr lang="en-US" altLang="zh-CN" sz="3600" b="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alpha val="90000"/>
                  </a:schemeClr>
                </a:solidFill>
                <a:effectLst/>
                <a:latin typeface="华文琥珀" panose="02010800040101010101" charset="-122"/>
                <a:ea typeface="华文琥珀" panose="02010800040101010101" charset="-122"/>
              </a:rPr>
              <a:t>05 </a:t>
            </a:r>
            <a:r>
              <a:rPr lang="zh-CN" altLang="en-US" sz="4000" b="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alpha val="90000"/>
                  </a:schemeClr>
                </a:solidFill>
                <a:effectLst/>
                <a:latin typeface="华文琥珀" panose="02010800040101010101" charset="-122"/>
                <a:ea typeface="华文琥珀" panose="02010800040101010101" charset="-122"/>
              </a:rPr>
              <a:t>国土空间整治修复</a:t>
            </a:r>
            <a:endParaRPr lang="zh-CN" altLang="en-US" sz="3600" b="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alpha val="90000"/>
                </a:schemeClr>
              </a:solidFill>
              <a:effectLst/>
              <a:latin typeface="华文琥珀" panose="02010800040101010101" charset="-122"/>
              <a:ea typeface="华文琥珀" panose="02010800040101010101" charset="-122"/>
            </a:endParaRPr>
          </a:p>
          <a:p>
            <a:pPr indent="0" algn="r" fontAlgn="auto">
              <a:lnSpc>
                <a:spcPct val="120000"/>
              </a:lnSpc>
            </a:pPr>
            <a:r>
              <a:rPr lang="zh-CN" altLang="en-US" sz="2445">
                <a:solidFill>
                  <a:schemeClr val="bg2">
                    <a:lumMod val="25000"/>
                  </a:schemeClr>
                </a:solidFill>
                <a:latin typeface="方正粗黑宋简体" panose="02000000000000000000" charset="-122"/>
                <a:ea typeface="方正粗黑宋简体" panose="02000000000000000000" charset="-122"/>
              </a:rPr>
              <a:t>国土综合整治</a:t>
            </a:r>
            <a:endParaRPr lang="zh-CN" altLang="en-US" sz="2445">
              <a:solidFill>
                <a:schemeClr val="bg2">
                  <a:lumMod val="25000"/>
                </a:schemeClr>
              </a:solidFill>
              <a:latin typeface="方正粗黑宋简体" panose="02000000000000000000" charset="-122"/>
              <a:ea typeface="方正粗黑宋简体" panose="02000000000000000000" charset="-122"/>
            </a:endParaRPr>
          </a:p>
          <a:p>
            <a:pPr indent="0" algn="r" fontAlgn="auto">
              <a:lnSpc>
                <a:spcPct val="120000"/>
              </a:lnSpc>
            </a:pPr>
            <a:r>
              <a:rPr lang="zh-CN" altLang="en-US" sz="2445">
                <a:solidFill>
                  <a:schemeClr val="bg2">
                    <a:lumMod val="25000"/>
                  </a:schemeClr>
                </a:solidFill>
                <a:latin typeface="方正粗黑宋简体" panose="02000000000000000000" charset="-122"/>
                <a:ea typeface="方正粗黑宋简体" panose="02000000000000000000" charset="-122"/>
              </a:rPr>
              <a:t>生态保护修复</a:t>
            </a:r>
            <a:endParaRPr lang="zh-CN" altLang="en-US" sz="2445">
              <a:solidFill>
                <a:schemeClr val="bg2">
                  <a:lumMod val="25000"/>
                </a:schemeClr>
              </a:solidFill>
              <a:latin typeface="方正粗黑宋简体" panose="02000000000000000000" charset="-122"/>
              <a:ea typeface="方正粗黑宋简体" panose="02000000000000000000" charset="-122"/>
            </a:endParaRPr>
          </a:p>
        </p:txBody>
      </p:sp>
      <p:sp>
        <p:nvSpPr>
          <p:cNvPr id="19" name="标题 1"/>
          <p:cNvSpPr>
            <a:spLocks noGrp="1"/>
          </p:cNvSpPr>
          <p:nvPr/>
        </p:nvSpPr>
        <p:spPr>
          <a:xfrm>
            <a:off x="5747385" y="9828530"/>
            <a:ext cx="4460240" cy="4707255"/>
          </a:xfrm>
          <a:prstGeom prst="rect">
            <a:avLst/>
          </a:prstGeom>
          <a:effectLst/>
        </p:spPr>
        <p:txBody>
          <a:bodyPr vert="horz" lIns="91440" tIns="45720" rIns="91440" bIns="45720" rtlCol="0" anchor="t" anchorCtr="0">
            <a:normAutofit/>
          </a:bodyPr>
          <a:lstStyle>
            <a:lvl1pPr algn="l" defTabSz="1069340" rtl="0" eaLnBrk="1" latinLnBrk="0" hangingPunct="1">
              <a:lnSpc>
                <a:spcPct val="90000"/>
              </a:lnSpc>
              <a:spcBef>
                <a:spcPct val="0"/>
              </a:spcBef>
              <a:buNone/>
              <a:defRPr sz="5145" kern="1200">
                <a:solidFill>
                  <a:schemeClr val="tx1"/>
                </a:solidFill>
                <a:latin typeface="+mj-lt"/>
                <a:ea typeface="+mj-ea"/>
                <a:cs typeface="+mj-cs"/>
              </a:defRPr>
            </a:lvl1pPr>
          </a:lstStyle>
          <a:p>
            <a:pPr algn="l"/>
            <a:r>
              <a:rPr lang="en-US" altLang="zh-CN" sz="3600" b="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alpha val="90000"/>
                  </a:schemeClr>
                </a:solidFill>
                <a:effectLst/>
                <a:latin typeface="华文琥珀" panose="02010800040101010101" charset="-122"/>
                <a:ea typeface="华文琥珀" panose="02010800040101010101" charset="-122"/>
              </a:rPr>
              <a:t>06 </a:t>
            </a:r>
            <a:r>
              <a:rPr lang="zh-CN" altLang="en-US" sz="3600" b="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alpha val="90000"/>
                  </a:schemeClr>
                </a:solidFill>
                <a:effectLst/>
                <a:latin typeface="华文琥珀" panose="02010800040101010101" charset="-122"/>
                <a:ea typeface="华文琥珀" panose="02010800040101010101" charset="-122"/>
              </a:rPr>
              <a:t>镇政府驻地规划</a:t>
            </a:r>
            <a:endParaRPr lang="zh-CN" altLang="en-US" sz="3600" b="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alpha val="90000"/>
                </a:schemeClr>
              </a:solidFill>
              <a:effectLst/>
              <a:latin typeface="华文琥珀" panose="02010800040101010101" charset="-122"/>
              <a:ea typeface="华文琥珀" panose="02010800040101010101" charset="-122"/>
            </a:endParaRPr>
          </a:p>
          <a:p>
            <a:pPr indent="0" algn="l" fontAlgn="auto">
              <a:lnSpc>
                <a:spcPct val="120000"/>
              </a:lnSpc>
            </a:pPr>
            <a:r>
              <a:rPr lang="zh-CN" altLang="en-US" sz="2200">
                <a:solidFill>
                  <a:schemeClr val="bg2">
                    <a:lumMod val="25000"/>
                  </a:schemeClr>
                </a:solidFill>
                <a:latin typeface="方正粗黑宋简体" panose="02000000000000000000" charset="-122"/>
                <a:ea typeface="方正粗黑宋简体" panose="02000000000000000000" charset="-122"/>
              </a:rPr>
              <a:t>镇政府驻地规划范围</a:t>
            </a:r>
            <a:endParaRPr lang="zh-CN" altLang="en-US" sz="2200">
              <a:solidFill>
                <a:schemeClr val="bg2">
                  <a:lumMod val="25000"/>
                </a:schemeClr>
              </a:solidFill>
              <a:latin typeface="方正粗黑宋简体" panose="02000000000000000000" charset="-122"/>
              <a:ea typeface="方正粗黑宋简体" panose="02000000000000000000" charset="-122"/>
            </a:endParaRPr>
          </a:p>
          <a:p>
            <a:pPr indent="0" algn="l" fontAlgn="auto">
              <a:lnSpc>
                <a:spcPct val="120000"/>
              </a:lnSpc>
            </a:pPr>
            <a:r>
              <a:rPr lang="zh-CN" altLang="en-US" sz="2200">
                <a:solidFill>
                  <a:schemeClr val="bg2">
                    <a:lumMod val="25000"/>
                  </a:schemeClr>
                </a:solidFill>
                <a:latin typeface="方正粗黑宋简体" panose="02000000000000000000" charset="-122"/>
                <a:ea typeface="方正粗黑宋简体" panose="02000000000000000000" charset="-122"/>
              </a:rPr>
              <a:t>用地结构</a:t>
            </a:r>
            <a:endParaRPr lang="zh-CN" altLang="en-US" sz="2200">
              <a:solidFill>
                <a:schemeClr val="bg2">
                  <a:lumMod val="25000"/>
                </a:schemeClr>
              </a:solidFill>
              <a:latin typeface="方正粗黑宋简体" panose="02000000000000000000" charset="-122"/>
              <a:ea typeface="方正粗黑宋简体" panose="02000000000000000000" charset="-122"/>
            </a:endParaRPr>
          </a:p>
          <a:p>
            <a:pPr indent="0" algn="l" fontAlgn="auto">
              <a:lnSpc>
                <a:spcPct val="120000"/>
              </a:lnSpc>
            </a:pPr>
            <a:r>
              <a:rPr lang="zh-CN" altLang="en-US" sz="2200">
                <a:solidFill>
                  <a:schemeClr val="bg2">
                    <a:lumMod val="25000"/>
                  </a:schemeClr>
                </a:solidFill>
                <a:latin typeface="方正粗黑宋简体" panose="02000000000000000000" charset="-122"/>
                <a:ea typeface="方正粗黑宋简体" panose="02000000000000000000" charset="-122"/>
              </a:rPr>
              <a:t>道路交通规划</a:t>
            </a:r>
            <a:endParaRPr lang="zh-CN" altLang="en-US" sz="2200">
              <a:solidFill>
                <a:schemeClr val="bg2">
                  <a:lumMod val="25000"/>
                </a:schemeClr>
              </a:solidFill>
              <a:latin typeface="方正粗黑宋简体" panose="02000000000000000000" charset="-122"/>
              <a:ea typeface="方正粗黑宋简体" panose="02000000000000000000" charset="-122"/>
            </a:endParaRPr>
          </a:p>
          <a:p>
            <a:pPr indent="0" algn="l" fontAlgn="auto">
              <a:lnSpc>
                <a:spcPct val="120000"/>
              </a:lnSpc>
            </a:pPr>
            <a:r>
              <a:rPr lang="zh-CN" altLang="en-US" sz="2200">
                <a:solidFill>
                  <a:schemeClr val="bg2">
                    <a:lumMod val="25000"/>
                  </a:schemeClr>
                </a:solidFill>
                <a:latin typeface="方正粗黑宋简体" panose="02000000000000000000" charset="-122"/>
                <a:ea typeface="方正粗黑宋简体" panose="02000000000000000000" charset="-122"/>
              </a:rPr>
              <a:t>公共服务设施规划</a:t>
            </a:r>
            <a:endParaRPr lang="zh-CN" altLang="en-US" sz="2200">
              <a:solidFill>
                <a:schemeClr val="bg2">
                  <a:lumMod val="25000"/>
                </a:schemeClr>
              </a:solidFill>
              <a:latin typeface="方正粗黑宋简体" panose="02000000000000000000" charset="-122"/>
              <a:ea typeface="方正粗黑宋简体" panose="02000000000000000000" charset="-122"/>
            </a:endParaRPr>
          </a:p>
          <a:p>
            <a:pPr indent="0" algn="l" fontAlgn="auto">
              <a:lnSpc>
                <a:spcPct val="120000"/>
              </a:lnSpc>
            </a:pPr>
            <a:r>
              <a:rPr lang="zh-CN" altLang="en-US" sz="2200">
                <a:solidFill>
                  <a:schemeClr val="bg2">
                    <a:lumMod val="25000"/>
                  </a:schemeClr>
                </a:solidFill>
                <a:latin typeface="方正粗黑宋简体" panose="02000000000000000000" charset="-122"/>
                <a:ea typeface="方正粗黑宋简体" panose="02000000000000000000" charset="-122"/>
              </a:rPr>
              <a:t>公用设施规划</a:t>
            </a:r>
            <a:endParaRPr lang="zh-CN" altLang="en-US" sz="2200">
              <a:solidFill>
                <a:schemeClr val="bg2">
                  <a:lumMod val="25000"/>
                </a:schemeClr>
              </a:solidFill>
              <a:latin typeface="方正粗黑宋简体" panose="02000000000000000000" charset="-122"/>
              <a:ea typeface="方正粗黑宋简体" panose="02000000000000000000" charset="-122"/>
            </a:endParaRPr>
          </a:p>
        </p:txBody>
      </p:sp>
      <p:sp>
        <p:nvSpPr>
          <p:cNvPr id="21" name="标题 1"/>
          <p:cNvSpPr>
            <a:spLocks noGrp="1"/>
          </p:cNvSpPr>
          <p:nvPr/>
        </p:nvSpPr>
        <p:spPr>
          <a:xfrm>
            <a:off x="396875" y="11811635"/>
            <a:ext cx="4516755" cy="2495550"/>
          </a:xfrm>
          <a:prstGeom prst="rect">
            <a:avLst/>
          </a:prstGeom>
          <a:effectLst/>
        </p:spPr>
        <p:txBody>
          <a:bodyPr vert="horz" lIns="91440" tIns="45720" rIns="91440" bIns="45720" rtlCol="0" anchor="t" anchorCtr="0">
            <a:normAutofit/>
          </a:bodyPr>
          <a:lstStyle>
            <a:lvl1pPr algn="l" defTabSz="1069340" rtl="0" eaLnBrk="1" latinLnBrk="0" hangingPunct="1">
              <a:lnSpc>
                <a:spcPct val="90000"/>
              </a:lnSpc>
              <a:spcBef>
                <a:spcPct val="0"/>
              </a:spcBef>
              <a:buNone/>
              <a:defRPr sz="5145" kern="1200">
                <a:solidFill>
                  <a:schemeClr val="tx1"/>
                </a:solidFill>
                <a:latin typeface="+mj-lt"/>
                <a:ea typeface="+mj-ea"/>
                <a:cs typeface="+mj-cs"/>
              </a:defRPr>
            </a:lvl1pPr>
          </a:lstStyle>
          <a:p>
            <a:pPr algn="r"/>
            <a:r>
              <a:rPr lang="en-US" altLang="zh-CN" sz="3600" b="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alpha val="90000"/>
                  </a:schemeClr>
                </a:solidFill>
                <a:effectLst/>
                <a:latin typeface="华文琥珀" panose="02010800040101010101" charset="-122"/>
                <a:ea typeface="华文琥珀" panose="02010800040101010101" charset="-122"/>
              </a:rPr>
              <a:t>07 </a:t>
            </a:r>
            <a:r>
              <a:rPr lang="zh-CN" altLang="en-US" sz="3600" b="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alpha val="90000"/>
                  </a:schemeClr>
                </a:solidFill>
                <a:effectLst/>
                <a:latin typeface="华文琥珀" panose="02010800040101010101" charset="-122"/>
                <a:ea typeface="华文琥珀" panose="02010800040101010101" charset="-122"/>
              </a:rPr>
              <a:t>重点建设项目</a:t>
            </a:r>
            <a:endParaRPr lang="zh-CN" altLang="en-US" sz="3600" b="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alpha val="90000"/>
                </a:schemeClr>
              </a:solidFill>
              <a:effectLst/>
              <a:latin typeface="华文琥珀" panose="02010800040101010101" charset="-122"/>
              <a:ea typeface="华文琥珀" panose="02010800040101010101" charset="-122"/>
            </a:endParaRPr>
          </a:p>
          <a:p>
            <a:pPr algn="r"/>
            <a:r>
              <a:rPr lang="zh-CN" altLang="en-US" sz="3600" b="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alpha val="90000"/>
                  </a:schemeClr>
                </a:solidFill>
                <a:effectLst/>
                <a:latin typeface="华文琥珀" panose="02010800040101010101" charset="-122"/>
                <a:ea typeface="华文琥珀" panose="02010800040101010101" charset="-122"/>
              </a:rPr>
              <a:t>与规划实施保障</a:t>
            </a:r>
            <a:endParaRPr lang="zh-CN" altLang="en-US" sz="3600" b="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alpha val="90000"/>
                </a:schemeClr>
              </a:solidFill>
              <a:effectLst/>
              <a:latin typeface="华文琥珀" panose="02010800040101010101" charset="-122"/>
              <a:ea typeface="华文琥珀" panose="02010800040101010101" charset="-122"/>
            </a:endParaRPr>
          </a:p>
          <a:p>
            <a:pPr indent="0" algn="r" fontAlgn="auto">
              <a:lnSpc>
                <a:spcPct val="120000"/>
              </a:lnSpc>
            </a:pPr>
            <a:r>
              <a:rPr lang="zh-CN" altLang="en-US" sz="2200">
                <a:solidFill>
                  <a:schemeClr val="bg2">
                    <a:lumMod val="25000"/>
                  </a:schemeClr>
                </a:solidFill>
                <a:latin typeface="方正粗黑宋简体" panose="02000000000000000000" charset="-122"/>
                <a:ea typeface="方正粗黑宋简体" panose="02000000000000000000" charset="-122"/>
              </a:rPr>
              <a:t>重点建设项目</a:t>
            </a:r>
            <a:endParaRPr lang="zh-CN" altLang="en-US" sz="2200">
              <a:solidFill>
                <a:schemeClr val="bg2">
                  <a:lumMod val="25000"/>
                </a:schemeClr>
              </a:solidFill>
              <a:latin typeface="方正粗黑宋简体" panose="02000000000000000000" charset="-122"/>
              <a:ea typeface="方正粗黑宋简体" panose="02000000000000000000" charset="-122"/>
            </a:endParaRPr>
          </a:p>
          <a:p>
            <a:pPr indent="0" algn="r" fontAlgn="auto">
              <a:lnSpc>
                <a:spcPct val="120000"/>
              </a:lnSpc>
            </a:pPr>
            <a:r>
              <a:rPr lang="zh-CN" altLang="en-US" sz="2200">
                <a:solidFill>
                  <a:schemeClr val="bg2">
                    <a:lumMod val="25000"/>
                  </a:schemeClr>
                </a:solidFill>
                <a:latin typeface="方正粗黑宋简体" panose="02000000000000000000" charset="-122"/>
                <a:ea typeface="方正粗黑宋简体" panose="02000000000000000000" charset="-122"/>
              </a:rPr>
              <a:t>规划实施保障</a:t>
            </a:r>
            <a:endParaRPr lang="zh-CN" altLang="en-US" sz="2200">
              <a:solidFill>
                <a:schemeClr val="bg2">
                  <a:lumMod val="25000"/>
                </a:schemeClr>
              </a:solidFill>
              <a:latin typeface="方正粗黑宋简体" panose="02000000000000000000" charset="-122"/>
              <a:ea typeface="方正粗黑宋简体" panose="02000000000000000000" charset="-122"/>
            </a:endParaRPr>
          </a:p>
        </p:txBody>
      </p:sp>
      <p:sp>
        <p:nvSpPr>
          <p:cNvPr id="22" name="椭圆 21"/>
          <p:cNvSpPr/>
          <p:nvPr/>
        </p:nvSpPr>
        <p:spPr>
          <a:xfrm>
            <a:off x="5064125" y="5011420"/>
            <a:ext cx="505460" cy="505460"/>
          </a:xfrm>
          <a:prstGeom prst="ellipse">
            <a:avLst/>
          </a:prstGeom>
          <a:solidFill>
            <a:schemeClr val="bg1"/>
          </a:solidFill>
          <a:ln w="38100">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3" name="椭圆 22"/>
          <p:cNvSpPr/>
          <p:nvPr/>
        </p:nvSpPr>
        <p:spPr>
          <a:xfrm>
            <a:off x="5093335" y="6714490"/>
            <a:ext cx="505460" cy="505460"/>
          </a:xfrm>
          <a:prstGeom prst="ellipse">
            <a:avLst/>
          </a:prstGeom>
          <a:solidFill>
            <a:schemeClr val="bg1"/>
          </a:solidFill>
          <a:ln w="38100">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4" name="椭圆 23"/>
          <p:cNvSpPr/>
          <p:nvPr/>
        </p:nvSpPr>
        <p:spPr>
          <a:xfrm>
            <a:off x="5080000" y="8548370"/>
            <a:ext cx="505460" cy="505460"/>
          </a:xfrm>
          <a:prstGeom prst="ellipse">
            <a:avLst/>
          </a:prstGeom>
          <a:solidFill>
            <a:schemeClr val="bg1"/>
          </a:solidFill>
          <a:ln w="38100">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5" name="椭圆 24"/>
          <p:cNvSpPr/>
          <p:nvPr/>
        </p:nvSpPr>
        <p:spPr>
          <a:xfrm>
            <a:off x="5080000" y="11831955"/>
            <a:ext cx="505460" cy="505460"/>
          </a:xfrm>
          <a:prstGeom prst="ellipse">
            <a:avLst/>
          </a:prstGeom>
          <a:solidFill>
            <a:schemeClr val="bg1"/>
          </a:solidFill>
          <a:ln w="38100">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6" name="椭圆 25"/>
          <p:cNvSpPr/>
          <p:nvPr/>
        </p:nvSpPr>
        <p:spPr>
          <a:xfrm>
            <a:off x="5093335" y="9765665"/>
            <a:ext cx="505460" cy="505460"/>
          </a:xfrm>
          <a:prstGeom prst="ellipse">
            <a:avLst/>
          </a:prstGeom>
          <a:solidFill>
            <a:schemeClr val="bg1"/>
          </a:solidFill>
          <a:ln w="38100">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标题 1"/>
          <p:cNvSpPr>
            <a:spLocks noGrp="1"/>
          </p:cNvSpPr>
          <p:nvPr/>
        </p:nvSpPr>
        <p:spPr>
          <a:xfrm>
            <a:off x="5680075" y="6771640"/>
            <a:ext cx="4460240" cy="4707255"/>
          </a:xfrm>
          <a:prstGeom prst="rect">
            <a:avLst/>
          </a:prstGeom>
          <a:effectLst/>
        </p:spPr>
        <p:txBody>
          <a:bodyPr vert="horz" lIns="91440" tIns="45720" rIns="91440" bIns="45720" rtlCol="0" anchor="t" anchorCtr="0">
            <a:normAutofit/>
          </a:bodyPr>
          <a:lstStyle>
            <a:lvl1pPr algn="l" defTabSz="1069340" rtl="0" eaLnBrk="1" latinLnBrk="0" hangingPunct="1">
              <a:lnSpc>
                <a:spcPct val="90000"/>
              </a:lnSpc>
              <a:spcBef>
                <a:spcPct val="0"/>
              </a:spcBef>
              <a:buNone/>
              <a:defRPr sz="5145" kern="1200">
                <a:solidFill>
                  <a:schemeClr val="tx1"/>
                </a:solidFill>
                <a:latin typeface="+mj-lt"/>
                <a:ea typeface="+mj-ea"/>
                <a:cs typeface="+mj-cs"/>
              </a:defRPr>
            </a:lvl1pPr>
          </a:lstStyle>
          <a:p>
            <a:pPr algn="l"/>
            <a:r>
              <a:rPr lang="en-US" altLang="zh-CN" sz="3600" b="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alpha val="90000"/>
                  </a:schemeClr>
                </a:solidFill>
                <a:effectLst/>
                <a:latin typeface="华文琥珀" panose="02010800040101010101" charset="-122"/>
                <a:ea typeface="华文琥珀" panose="02010800040101010101" charset="-122"/>
              </a:rPr>
              <a:t>04 </a:t>
            </a:r>
            <a:r>
              <a:rPr lang="zh-CN" altLang="en-US" sz="3600" b="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alpha val="90000"/>
                  </a:schemeClr>
                </a:solidFill>
                <a:effectLst/>
                <a:latin typeface="华文琥珀" panose="02010800040101010101" charset="-122"/>
                <a:ea typeface="华文琥珀" panose="02010800040101010101" charset="-122"/>
              </a:rPr>
              <a:t>完善韧性高效支撑体系</a:t>
            </a:r>
            <a:endParaRPr lang="zh-CN" altLang="en-US" sz="3600" b="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alpha val="90000"/>
                </a:schemeClr>
              </a:solidFill>
              <a:effectLst/>
              <a:latin typeface="华文琥珀" panose="02010800040101010101" charset="-122"/>
              <a:ea typeface="华文琥珀" panose="02010800040101010101" charset="-122"/>
            </a:endParaRPr>
          </a:p>
          <a:p>
            <a:pPr indent="0" algn="l" fontAlgn="auto">
              <a:lnSpc>
                <a:spcPct val="120000"/>
              </a:lnSpc>
            </a:pPr>
            <a:r>
              <a:rPr lang="zh-CN" altLang="en-US" sz="2200">
                <a:solidFill>
                  <a:schemeClr val="bg2">
                    <a:lumMod val="25000"/>
                  </a:schemeClr>
                </a:solidFill>
                <a:latin typeface="方正粗黑宋简体" panose="02000000000000000000" charset="-122"/>
                <a:ea typeface="方正粗黑宋简体" panose="02000000000000000000" charset="-122"/>
              </a:rPr>
              <a:t>建立综合交通体系</a:t>
            </a:r>
            <a:endParaRPr lang="zh-CN" altLang="en-US" sz="2200">
              <a:solidFill>
                <a:schemeClr val="bg2">
                  <a:lumMod val="25000"/>
                </a:schemeClr>
              </a:solidFill>
              <a:latin typeface="方正粗黑宋简体" panose="02000000000000000000" charset="-122"/>
              <a:ea typeface="方正粗黑宋简体" panose="02000000000000000000" charset="-122"/>
            </a:endParaRPr>
          </a:p>
          <a:p>
            <a:pPr indent="0" algn="l" fontAlgn="auto">
              <a:lnSpc>
                <a:spcPct val="120000"/>
              </a:lnSpc>
            </a:pPr>
            <a:r>
              <a:rPr lang="zh-CN" altLang="en-US" sz="2200">
                <a:solidFill>
                  <a:schemeClr val="bg2">
                    <a:lumMod val="25000"/>
                  </a:schemeClr>
                </a:solidFill>
                <a:latin typeface="方正粗黑宋简体" panose="02000000000000000000" charset="-122"/>
                <a:ea typeface="方正粗黑宋简体" panose="02000000000000000000" charset="-122"/>
              </a:rPr>
              <a:t>提升公共服务能力</a:t>
            </a:r>
            <a:endParaRPr lang="zh-CN" altLang="en-US" sz="2200">
              <a:solidFill>
                <a:schemeClr val="bg2">
                  <a:lumMod val="25000"/>
                </a:schemeClr>
              </a:solidFill>
              <a:latin typeface="方正粗黑宋简体" panose="02000000000000000000" charset="-122"/>
              <a:ea typeface="方正粗黑宋简体" panose="02000000000000000000" charset="-122"/>
            </a:endParaRPr>
          </a:p>
          <a:p>
            <a:pPr indent="0" algn="l" fontAlgn="auto">
              <a:lnSpc>
                <a:spcPct val="120000"/>
              </a:lnSpc>
            </a:pPr>
            <a:r>
              <a:rPr lang="zh-CN" altLang="en-US" sz="2200">
                <a:solidFill>
                  <a:schemeClr val="bg2">
                    <a:lumMod val="25000"/>
                  </a:schemeClr>
                </a:solidFill>
                <a:latin typeface="方正粗黑宋简体" panose="02000000000000000000" charset="-122"/>
                <a:ea typeface="方正粗黑宋简体" panose="02000000000000000000" charset="-122"/>
              </a:rPr>
              <a:t>优化公用设施布局</a:t>
            </a:r>
            <a:endParaRPr lang="zh-CN" altLang="en-US" sz="2200">
              <a:solidFill>
                <a:schemeClr val="bg2">
                  <a:lumMod val="25000"/>
                </a:schemeClr>
              </a:solidFill>
              <a:latin typeface="方正粗黑宋简体" panose="02000000000000000000" charset="-122"/>
              <a:ea typeface="方正粗黑宋简体" panose="02000000000000000000" charset="-122"/>
            </a:endParaRPr>
          </a:p>
          <a:p>
            <a:pPr indent="0" algn="l" fontAlgn="auto">
              <a:lnSpc>
                <a:spcPct val="120000"/>
              </a:lnSpc>
            </a:pPr>
            <a:r>
              <a:rPr lang="zh-CN" altLang="en-US" sz="2200">
                <a:solidFill>
                  <a:schemeClr val="bg2">
                    <a:lumMod val="25000"/>
                  </a:schemeClr>
                </a:solidFill>
                <a:latin typeface="方正粗黑宋简体" panose="02000000000000000000" charset="-122"/>
                <a:ea typeface="方正粗黑宋简体" panose="02000000000000000000" charset="-122"/>
              </a:rPr>
              <a:t>安全韧性与综合防灾</a:t>
            </a:r>
            <a:endParaRPr lang="zh-CN" altLang="en-US" sz="2200">
              <a:solidFill>
                <a:schemeClr val="bg2">
                  <a:lumMod val="25000"/>
                </a:schemeClr>
              </a:solidFill>
              <a:latin typeface="方正粗黑宋简体" panose="02000000000000000000" charset="-122"/>
              <a:ea typeface="方正粗黑宋简体" panose="02000000000000000000" charset="-122"/>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3e48314a3a7749a887ec3e94be41cbe5"/>
          <p:cNvPicPr>
            <a:picLocks noChangeAspect="1"/>
          </p:cNvPicPr>
          <p:nvPr/>
        </p:nvPicPr>
        <p:blipFill>
          <a:blip r:embed="rId1">
            <a:alphaModFix amt="20000"/>
          </a:blip>
          <a:srcRect/>
          <a:stretch>
            <a:fillRect/>
          </a:stretch>
        </p:blipFill>
        <p:spPr>
          <a:xfrm>
            <a:off x="-635" y="0"/>
            <a:ext cx="10711180" cy="15120620"/>
          </a:xfrm>
          <a:prstGeom prst="rect">
            <a:avLst/>
          </a:prstGeom>
        </p:spPr>
      </p:pic>
      <p:sp>
        <p:nvSpPr>
          <p:cNvPr id="5" name="矩形 4"/>
          <p:cNvSpPr/>
          <p:nvPr/>
        </p:nvSpPr>
        <p:spPr>
          <a:xfrm>
            <a:off x="0" y="8921750"/>
            <a:ext cx="10691495" cy="3706495"/>
          </a:xfrm>
          <a:prstGeom prst="rect">
            <a:avLst/>
          </a:prstGeom>
          <a:solidFill>
            <a:srgbClr val="5CA463">
              <a:alpha val="56000"/>
            </a:srgbClr>
          </a:solidFill>
        </p:spPr>
        <p:style>
          <a:lnRef idx="0">
            <a:srgbClr val="FFFFFF"/>
          </a:lnRef>
          <a:fillRef idx="2">
            <a:schemeClr val="accent1"/>
          </a:fillRef>
          <a:effectRef idx="0">
            <a:srgbClr val="FFFFFF"/>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596900" y="9758680"/>
            <a:ext cx="9621520" cy="2831465"/>
          </a:xfrm>
        </p:spPr>
        <p:txBody>
          <a:bodyPr>
            <a:noAutofit/>
          </a:bodyPr>
          <a:lstStyle/>
          <a:p>
            <a:r>
              <a:rPr lang="en-US" altLang="zh-CN" sz="20000">
                <a:solidFill>
                  <a:schemeClr val="bg1"/>
                </a:solidFill>
                <a:latin typeface="华文琥珀" panose="02010800040101010101" charset="-122"/>
                <a:ea typeface="华文琥珀" panose="02010800040101010101" charset="-122"/>
              </a:rPr>
              <a:t>01</a:t>
            </a:r>
            <a:endParaRPr lang="en-US" altLang="zh-CN" sz="20000">
              <a:solidFill>
                <a:schemeClr val="bg1"/>
              </a:solidFill>
              <a:latin typeface="华文琥珀" panose="02010800040101010101" charset="-122"/>
              <a:ea typeface="华文琥珀" panose="02010800040101010101" charset="-122"/>
            </a:endParaRPr>
          </a:p>
        </p:txBody>
      </p:sp>
      <p:sp>
        <p:nvSpPr>
          <p:cNvPr id="10" name="文本框 9"/>
          <p:cNvSpPr txBox="1"/>
          <p:nvPr/>
        </p:nvSpPr>
        <p:spPr>
          <a:xfrm>
            <a:off x="4293870" y="9613900"/>
            <a:ext cx="5346700" cy="3014980"/>
          </a:xfrm>
          <a:prstGeom prst="rect">
            <a:avLst/>
          </a:prstGeom>
          <a:noFill/>
        </p:spPr>
        <p:txBody>
          <a:bodyPr wrap="square" rtlCol="0" anchor="ctr" anchorCtr="0">
            <a:noAutofit/>
          </a:bodyPr>
          <a:lstStyle/>
          <a:p>
            <a:pPr algn="ctr"/>
            <a:r>
              <a:rPr lang="zh-CN" altLang="en-US" sz="5400">
                <a:solidFill>
                  <a:schemeClr val="bg1"/>
                </a:solidFill>
                <a:latin typeface="华文琥珀" panose="02010800040101010101" charset="-122"/>
                <a:ea typeface="华文琥珀" panose="02010800040101010101" charset="-122"/>
              </a:rPr>
              <a:t>发展目标定位</a:t>
            </a:r>
            <a:endParaRPr lang="zh-CN" altLang="en-US" sz="5400">
              <a:solidFill>
                <a:schemeClr val="bg1"/>
              </a:solidFill>
              <a:latin typeface="华文琥珀" panose="02010800040101010101" charset="-122"/>
              <a:ea typeface="华文琥珀" panose="02010800040101010101" charset="-122"/>
            </a:endParaRPr>
          </a:p>
          <a:p>
            <a:pPr indent="0" algn="ctr" fontAlgn="auto">
              <a:lnSpc>
                <a:spcPct val="120000"/>
              </a:lnSpc>
            </a:pPr>
            <a:r>
              <a:rPr lang="zh-CN" altLang="en-US" sz="2800">
                <a:solidFill>
                  <a:schemeClr val="bg1"/>
                </a:solidFill>
                <a:latin typeface="方正粗黑宋简体" panose="02000000000000000000" charset="-122"/>
                <a:ea typeface="方正粗黑宋简体" panose="02000000000000000000" charset="-122"/>
                <a:sym typeface="+mn-ea"/>
              </a:rPr>
              <a:t>人口与规模</a:t>
            </a:r>
            <a:endParaRPr lang="zh-CN" altLang="en-US" sz="2800">
              <a:solidFill>
                <a:schemeClr val="bg1"/>
              </a:solidFill>
              <a:latin typeface="方正粗黑宋简体" panose="02000000000000000000" charset="-122"/>
              <a:ea typeface="方正粗黑宋简体" panose="02000000000000000000" charset="-122"/>
              <a:sym typeface="+mn-ea"/>
            </a:endParaRPr>
          </a:p>
          <a:p>
            <a:pPr indent="0" algn="ctr" fontAlgn="auto">
              <a:lnSpc>
                <a:spcPct val="120000"/>
              </a:lnSpc>
            </a:pPr>
            <a:r>
              <a:rPr lang="zh-CN" altLang="en-US" sz="2800">
                <a:solidFill>
                  <a:schemeClr val="bg1"/>
                </a:solidFill>
                <a:latin typeface="方正粗黑宋简体" panose="02000000000000000000" charset="-122"/>
                <a:ea typeface="方正粗黑宋简体" panose="02000000000000000000" charset="-122"/>
                <a:sym typeface="+mn-ea"/>
              </a:rPr>
              <a:t>发展定位和目标</a:t>
            </a:r>
            <a:endParaRPr lang="zh-CN" altLang="en-US" sz="2800">
              <a:solidFill>
                <a:schemeClr val="bg1"/>
              </a:solidFill>
              <a:latin typeface="方正粗黑宋简体" panose="02000000000000000000" charset="-122"/>
              <a:ea typeface="方正粗黑宋简体" panose="02000000000000000000" charset="-122"/>
            </a:endParaRPr>
          </a:p>
          <a:p>
            <a:pPr indent="0" algn="ctr" fontAlgn="auto">
              <a:lnSpc>
                <a:spcPct val="120000"/>
              </a:lnSpc>
            </a:pPr>
            <a:endParaRPr lang="zh-CN" altLang="en-US" sz="2800">
              <a:solidFill>
                <a:schemeClr val="bg1"/>
              </a:solidFill>
              <a:latin typeface="方正粗黑宋简体" panose="02000000000000000000" charset="-122"/>
              <a:ea typeface="方正粗黑宋简体" panose="02000000000000000000" charset="-122"/>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4241800"/>
            <a:ext cx="5513705" cy="685800"/>
          </a:xfrm>
          <a:prstGeom prst="rect">
            <a:avLst/>
          </a:prstGeom>
          <a:solidFill>
            <a:schemeClr val="accent1">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9" name="矩形 8"/>
          <p:cNvSpPr/>
          <p:nvPr/>
        </p:nvSpPr>
        <p:spPr>
          <a:xfrm>
            <a:off x="-6350" y="6989445"/>
            <a:ext cx="5513705" cy="685800"/>
          </a:xfrm>
          <a:prstGeom prst="rect">
            <a:avLst/>
          </a:prstGeom>
          <a:solidFill>
            <a:schemeClr val="accent1">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矩形 5"/>
          <p:cNvSpPr/>
          <p:nvPr/>
        </p:nvSpPr>
        <p:spPr>
          <a:xfrm>
            <a:off x="0" y="292735"/>
            <a:ext cx="5513705" cy="685800"/>
          </a:xfrm>
          <a:prstGeom prst="rect">
            <a:avLst/>
          </a:prstGeom>
          <a:solidFill>
            <a:schemeClr val="accent1">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标题 1"/>
          <p:cNvSpPr>
            <a:spLocks noGrp="1"/>
          </p:cNvSpPr>
          <p:nvPr/>
        </p:nvSpPr>
        <p:spPr>
          <a:xfrm>
            <a:off x="563880" y="396875"/>
            <a:ext cx="2954655" cy="647700"/>
          </a:xfrm>
          <a:prstGeom prst="rect">
            <a:avLst/>
          </a:prstGeom>
        </p:spPr>
        <p:txBody>
          <a:bodyPr vert="horz" lIns="91440" tIns="45720" rIns="91440" bIns="45720" rtlCol="0" anchor="t" anchorCtr="0">
            <a:normAutofit fontScale="97500"/>
          </a:bodyPr>
          <a:lstStyle>
            <a:lvl1pPr algn="l" defTabSz="1069340" rtl="0" eaLnBrk="1" latinLnBrk="0" hangingPunct="1">
              <a:lnSpc>
                <a:spcPct val="90000"/>
              </a:lnSpc>
              <a:spcBef>
                <a:spcPct val="0"/>
              </a:spcBef>
              <a:buNone/>
              <a:defRPr sz="5145" kern="1200">
                <a:solidFill>
                  <a:schemeClr val="tx1"/>
                </a:solidFill>
                <a:latin typeface="+mj-lt"/>
                <a:ea typeface="+mj-ea"/>
                <a:cs typeface="+mj-cs"/>
              </a:defRPr>
            </a:lvl1pPr>
          </a:lstStyle>
          <a:p>
            <a:pPr algn="l"/>
            <a:r>
              <a:rPr lang="zh-CN" altLang="en-US" sz="3780">
                <a:latin typeface="方正粗黑宋简体" panose="02000000000000000000" charset="-122"/>
                <a:ea typeface="方正粗黑宋简体" panose="02000000000000000000" charset="-122"/>
                <a:cs typeface="方正粗黑宋简体" panose="02000000000000000000" charset="-122"/>
              </a:rPr>
              <a:t>人口与规模</a:t>
            </a:r>
            <a:endParaRPr lang="zh-CN" altLang="en-US" sz="3780">
              <a:latin typeface="方正粗黑宋简体" panose="02000000000000000000" charset="-122"/>
              <a:ea typeface="方正粗黑宋简体" panose="02000000000000000000" charset="-122"/>
              <a:cs typeface="方正粗黑宋简体" panose="02000000000000000000" charset="-122"/>
            </a:endParaRPr>
          </a:p>
        </p:txBody>
      </p:sp>
      <p:grpSp>
        <p:nvGrpSpPr>
          <p:cNvPr id="2" name="组合 1"/>
          <p:cNvGrpSpPr/>
          <p:nvPr>
            <p:custDataLst>
              <p:tags r:id="rId1"/>
            </p:custDataLst>
          </p:nvPr>
        </p:nvGrpSpPr>
        <p:grpSpPr>
          <a:xfrm>
            <a:off x="607060" y="1043806"/>
            <a:ext cx="4739005" cy="3062578"/>
            <a:chOff x="956" y="2154"/>
            <a:chExt cx="15098" cy="3960"/>
          </a:xfrm>
        </p:grpSpPr>
        <p:grpSp>
          <p:nvGrpSpPr>
            <p:cNvPr id="5" name="组合 4"/>
            <p:cNvGrpSpPr/>
            <p:nvPr/>
          </p:nvGrpSpPr>
          <p:grpSpPr>
            <a:xfrm>
              <a:off x="956" y="2154"/>
              <a:ext cx="15098" cy="3960"/>
              <a:chOff x="956" y="2154"/>
              <a:chExt cx="15098" cy="3960"/>
            </a:xfrm>
          </p:grpSpPr>
          <p:sp>
            <p:nvSpPr>
              <p:cNvPr id="3" name="圆角矩形 2"/>
              <p:cNvSpPr/>
              <p:nvPr>
                <p:custDataLst>
                  <p:tags r:id="rId2"/>
                </p:custDataLst>
              </p:nvPr>
            </p:nvSpPr>
            <p:spPr>
              <a:xfrm>
                <a:off x="956" y="2849"/>
                <a:ext cx="15098" cy="3265"/>
              </a:xfrm>
              <a:prstGeom prst="roundRect">
                <a:avLst/>
              </a:prstGeom>
              <a:noFill/>
              <a:ln w="28575" cmpd="thickThin">
                <a:solidFill>
                  <a:srgbClr val="1689A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圆角矩形 6"/>
              <p:cNvSpPr/>
              <p:nvPr>
                <p:custDataLst>
                  <p:tags r:id="rId3"/>
                </p:custDataLst>
              </p:nvPr>
            </p:nvSpPr>
            <p:spPr>
              <a:xfrm>
                <a:off x="1490" y="2154"/>
                <a:ext cx="7878" cy="1117"/>
              </a:xfrm>
              <a:prstGeom prst="roundRect">
                <a:avLst/>
              </a:prstGeom>
              <a:solidFill>
                <a:srgbClr val="1689A0">
                  <a:alpha val="5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b="1">
                    <a:solidFill>
                      <a:schemeClr val="tx1"/>
                    </a:solidFill>
                    <a:latin typeface="方正粗黑宋简体" panose="02000000000000000000" charset="-122"/>
                    <a:ea typeface="方正粗黑宋简体" panose="02000000000000000000" charset="-122"/>
                  </a:rPr>
                  <a:t>镇域发展规模</a:t>
                </a:r>
                <a:endParaRPr lang="zh-CN" altLang="en-US" sz="2800" b="1">
                  <a:solidFill>
                    <a:schemeClr val="tx1"/>
                  </a:solidFill>
                  <a:latin typeface="方正粗黑宋简体" panose="02000000000000000000" charset="-122"/>
                  <a:ea typeface="方正粗黑宋简体" panose="02000000000000000000" charset="-122"/>
                </a:endParaRPr>
              </a:p>
            </p:txBody>
          </p:sp>
        </p:grpSp>
        <p:sp>
          <p:nvSpPr>
            <p:cNvPr id="15" name="文本框 14"/>
            <p:cNvSpPr txBox="1"/>
            <p:nvPr>
              <p:custDataLst>
                <p:tags r:id="rId4"/>
              </p:custDataLst>
            </p:nvPr>
          </p:nvSpPr>
          <p:spPr>
            <a:xfrm>
              <a:off x="1405" y="3466"/>
              <a:ext cx="14562" cy="2141"/>
            </a:xfrm>
            <a:prstGeom prst="rect">
              <a:avLst/>
            </a:prstGeom>
            <a:noFill/>
          </p:spPr>
          <p:txBody>
            <a:bodyPr wrap="square" rtlCol="0">
              <a:noAutofit/>
            </a:bodyPr>
            <a:lstStyle/>
            <a:p>
              <a:r>
                <a:rPr lang="zh-CN" altLang="en-US" sz="2200" dirty="0">
                  <a:latin typeface="华文中宋" panose="02010600040101010101" charset="-122"/>
                  <a:ea typeface="华文中宋" panose="02010600040101010101" charset="-122"/>
                  <a:cs typeface="华文中宋" panose="02010600040101010101" charset="-122"/>
                  <a:sym typeface="+mn-ea"/>
                </a:rPr>
                <a:t>至2035年，镇域常住人口为0.7万人，城镇人口约0.3万人，城镇</a:t>
              </a:r>
              <a:r>
                <a:rPr lang="zh-CN" altLang="en-US" sz="2200" dirty="0" smtClean="0">
                  <a:latin typeface="华文中宋" panose="02010600040101010101" charset="-122"/>
                  <a:ea typeface="华文中宋" panose="02010600040101010101" charset="-122"/>
                  <a:cs typeface="华文中宋" panose="02010600040101010101" charset="-122"/>
                  <a:sym typeface="+mn-ea"/>
                </a:rPr>
                <a:t>化水平不低于43</a:t>
              </a:r>
              <a:r>
                <a:rPr lang="zh-CN" altLang="en-US" sz="2200" dirty="0">
                  <a:latin typeface="华文中宋" panose="02010600040101010101" charset="-122"/>
                  <a:ea typeface="华文中宋" panose="02010600040101010101" charset="-122"/>
                  <a:cs typeface="华文中宋" panose="02010600040101010101" charset="-122"/>
                  <a:sym typeface="+mn-ea"/>
                </a:rPr>
                <a:t>%；城乡建设用地规模控制</a:t>
              </a:r>
              <a:r>
                <a:rPr lang="zh-CN" altLang="en-US" sz="2200" dirty="0" smtClean="0">
                  <a:latin typeface="华文中宋" panose="02010600040101010101" charset="-122"/>
                  <a:ea typeface="华文中宋" panose="02010600040101010101" charset="-122"/>
                  <a:cs typeface="华文中宋" panose="02010600040101010101" charset="-122"/>
                  <a:sym typeface="+mn-ea"/>
                </a:rPr>
                <a:t>在</a:t>
              </a:r>
              <a:r>
                <a:rPr lang="en-US" altLang="zh-CN" sz="2200" dirty="0" smtClean="0">
                  <a:latin typeface="华文中宋" panose="02010600040101010101" charset="-122"/>
                  <a:ea typeface="华文中宋" panose="02010600040101010101" charset="-122"/>
                  <a:cs typeface="华文中宋" panose="02010600040101010101" charset="-122"/>
                  <a:sym typeface="+mn-ea"/>
                </a:rPr>
                <a:t>264.40</a:t>
              </a:r>
              <a:r>
                <a:rPr lang="zh-CN" altLang="en-US" sz="2200" dirty="0" smtClean="0">
                  <a:latin typeface="华文中宋" panose="02010600040101010101" charset="-122"/>
                  <a:ea typeface="华文中宋" panose="02010600040101010101" charset="-122"/>
                  <a:cs typeface="华文中宋" panose="02010600040101010101" charset="-122"/>
                  <a:sym typeface="+mn-ea"/>
                </a:rPr>
                <a:t>公顷</a:t>
              </a:r>
              <a:r>
                <a:rPr lang="zh-CN" altLang="en-US" sz="2200" dirty="0">
                  <a:latin typeface="华文中宋" panose="02010600040101010101" charset="-122"/>
                  <a:ea typeface="华文中宋" panose="02010600040101010101" charset="-122"/>
                  <a:cs typeface="华文中宋" panose="02010600040101010101" charset="-122"/>
                  <a:sym typeface="+mn-ea"/>
                </a:rPr>
                <a:t>以内，其中城镇建设用地规模控制在18.95公顷以内。</a:t>
              </a:r>
              <a:endParaRPr lang="en-US" altLang="zh-CN" sz="2200" dirty="0">
                <a:latin typeface="华文中宋" panose="02010600040101010101" charset="-122"/>
                <a:ea typeface="华文中宋" panose="02010600040101010101" charset="-122"/>
                <a:cs typeface="华文中宋" panose="02010600040101010101" charset="-122"/>
              </a:endParaRPr>
            </a:p>
          </p:txBody>
        </p:sp>
      </p:grpSp>
      <p:grpSp>
        <p:nvGrpSpPr>
          <p:cNvPr id="17" name="组合 16"/>
          <p:cNvGrpSpPr/>
          <p:nvPr>
            <p:custDataLst>
              <p:tags r:id="rId5"/>
            </p:custDataLst>
          </p:nvPr>
        </p:nvGrpSpPr>
        <p:grpSpPr>
          <a:xfrm>
            <a:off x="5473065" y="1043806"/>
            <a:ext cx="4739005" cy="3062578"/>
            <a:chOff x="956" y="2154"/>
            <a:chExt cx="15098" cy="3960"/>
          </a:xfrm>
        </p:grpSpPr>
        <p:grpSp>
          <p:nvGrpSpPr>
            <p:cNvPr id="18" name="组合 17"/>
            <p:cNvGrpSpPr/>
            <p:nvPr/>
          </p:nvGrpSpPr>
          <p:grpSpPr>
            <a:xfrm>
              <a:off x="956" y="2154"/>
              <a:ext cx="15098" cy="3960"/>
              <a:chOff x="956" y="2154"/>
              <a:chExt cx="15098" cy="3960"/>
            </a:xfrm>
          </p:grpSpPr>
          <p:sp>
            <p:nvSpPr>
              <p:cNvPr id="19" name="圆角矩形 18"/>
              <p:cNvSpPr/>
              <p:nvPr>
                <p:custDataLst>
                  <p:tags r:id="rId6"/>
                </p:custDataLst>
              </p:nvPr>
            </p:nvSpPr>
            <p:spPr>
              <a:xfrm>
                <a:off x="956" y="2849"/>
                <a:ext cx="15098" cy="3265"/>
              </a:xfrm>
              <a:prstGeom prst="roundRect">
                <a:avLst/>
              </a:prstGeom>
              <a:noFill/>
              <a:ln w="28575" cmpd="thickThin">
                <a:solidFill>
                  <a:schemeClr val="accent4">
                    <a:lumMod val="60000"/>
                    <a:lumOff val="40000"/>
                  </a:scheme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0" name="圆角矩形 19"/>
              <p:cNvSpPr/>
              <p:nvPr>
                <p:custDataLst>
                  <p:tags r:id="rId7"/>
                </p:custDataLst>
              </p:nvPr>
            </p:nvSpPr>
            <p:spPr>
              <a:xfrm>
                <a:off x="1490" y="2154"/>
                <a:ext cx="11756" cy="1117"/>
              </a:xfrm>
              <a:prstGeom prst="roundRect">
                <a:avLst/>
              </a:prstGeom>
              <a:solidFill>
                <a:schemeClr val="accent4">
                  <a:lumMod val="60000"/>
                  <a:lumOff val="40000"/>
                  <a:alpha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b="1" dirty="0">
                    <a:solidFill>
                      <a:schemeClr val="tx1"/>
                    </a:solidFill>
                    <a:latin typeface="方正粗黑宋简体" panose="02000000000000000000" charset="-122"/>
                    <a:ea typeface="方正粗黑宋简体" panose="02000000000000000000" charset="-122"/>
                  </a:rPr>
                  <a:t>镇政府驻地发展规模</a:t>
                </a:r>
                <a:endParaRPr lang="zh-CN" altLang="en-US" sz="2800" b="1" dirty="0">
                  <a:solidFill>
                    <a:schemeClr val="tx1"/>
                  </a:solidFill>
                  <a:latin typeface="方正粗黑宋简体" panose="02000000000000000000" charset="-122"/>
                  <a:ea typeface="方正粗黑宋简体" panose="02000000000000000000" charset="-122"/>
                </a:endParaRPr>
              </a:p>
            </p:txBody>
          </p:sp>
        </p:grpSp>
        <p:sp>
          <p:nvSpPr>
            <p:cNvPr id="21" name="文本框 20"/>
            <p:cNvSpPr txBox="1"/>
            <p:nvPr>
              <p:custDataLst>
                <p:tags r:id="rId8"/>
              </p:custDataLst>
            </p:nvPr>
          </p:nvSpPr>
          <p:spPr>
            <a:xfrm>
              <a:off x="1405" y="3466"/>
              <a:ext cx="14562" cy="2141"/>
            </a:xfrm>
            <a:prstGeom prst="rect">
              <a:avLst/>
            </a:prstGeom>
            <a:noFill/>
          </p:spPr>
          <p:txBody>
            <a:bodyPr wrap="square" rtlCol="0">
              <a:noAutofit/>
            </a:bodyPr>
            <a:lstStyle/>
            <a:p>
              <a:r>
                <a:rPr lang="zh-CN" altLang="en-US" sz="2200" dirty="0">
                  <a:latin typeface="华文中宋" panose="02010600040101010101" charset="-122"/>
                  <a:ea typeface="华文中宋" panose="02010600040101010101" charset="-122"/>
                  <a:cs typeface="华文中宋" panose="02010600040101010101" charset="-122"/>
                  <a:sym typeface="+mn-ea"/>
                </a:rPr>
                <a:t>至2035年，镇政府驻地常住人口0.3万人，建设用地控制</a:t>
              </a:r>
              <a:r>
                <a:rPr lang="zh-CN" altLang="en-US" sz="2200" dirty="0" smtClean="0">
                  <a:latin typeface="华文中宋" panose="02010600040101010101" charset="-122"/>
                  <a:ea typeface="华文中宋" panose="02010600040101010101" charset="-122"/>
                  <a:cs typeface="华文中宋" panose="02010600040101010101" charset="-122"/>
                  <a:sym typeface="+mn-ea"/>
                </a:rPr>
                <a:t>在</a:t>
              </a:r>
              <a:r>
                <a:rPr lang="en-US" altLang="zh-CN" sz="2200" dirty="0" smtClean="0">
                  <a:latin typeface="华文中宋" panose="02010600040101010101" charset="-122"/>
                  <a:ea typeface="华文中宋" panose="02010600040101010101" charset="-122"/>
                  <a:cs typeface="华文中宋" panose="02010600040101010101" charset="-122"/>
                  <a:sym typeface="+mn-ea"/>
                </a:rPr>
                <a:t>22</a:t>
              </a:r>
              <a:r>
                <a:rPr lang="zh-CN" altLang="en-US" sz="2200" dirty="0" smtClean="0">
                  <a:latin typeface="华文中宋" panose="02010600040101010101" charset="-122"/>
                  <a:ea typeface="华文中宋" panose="02010600040101010101" charset="-122"/>
                  <a:cs typeface="华文中宋" panose="02010600040101010101" charset="-122"/>
                  <a:sym typeface="+mn-ea"/>
                </a:rPr>
                <a:t>.</a:t>
              </a:r>
              <a:r>
                <a:rPr lang="zh-CN" altLang="en-US" sz="2200" dirty="0">
                  <a:latin typeface="华文中宋" panose="02010600040101010101" charset="-122"/>
                  <a:ea typeface="华文中宋" panose="02010600040101010101" charset="-122"/>
                  <a:cs typeface="华文中宋" panose="02010600040101010101" charset="-122"/>
                  <a:sym typeface="+mn-ea"/>
                </a:rPr>
                <a:t>84公顷以内，其中城镇建设用地控制在18.27公顷以内。</a:t>
              </a:r>
              <a:endParaRPr lang="en-US" altLang="zh-CN" sz="2200" dirty="0">
                <a:latin typeface="华文中宋" panose="02010600040101010101" charset="-122"/>
                <a:ea typeface="华文中宋" panose="02010600040101010101" charset="-122"/>
                <a:cs typeface="华文中宋" panose="02010600040101010101" charset="-122"/>
              </a:endParaRPr>
            </a:p>
          </p:txBody>
        </p:sp>
      </p:grpSp>
      <p:sp>
        <p:nvSpPr>
          <p:cNvPr id="22" name="标题 1"/>
          <p:cNvSpPr>
            <a:spLocks noGrp="1"/>
          </p:cNvSpPr>
          <p:nvPr/>
        </p:nvSpPr>
        <p:spPr>
          <a:xfrm>
            <a:off x="607060" y="4331970"/>
            <a:ext cx="4900295" cy="647700"/>
          </a:xfrm>
          <a:prstGeom prst="rect">
            <a:avLst/>
          </a:prstGeom>
        </p:spPr>
        <p:txBody>
          <a:bodyPr vert="horz" lIns="91440" tIns="45720" rIns="91440" bIns="45720" rtlCol="0" anchor="t" anchorCtr="0">
            <a:normAutofit fontScale="97500"/>
          </a:bodyPr>
          <a:lstStyle>
            <a:lvl1pPr algn="l" defTabSz="1069340" rtl="0" eaLnBrk="1" latinLnBrk="0" hangingPunct="1">
              <a:lnSpc>
                <a:spcPct val="90000"/>
              </a:lnSpc>
              <a:spcBef>
                <a:spcPct val="0"/>
              </a:spcBef>
              <a:buNone/>
              <a:defRPr sz="5145" kern="1200">
                <a:solidFill>
                  <a:schemeClr val="tx1"/>
                </a:solidFill>
                <a:latin typeface="+mj-lt"/>
                <a:ea typeface="+mj-ea"/>
                <a:cs typeface="+mj-cs"/>
              </a:defRPr>
            </a:lvl1pPr>
          </a:lstStyle>
          <a:p>
            <a:pPr algn="l"/>
            <a:r>
              <a:rPr lang="zh-CN" altLang="en-US" sz="3780">
                <a:latin typeface="方正粗黑宋简体" panose="02000000000000000000" charset="-122"/>
                <a:ea typeface="方正粗黑宋简体" panose="02000000000000000000" charset="-122"/>
                <a:cs typeface="方正粗黑宋简体" panose="02000000000000000000" charset="-122"/>
              </a:rPr>
              <a:t>发展定位</a:t>
            </a:r>
            <a:endParaRPr lang="zh-CN" altLang="en-US" sz="3780">
              <a:latin typeface="方正粗黑宋简体" panose="02000000000000000000" charset="-122"/>
              <a:ea typeface="方正粗黑宋简体" panose="02000000000000000000" charset="-122"/>
              <a:cs typeface="方正粗黑宋简体" panose="02000000000000000000" charset="-122"/>
            </a:endParaRPr>
          </a:p>
        </p:txBody>
      </p:sp>
      <p:pic>
        <p:nvPicPr>
          <p:cNvPr id="23" name="内容占位符 22"/>
          <p:cNvPicPr>
            <a:picLocks noGrp="1" noChangeAspect="1"/>
          </p:cNvPicPr>
          <p:nvPr>
            <p:ph idx="1"/>
          </p:nvPr>
        </p:nvPicPr>
        <p:blipFill>
          <a:blip r:embed="rId9"/>
          <a:stretch>
            <a:fillRect/>
          </a:stretch>
        </p:blipFill>
        <p:spPr>
          <a:xfrm>
            <a:off x="-681355" y="9608622"/>
            <a:ext cx="12228830" cy="6878716"/>
          </a:xfrm>
          <a:prstGeom prst="rect">
            <a:avLst/>
          </a:prstGeom>
          <a:effectLst>
            <a:softEdge rad="635000"/>
          </a:effectLst>
        </p:spPr>
      </p:pic>
      <p:sp>
        <p:nvSpPr>
          <p:cNvPr id="25" name="圆角矩形 24"/>
          <p:cNvSpPr/>
          <p:nvPr/>
        </p:nvSpPr>
        <p:spPr>
          <a:xfrm>
            <a:off x="563880" y="5006975"/>
            <a:ext cx="9561830" cy="1831975"/>
          </a:xfrm>
          <a:prstGeom prst="roundRect">
            <a:avLst/>
          </a:prstGeom>
          <a:solidFill>
            <a:schemeClr val="accent1">
              <a:lumMod val="20000"/>
              <a:lumOff val="80000"/>
            </a:schemeClr>
          </a:solidFill>
          <a:ln>
            <a:noFill/>
          </a:ln>
          <a:effectLst>
            <a:softEdge rad="1270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indent="0" algn="ctr" fontAlgn="auto">
              <a:lnSpc>
                <a:spcPct val="130000"/>
              </a:lnSpc>
            </a:pPr>
            <a:r>
              <a:rPr lang="zh-CN" altLang="en-US" sz="3200" dirty="0">
                <a:solidFill>
                  <a:schemeClr val="tx1"/>
                </a:solidFill>
                <a:latin typeface="方正粗黑宋简体" panose="02000000000000000000" charset="-122"/>
                <a:ea typeface="方正粗黑宋简体" panose="02000000000000000000" charset="-122"/>
              </a:rPr>
              <a:t>新晃县南部宜居宜业宜游的民族文化之镇</a:t>
            </a:r>
            <a:endParaRPr lang="zh-CN" altLang="en-US" sz="3200" dirty="0">
              <a:solidFill>
                <a:schemeClr val="tx1"/>
              </a:solidFill>
              <a:latin typeface="方正粗黑宋简体" panose="02000000000000000000" charset="-122"/>
              <a:ea typeface="方正粗黑宋简体" panose="02000000000000000000" charset="-122"/>
            </a:endParaRPr>
          </a:p>
          <a:p>
            <a:pPr indent="0" algn="ctr" fontAlgn="auto">
              <a:lnSpc>
                <a:spcPct val="130000"/>
              </a:lnSpc>
            </a:pPr>
            <a:r>
              <a:rPr lang="zh-CN" altLang="en-US" sz="3200" dirty="0">
                <a:solidFill>
                  <a:schemeClr val="tx1"/>
                </a:solidFill>
                <a:latin typeface="方正粗黑宋简体" panose="02000000000000000000" charset="-122"/>
                <a:ea typeface="方正粗黑宋简体" panose="02000000000000000000" charset="-122"/>
              </a:rPr>
              <a:t>新晃和天柱两县交界处的重要物质集散乡镇</a:t>
            </a:r>
            <a:endParaRPr lang="zh-CN" altLang="en-US" sz="3200" dirty="0">
              <a:solidFill>
                <a:schemeClr val="tx1"/>
              </a:solidFill>
              <a:latin typeface="方正粗黑宋简体" panose="02000000000000000000" charset="-122"/>
              <a:ea typeface="方正粗黑宋简体" panose="02000000000000000000" charset="-122"/>
            </a:endParaRPr>
          </a:p>
        </p:txBody>
      </p:sp>
      <p:sp>
        <p:nvSpPr>
          <p:cNvPr id="27" name="标题 1"/>
          <p:cNvSpPr>
            <a:spLocks noGrp="1"/>
          </p:cNvSpPr>
          <p:nvPr/>
        </p:nvSpPr>
        <p:spPr>
          <a:xfrm>
            <a:off x="607060" y="7093585"/>
            <a:ext cx="4900295" cy="647700"/>
          </a:xfrm>
          <a:prstGeom prst="rect">
            <a:avLst/>
          </a:prstGeom>
        </p:spPr>
        <p:txBody>
          <a:bodyPr vert="horz" lIns="91440" tIns="45720" rIns="91440" bIns="45720" rtlCol="0" anchor="t" anchorCtr="0">
            <a:normAutofit fontScale="97500"/>
          </a:bodyPr>
          <a:lstStyle>
            <a:lvl1pPr algn="l" defTabSz="1069340" rtl="0" eaLnBrk="1" latinLnBrk="0" hangingPunct="1">
              <a:lnSpc>
                <a:spcPct val="90000"/>
              </a:lnSpc>
              <a:spcBef>
                <a:spcPct val="0"/>
              </a:spcBef>
              <a:buNone/>
              <a:defRPr sz="5145" kern="1200">
                <a:solidFill>
                  <a:schemeClr val="tx1"/>
                </a:solidFill>
                <a:latin typeface="+mj-lt"/>
                <a:ea typeface="+mj-ea"/>
                <a:cs typeface="+mj-cs"/>
              </a:defRPr>
            </a:lvl1pPr>
          </a:lstStyle>
          <a:p>
            <a:pPr algn="l"/>
            <a:r>
              <a:rPr lang="zh-CN" altLang="en-US" sz="3780">
                <a:latin typeface="方正粗黑宋简体" panose="02000000000000000000" charset="-122"/>
                <a:ea typeface="方正粗黑宋简体" panose="02000000000000000000" charset="-122"/>
                <a:cs typeface="方正粗黑宋简体" panose="02000000000000000000" charset="-122"/>
              </a:rPr>
              <a:t>发展目标</a:t>
            </a:r>
            <a:endParaRPr lang="zh-CN" altLang="en-US" sz="3780">
              <a:latin typeface="方正粗黑宋简体" panose="02000000000000000000" charset="-122"/>
              <a:ea typeface="方正粗黑宋简体" panose="02000000000000000000" charset="-122"/>
              <a:cs typeface="方正粗黑宋简体" panose="02000000000000000000" charset="-122"/>
            </a:endParaRPr>
          </a:p>
        </p:txBody>
      </p:sp>
      <p:sp>
        <p:nvSpPr>
          <p:cNvPr id="29" name="任意多边形 28"/>
          <p:cNvSpPr/>
          <p:nvPr/>
        </p:nvSpPr>
        <p:spPr>
          <a:xfrm>
            <a:off x="621665" y="7741284"/>
            <a:ext cx="9563100" cy="5918732"/>
          </a:xfrm>
          <a:custGeom>
            <a:avLst/>
            <a:gdLst>
              <a:gd name="connsiteX0" fmla="*/ 0 w 15059"/>
              <a:gd name="connsiteY0" fmla="*/ 2235 h 13177"/>
              <a:gd name="connsiteX1" fmla="*/ 1309 w 15059"/>
              <a:gd name="connsiteY1" fmla="*/ 30 h 13177"/>
              <a:gd name="connsiteX2" fmla="*/ 13935 w 15059"/>
              <a:gd name="connsiteY2" fmla="*/ 0 h 13177"/>
              <a:gd name="connsiteX3" fmla="*/ 15058 w 15059"/>
              <a:gd name="connsiteY3" fmla="*/ 2235 h 13177"/>
              <a:gd name="connsiteX4" fmla="*/ 15058 w 15059"/>
              <a:gd name="connsiteY4" fmla="*/ 11035 h 13177"/>
              <a:gd name="connsiteX5" fmla="*/ 13720 w 15059"/>
              <a:gd name="connsiteY5" fmla="*/ 13177 h 13177"/>
              <a:gd name="connsiteX6" fmla="*/ 1340 w 15059"/>
              <a:gd name="connsiteY6" fmla="*/ 13146 h 13177"/>
              <a:gd name="connsiteX7" fmla="*/ 0 w 15059"/>
              <a:gd name="connsiteY7" fmla="*/ 11035 h 13177"/>
              <a:gd name="connsiteX8" fmla="*/ 0 w 15059"/>
              <a:gd name="connsiteY8" fmla="*/ 2235 h 1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0" h="13177">
                <a:moveTo>
                  <a:pt x="0" y="2235"/>
                </a:moveTo>
                <a:cubicBezTo>
                  <a:pt x="0" y="1020"/>
                  <a:pt x="94" y="30"/>
                  <a:pt x="1309" y="30"/>
                </a:cubicBezTo>
                <a:lnTo>
                  <a:pt x="13935" y="0"/>
                </a:lnTo>
                <a:cubicBezTo>
                  <a:pt x="15150" y="0"/>
                  <a:pt x="15058" y="1020"/>
                  <a:pt x="15058" y="2235"/>
                </a:cubicBezTo>
                <a:lnTo>
                  <a:pt x="15058" y="11035"/>
                </a:lnTo>
                <a:cubicBezTo>
                  <a:pt x="15058" y="12250"/>
                  <a:pt x="14935" y="13177"/>
                  <a:pt x="13720" y="13177"/>
                </a:cubicBezTo>
                <a:lnTo>
                  <a:pt x="1340" y="13146"/>
                </a:lnTo>
                <a:cubicBezTo>
                  <a:pt x="125" y="13146"/>
                  <a:pt x="0" y="12250"/>
                  <a:pt x="0" y="11035"/>
                </a:cubicBezTo>
                <a:lnTo>
                  <a:pt x="0" y="2235"/>
                </a:lnTo>
                <a:close/>
              </a:path>
            </a:pathLst>
          </a:custGeom>
          <a:solidFill>
            <a:schemeClr val="accent2">
              <a:lumMod val="20000"/>
              <a:lumOff val="80000"/>
              <a:alpha val="80000"/>
            </a:schemeClr>
          </a:solidFill>
          <a:ln>
            <a:noFill/>
          </a:ln>
          <a:effectLst>
            <a:softEdge rad="127000"/>
          </a:effectLst>
        </p:spPr>
        <p:style>
          <a:lnRef idx="2">
            <a:schemeClr val="accent1">
              <a:lumMod val="75000"/>
            </a:schemeClr>
          </a:lnRef>
          <a:fillRef idx="1">
            <a:schemeClr val="accent1"/>
          </a:fillRef>
          <a:effectRef idx="0">
            <a:srgbClr val="FFFFFF"/>
          </a:effectRef>
          <a:fontRef idx="minor">
            <a:schemeClr val="lt1"/>
          </a:fontRef>
        </p:style>
        <p:txBody>
          <a:bodyPr rtlCol="0" anchor="ctr" anchorCtr="0"/>
          <a:lstStyle/>
          <a:p>
            <a:pPr indent="0" algn="ctr" fontAlgn="auto">
              <a:lnSpc>
                <a:spcPct val="130000"/>
              </a:lnSpc>
            </a:pPr>
            <a:endParaRPr lang="zh-CN" altLang="en-US" sz="3200">
              <a:solidFill>
                <a:schemeClr val="tx1"/>
              </a:solidFill>
              <a:latin typeface="方正粗黑宋简体" panose="02000000000000000000" charset="-122"/>
              <a:ea typeface="方正粗黑宋简体" panose="02000000000000000000" charset="-122"/>
            </a:endParaRPr>
          </a:p>
        </p:txBody>
      </p:sp>
      <p:sp>
        <p:nvSpPr>
          <p:cNvPr id="100" name="文本框 99"/>
          <p:cNvSpPr txBox="1"/>
          <p:nvPr/>
        </p:nvSpPr>
        <p:spPr>
          <a:xfrm>
            <a:off x="927100" y="8267065"/>
            <a:ext cx="8834755" cy="4780915"/>
          </a:xfrm>
          <a:prstGeom prst="rect">
            <a:avLst/>
          </a:prstGeom>
          <a:noFill/>
          <a:ln w="9525">
            <a:noFill/>
          </a:ln>
        </p:spPr>
        <p:txBody>
          <a:bodyPr>
            <a:noAutofit/>
          </a:bodyPr>
          <a:lstStyle/>
          <a:p>
            <a:pPr marL="457200" indent="-457200" fontAlgn="auto">
              <a:buFont typeface="Wingdings" panose="05000000000000000000" charset="0"/>
              <a:buChar char="Ø"/>
            </a:pPr>
            <a:r>
              <a:rPr lang="zh-CN" sz="2600" b="1" dirty="0">
                <a:latin typeface="华文中宋" panose="02010600040101010101" charset="-122"/>
                <a:ea typeface="华文中宋" panose="02010600040101010101" charset="-122"/>
                <a:cs typeface="华文中宋" panose="02010600040101010101" charset="-122"/>
              </a:rPr>
              <a:t>近期目标（</a:t>
            </a:r>
            <a:r>
              <a:rPr lang="en-US" sz="2600" b="1" dirty="0">
                <a:latin typeface="华文中宋" panose="02010600040101010101" charset="-122"/>
                <a:ea typeface="华文中宋" panose="02010600040101010101" charset="-122"/>
                <a:cs typeface="华文中宋" panose="02010600040101010101" charset="-122"/>
              </a:rPr>
              <a:t>2025</a:t>
            </a:r>
            <a:r>
              <a:rPr lang="zh-CN" sz="2600" b="1" dirty="0">
                <a:latin typeface="华文中宋" panose="02010600040101010101" charset="-122"/>
                <a:ea typeface="华文中宋" panose="02010600040101010101" charset="-122"/>
                <a:cs typeface="华文中宋" panose="02010600040101010101" charset="-122"/>
              </a:rPr>
              <a:t>年）</a:t>
            </a:r>
            <a:endParaRPr lang="zh-CN" sz="2600" b="1" dirty="0">
              <a:latin typeface="华文中宋" panose="02010600040101010101" charset="-122"/>
              <a:ea typeface="华文中宋" panose="02010600040101010101" charset="-122"/>
              <a:cs typeface="华文中宋" panose="02010600040101010101" charset="-122"/>
            </a:endParaRPr>
          </a:p>
          <a:p>
            <a:pPr indent="660400" fontAlgn="auto">
              <a:lnSpc>
                <a:spcPct val="130000"/>
              </a:lnSpc>
              <a:extLst>
                <a:ext uri="{35155182-B16C-46BC-9424-99874614C6A1}">
                  <wpsdc:indentchars xmlns:wpsdc="http://www.wps.cn/officeDocument/2017/drawingmlCustomData" val="200" checksum="326428930"/>
                </a:ext>
              </a:extLst>
            </a:pPr>
            <a:r>
              <a:rPr lang="zh-CN" sz="2600" dirty="0">
                <a:latin typeface="华文中宋" panose="02010600040101010101" charset="-122"/>
                <a:ea typeface="华文中宋" panose="02010600040101010101" charset="-122"/>
                <a:cs typeface="方正粗黑宋简体" panose="02000000000000000000" charset="-122"/>
              </a:rPr>
              <a:t>全镇综合实力持续提升，发展动能更加强劲，生态、农业、城镇空间格局不断优化，生态环境持续改善，人民生活服务水平进一步提升，乡村振兴纵深推进，城乡区域一体化发展格局基本形成，城乡人居环境持续改善，初步建成新晃南部</a:t>
            </a:r>
            <a:r>
              <a:rPr lang="zh-CN" sz="2600" dirty="0" smtClean="0">
                <a:latin typeface="华文中宋" panose="02010600040101010101" charset="-122"/>
                <a:ea typeface="华文中宋" panose="02010600040101010101" charset="-122"/>
                <a:cs typeface="方正粗黑宋简体" panose="02000000000000000000" charset="-122"/>
              </a:rPr>
              <a:t>的</a:t>
            </a:r>
            <a:r>
              <a:rPr lang="zh-CN" altLang="en-US" sz="2600" dirty="0" smtClean="0">
                <a:latin typeface="华文中宋" panose="02010600040101010101" charset="-122"/>
                <a:ea typeface="华文中宋" panose="02010600040101010101" charset="-122"/>
                <a:cs typeface="方正粗黑宋简体" panose="02000000000000000000" charset="-122"/>
              </a:rPr>
              <a:t>商贸</a:t>
            </a:r>
            <a:r>
              <a:rPr lang="zh-CN" sz="2600" dirty="0" smtClean="0">
                <a:latin typeface="华文中宋" panose="02010600040101010101" charset="-122"/>
                <a:ea typeface="华文中宋" panose="02010600040101010101" charset="-122"/>
                <a:cs typeface="方正粗黑宋简体" panose="02000000000000000000" charset="-122"/>
              </a:rPr>
              <a:t>重点</a:t>
            </a:r>
            <a:r>
              <a:rPr lang="zh-CN" sz="2600" dirty="0">
                <a:latin typeface="华文中宋" panose="02010600040101010101" charset="-122"/>
                <a:ea typeface="华文中宋" panose="02010600040101010101" charset="-122"/>
                <a:cs typeface="方正粗黑宋简体" panose="02000000000000000000" charset="-122"/>
              </a:rPr>
              <a:t>镇</a:t>
            </a:r>
            <a:r>
              <a:rPr lang="zh-CN" sz="2600" b="0" dirty="0">
                <a:latin typeface="华文中宋" panose="02010600040101010101" charset="-122"/>
                <a:ea typeface="华文中宋" panose="02010600040101010101" charset="-122"/>
                <a:cs typeface="方正粗黑宋简体" panose="02000000000000000000" charset="-122"/>
              </a:rPr>
              <a:t>。</a:t>
            </a:r>
            <a:endParaRPr lang="zh-CN" sz="2600" b="0" dirty="0">
              <a:latin typeface="华文中宋" panose="02010600040101010101" charset="-122"/>
              <a:ea typeface="华文中宋" panose="02010600040101010101" charset="-122"/>
              <a:cs typeface="方正粗黑宋简体" panose="02000000000000000000" charset="-122"/>
            </a:endParaRPr>
          </a:p>
          <a:p>
            <a:pPr marL="457200" indent="-457200" fontAlgn="auto">
              <a:lnSpc>
                <a:spcPct val="130000"/>
              </a:lnSpc>
              <a:buFont typeface="Wingdings" panose="05000000000000000000" charset="0"/>
              <a:buChar char="Ø"/>
            </a:pPr>
            <a:r>
              <a:rPr lang="en-US" altLang="zh-CN" sz="2600" b="1" dirty="0">
                <a:latin typeface="华文中宋" panose="02010600040101010101" charset="-122"/>
                <a:ea typeface="华文中宋" panose="02010600040101010101" charset="-122"/>
                <a:cs typeface="方正粗黑宋简体" panose="02000000000000000000" charset="-122"/>
              </a:rPr>
              <a:t>远期目标（2035年）</a:t>
            </a:r>
            <a:endParaRPr lang="en-US" altLang="zh-CN" sz="2600" b="1" dirty="0">
              <a:latin typeface="华文中宋" panose="02010600040101010101" charset="-122"/>
              <a:ea typeface="华文中宋" panose="02010600040101010101" charset="-122"/>
              <a:cs typeface="方正粗黑宋简体" panose="02000000000000000000" charset="-122"/>
            </a:endParaRPr>
          </a:p>
          <a:p>
            <a:pPr indent="660400" fontAlgn="auto">
              <a:lnSpc>
                <a:spcPct val="130000"/>
              </a:lnSpc>
              <a:buNone/>
              <a:extLst>
                <a:ext uri="{35155182-B16C-46BC-9424-99874614C6A1}">
                  <wpsdc:indentchars xmlns:wpsdc="http://www.wps.cn/officeDocument/2017/drawingmlCustomData" val="200" checksum="326428930"/>
                </a:ext>
              </a:extLst>
            </a:pPr>
            <a:r>
              <a:rPr lang="zh-CN" altLang="en-US" sz="2600" dirty="0">
                <a:latin typeface="华文中宋" panose="02010600040101010101" charset="-122"/>
                <a:ea typeface="华文中宋" panose="02010600040101010101" charset="-122"/>
                <a:cs typeface="方正粗黑宋简体" panose="02000000000000000000" charset="-122"/>
              </a:rPr>
              <a:t>全镇经济实力、产业实力、人民生活水平实现大幅跃升，产业高质量发展，全面建成新晃、天柱两县交界处的重要物资集散地</a:t>
            </a:r>
            <a:r>
              <a:rPr lang="en-US" altLang="zh-CN" sz="2600" dirty="0" smtClean="0">
                <a:latin typeface="华文中宋" panose="02010600040101010101" charset="-122"/>
                <a:ea typeface="华文中宋" panose="02010600040101010101" charset="-122"/>
                <a:cs typeface="方正粗黑宋简体" panose="02000000000000000000" charset="-122"/>
              </a:rPr>
              <a:t>。</a:t>
            </a:r>
            <a:endParaRPr lang="en-US" altLang="zh-CN" sz="2600" dirty="0">
              <a:latin typeface="华文中宋" panose="02010600040101010101" charset="-122"/>
              <a:ea typeface="华文中宋" panose="02010600040101010101" charset="-122"/>
              <a:cs typeface="方正粗黑宋简体" panose="02000000000000000000"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3e48314a3a7749a887ec3e94be41cbe5"/>
          <p:cNvPicPr>
            <a:picLocks noChangeAspect="1"/>
          </p:cNvPicPr>
          <p:nvPr/>
        </p:nvPicPr>
        <p:blipFill>
          <a:blip r:embed="rId1">
            <a:alphaModFix amt="20000"/>
          </a:blip>
          <a:srcRect/>
          <a:stretch>
            <a:fillRect/>
          </a:stretch>
        </p:blipFill>
        <p:spPr>
          <a:xfrm>
            <a:off x="-635" y="0"/>
            <a:ext cx="10711180" cy="15120620"/>
          </a:xfrm>
          <a:prstGeom prst="rect">
            <a:avLst/>
          </a:prstGeom>
        </p:spPr>
      </p:pic>
      <p:sp>
        <p:nvSpPr>
          <p:cNvPr id="5" name="矩形 4"/>
          <p:cNvSpPr/>
          <p:nvPr/>
        </p:nvSpPr>
        <p:spPr>
          <a:xfrm>
            <a:off x="0" y="7732395"/>
            <a:ext cx="10691495" cy="4914900"/>
          </a:xfrm>
          <a:prstGeom prst="rect">
            <a:avLst/>
          </a:prstGeom>
          <a:solidFill>
            <a:srgbClr val="555F93">
              <a:alpha val="60000"/>
            </a:srgbClr>
          </a:solidFill>
        </p:spPr>
        <p:style>
          <a:lnRef idx="0">
            <a:srgbClr val="FFFFFF"/>
          </a:lnRef>
          <a:fillRef idx="2">
            <a:schemeClr val="accent1"/>
          </a:fillRef>
          <a:effectRef idx="0">
            <a:srgbClr val="FFFFFF"/>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606425" y="8961755"/>
            <a:ext cx="4685030" cy="2831465"/>
          </a:xfrm>
        </p:spPr>
        <p:txBody>
          <a:bodyPr>
            <a:noAutofit/>
          </a:bodyPr>
          <a:lstStyle/>
          <a:p>
            <a:r>
              <a:rPr lang="en-US" altLang="zh-CN" sz="20000">
                <a:solidFill>
                  <a:schemeClr val="bg1"/>
                </a:solidFill>
                <a:latin typeface="华文琥珀" panose="02010800040101010101" charset="-122"/>
                <a:ea typeface="华文琥珀" panose="02010800040101010101" charset="-122"/>
              </a:rPr>
              <a:t>02</a:t>
            </a:r>
            <a:endParaRPr lang="en-US" altLang="zh-CN" sz="20000">
              <a:solidFill>
                <a:schemeClr val="bg1"/>
              </a:solidFill>
              <a:latin typeface="华文琥珀" panose="02010800040101010101" charset="-122"/>
              <a:ea typeface="华文琥珀" panose="02010800040101010101" charset="-122"/>
            </a:endParaRPr>
          </a:p>
        </p:txBody>
      </p:sp>
      <p:sp>
        <p:nvSpPr>
          <p:cNvPr id="10" name="文本框 9"/>
          <p:cNvSpPr txBox="1"/>
          <p:nvPr/>
        </p:nvSpPr>
        <p:spPr>
          <a:xfrm>
            <a:off x="4311650" y="8498205"/>
            <a:ext cx="5880735" cy="3896995"/>
          </a:xfrm>
          <a:prstGeom prst="rect">
            <a:avLst/>
          </a:prstGeom>
          <a:noFill/>
        </p:spPr>
        <p:txBody>
          <a:bodyPr wrap="square" rtlCol="0" anchor="t">
            <a:noAutofit/>
          </a:bodyPr>
          <a:lstStyle/>
          <a:p>
            <a:pPr algn="l"/>
            <a:r>
              <a:rPr lang="zh-CN" altLang="en-US" sz="5400">
                <a:solidFill>
                  <a:schemeClr val="bg1"/>
                </a:solidFill>
                <a:latin typeface="华文琥珀" panose="02010800040101010101" charset="-122"/>
                <a:ea typeface="华文琥珀" panose="02010800040101010101" charset="-122"/>
                <a:sym typeface="+mn-ea"/>
              </a:rPr>
              <a:t>构建国土空间开发保护格局</a:t>
            </a:r>
            <a:endParaRPr lang="zh-CN" altLang="en-US" sz="5400">
              <a:solidFill>
                <a:schemeClr val="bg1"/>
              </a:solidFill>
              <a:latin typeface="华文琥珀" panose="02010800040101010101" charset="-122"/>
              <a:ea typeface="华文琥珀" panose="02010800040101010101" charset="-122"/>
            </a:endParaRPr>
          </a:p>
          <a:p>
            <a:pPr indent="0" algn="ctr" fontAlgn="auto">
              <a:lnSpc>
                <a:spcPct val="120000"/>
              </a:lnSpc>
            </a:pPr>
            <a:r>
              <a:rPr lang="zh-CN" altLang="en-US" sz="2800">
                <a:solidFill>
                  <a:schemeClr val="bg1"/>
                </a:solidFill>
                <a:latin typeface="方正粗黑宋简体" panose="02000000000000000000" charset="-122"/>
                <a:ea typeface="方正粗黑宋简体" panose="02000000000000000000" charset="-122"/>
                <a:sym typeface="+mn-ea"/>
              </a:rPr>
              <a:t>落实“三条控制线”</a:t>
            </a:r>
            <a:endParaRPr lang="zh-CN" altLang="en-US" sz="2800">
              <a:solidFill>
                <a:schemeClr val="bg1"/>
              </a:solidFill>
              <a:latin typeface="方正粗黑宋简体" panose="02000000000000000000" charset="-122"/>
              <a:ea typeface="方正粗黑宋简体" panose="02000000000000000000" charset="-122"/>
            </a:endParaRPr>
          </a:p>
          <a:p>
            <a:pPr indent="0" algn="ctr" fontAlgn="auto">
              <a:lnSpc>
                <a:spcPct val="120000"/>
              </a:lnSpc>
            </a:pPr>
            <a:r>
              <a:rPr lang="zh-CN" altLang="en-US" sz="2800">
                <a:solidFill>
                  <a:schemeClr val="bg1"/>
                </a:solidFill>
                <a:latin typeface="方正粗黑宋简体" panose="02000000000000000000" charset="-122"/>
                <a:ea typeface="方正粗黑宋简体" panose="02000000000000000000" charset="-122"/>
                <a:sym typeface="+mn-ea"/>
              </a:rPr>
              <a:t>总体格局</a:t>
            </a:r>
            <a:endParaRPr lang="zh-CN" altLang="en-US" sz="2800">
              <a:solidFill>
                <a:schemeClr val="bg1"/>
              </a:solidFill>
              <a:latin typeface="方正粗黑宋简体" panose="02000000000000000000" charset="-122"/>
              <a:ea typeface="方正粗黑宋简体" panose="02000000000000000000" charset="-122"/>
            </a:endParaRPr>
          </a:p>
          <a:p>
            <a:pPr indent="0" algn="ctr" fontAlgn="auto">
              <a:lnSpc>
                <a:spcPct val="120000"/>
              </a:lnSpc>
            </a:pPr>
            <a:r>
              <a:rPr lang="zh-CN" altLang="en-US" sz="2800">
                <a:solidFill>
                  <a:schemeClr val="bg1"/>
                </a:solidFill>
                <a:latin typeface="方正粗黑宋简体" panose="02000000000000000000" charset="-122"/>
                <a:ea typeface="方正粗黑宋简体" panose="02000000000000000000" charset="-122"/>
                <a:sym typeface="+mn-ea"/>
              </a:rPr>
              <a:t>规划分区</a:t>
            </a:r>
            <a:endParaRPr lang="zh-CN" altLang="en-US" sz="2800">
              <a:solidFill>
                <a:schemeClr val="bg1"/>
              </a:solidFill>
              <a:latin typeface="方正粗黑宋简体" panose="02000000000000000000" charset="-122"/>
              <a:ea typeface="方正粗黑宋简体" panose="02000000000000000000" charset="-122"/>
            </a:endParaRPr>
          </a:p>
          <a:p>
            <a:pPr indent="0" algn="ctr" fontAlgn="auto">
              <a:lnSpc>
                <a:spcPct val="120000"/>
              </a:lnSpc>
            </a:pPr>
            <a:r>
              <a:rPr lang="zh-CN" altLang="en-US" sz="2800">
                <a:solidFill>
                  <a:schemeClr val="bg1"/>
                </a:solidFill>
                <a:latin typeface="方正粗黑宋简体" panose="02000000000000000000" charset="-122"/>
                <a:ea typeface="方正粗黑宋简体" panose="02000000000000000000" charset="-122"/>
                <a:sym typeface="+mn-ea"/>
              </a:rPr>
              <a:t>加强自然资源保护与利用</a:t>
            </a:r>
            <a:endParaRPr lang="zh-CN" altLang="en-US" sz="2800">
              <a:solidFill>
                <a:schemeClr val="bg1"/>
              </a:solidFill>
              <a:latin typeface="方正粗黑宋简体" panose="02000000000000000000" charset="-122"/>
              <a:ea typeface="方正粗黑宋简体" panose="02000000000000000000" charset="-122"/>
              <a:sym typeface="+mn-ea"/>
            </a:endParaRPr>
          </a:p>
          <a:p>
            <a:pPr indent="0" algn="l" fontAlgn="auto">
              <a:lnSpc>
                <a:spcPct val="120000"/>
              </a:lnSpc>
            </a:pPr>
            <a:endParaRPr lang="zh-CN" altLang="en-US" sz="2800">
              <a:solidFill>
                <a:schemeClr val="bg1"/>
              </a:solidFill>
              <a:latin typeface="方正粗黑宋简体" panose="02000000000000000000" charset="-122"/>
              <a:ea typeface="方正粗黑宋简体" panose="02000000000000000000"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32765" y="6515100"/>
            <a:ext cx="11796395" cy="9095105"/>
          </a:xfrm>
          <a:prstGeom prst="rect">
            <a:avLst/>
          </a:prstGeom>
          <a:solidFill>
            <a:srgbClr val="D0F6D9">
              <a:alpha val="20000"/>
            </a:srgbClr>
          </a:solidFill>
          <a:effectLst>
            <a:softEdge rad="787400"/>
          </a:effectLst>
        </p:spPr>
        <p:txBody>
          <a:bodyPr wrap="square" rtlCol="0">
            <a:noAutofit/>
          </a:bodyPr>
          <a:lstStyle/>
          <a:p>
            <a:endParaRPr lang="zh-CN" altLang="en-US"/>
          </a:p>
        </p:txBody>
      </p:sp>
      <p:pic>
        <p:nvPicPr>
          <p:cNvPr id="7" name="图片 6"/>
          <p:cNvPicPr>
            <a:picLocks noChangeAspect="1"/>
          </p:cNvPicPr>
          <p:nvPr/>
        </p:nvPicPr>
        <p:blipFill>
          <a:blip r:embed="rId1"/>
          <a:stretch>
            <a:fillRect/>
          </a:stretch>
        </p:blipFill>
        <p:spPr>
          <a:xfrm>
            <a:off x="1845842" y="6750051"/>
            <a:ext cx="7368467" cy="8353620"/>
          </a:xfrm>
          <a:prstGeom prst="rect">
            <a:avLst/>
          </a:prstGeom>
        </p:spPr>
      </p:pic>
      <p:sp>
        <p:nvSpPr>
          <p:cNvPr id="3" name="矩形 2"/>
          <p:cNvSpPr/>
          <p:nvPr/>
        </p:nvSpPr>
        <p:spPr>
          <a:xfrm>
            <a:off x="0" y="407035"/>
            <a:ext cx="5513705" cy="685800"/>
          </a:xfrm>
          <a:prstGeom prst="rect">
            <a:avLst/>
          </a:prstGeom>
          <a:solidFill>
            <a:schemeClr val="accent1">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标题 1"/>
          <p:cNvSpPr>
            <a:spLocks noGrp="1"/>
          </p:cNvSpPr>
          <p:nvPr/>
        </p:nvSpPr>
        <p:spPr>
          <a:xfrm>
            <a:off x="606425" y="513080"/>
            <a:ext cx="7060565" cy="788670"/>
          </a:xfrm>
          <a:prstGeom prst="rect">
            <a:avLst/>
          </a:prstGeom>
        </p:spPr>
        <p:txBody>
          <a:bodyPr vert="horz" lIns="91440" tIns="45720" rIns="91440" bIns="45720" rtlCol="0" anchor="t" anchorCtr="0">
            <a:normAutofit/>
          </a:bodyPr>
          <a:lstStyle>
            <a:lvl1pPr algn="l" defTabSz="1069340" rtl="0" eaLnBrk="1" latinLnBrk="0" hangingPunct="1">
              <a:lnSpc>
                <a:spcPct val="90000"/>
              </a:lnSpc>
              <a:spcBef>
                <a:spcPct val="0"/>
              </a:spcBef>
              <a:buNone/>
              <a:defRPr sz="5145" kern="1200">
                <a:solidFill>
                  <a:schemeClr val="tx1"/>
                </a:solidFill>
                <a:latin typeface="+mj-lt"/>
                <a:ea typeface="+mj-ea"/>
                <a:cs typeface="+mj-cs"/>
              </a:defRPr>
            </a:lvl1pPr>
          </a:lstStyle>
          <a:p>
            <a:pPr algn="l"/>
            <a:r>
              <a:rPr lang="zh-CN" altLang="en-US" sz="3400">
                <a:latin typeface="方正粗黑宋简体" panose="02000000000000000000" charset="-122"/>
                <a:ea typeface="方正粗黑宋简体" panose="02000000000000000000" charset="-122"/>
                <a:cs typeface="方正粗黑宋简体" panose="02000000000000000000" charset="-122"/>
              </a:rPr>
              <a:t>落实</a:t>
            </a:r>
            <a:r>
              <a:rPr lang="en-US" altLang="zh-CN" sz="3400">
                <a:latin typeface="方正粗黑宋简体" panose="02000000000000000000" charset="-122"/>
                <a:ea typeface="方正粗黑宋简体" panose="02000000000000000000" charset="-122"/>
                <a:cs typeface="方正粗黑宋简体" panose="02000000000000000000" charset="-122"/>
              </a:rPr>
              <a:t>“</a:t>
            </a:r>
            <a:r>
              <a:rPr lang="zh-CN" altLang="en-US" sz="3400">
                <a:latin typeface="方正粗黑宋简体" panose="02000000000000000000" charset="-122"/>
                <a:ea typeface="方正粗黑宋简体" panose="02000000000000000000" charset="-122"/>
                <a:cs typeface="方正粗黑宋简体" panose="02000000000000000000" charset="-122"/>
              </a:rPr>
              <a:t>三条控制线</a:t>
            </a:r>
            <a:r>
              <a:rPr lang="en-US" altLang="zh-CN" sz="3400">
                <a:latin typeface="方正粗黑宋简体" panose="02000000000000000000" charset="-122"/>
                <a:ea typeface="方正粗黑宋简体" panose="02000000000000000000" charset="-122"/>
                <a:cs typeface="方正粗黑宋简体" panose="02000000000000000000" charset="-122"/>
              </a:rPr>
              <a:t>”</a:t>
            </a:r>
            <a:endParaRPr lang="en-US" altLang="zh-CN" sz="3400">
              <a:latin typeface="方正粗黑宋简体" panose="02000000000000000000" charset="-122"/>
              <a:ea typeface="方正粗黑宋简体" panose="02000000000000000000" charset="-122"/>
              <a:cs typeface="方正粗黑宋简体" panose="02000000000000000000" charset="-122"/>
            </a:endParaRPr>
          </a:p>
        </p:txBody>
      </p:sp>
      <p:sp>
        <p:nvSpPr>
          <p:cNvPr id="2" name="文本框 1"/>
          <p:cNvSpPr txBox="1"/>
          <p:nvPr/>
        </p:nvSpPr>
        <p:spPr>
          <a:xfrm>
            <a:off x="607060" y="1321435"/>
            <a:ext cx="9405620" cy="815975"/>
          </a:xfrm>
          <a:prstGeom prst="rect">
            <a:avLst/>
          </a:prstGeom>
          <a:noFill/>
        </p:spPr>
        <p:txBody>
          <a:bodyPr wrap="square" rtlCol="0">
            <a:noAutofit/>
          </a:bodyPr>
          <a:lstStyle/>
          <a:p>
            <a:r>
              <a:rPr lang="zh-CN" altLang="en-US" sz="2800">
                <a:latin typeface="华文中宋" panose="02010600040101010101" charset="-122"/>
                <a:ea typeface="华文中宋" panose="02010600040101010101" charset="-122"/>
                <a:cs typeface="华文中宋" panose="02010600040101010101" charset="-122"/>
              </a:rPr>
              <a:t>严格落实新晃县国土空间总体规划确定的“三条控制线”。</a:t>
            </a:r>
            <a:endParaRPr lang="zh-CN" altLang="en-US" sz="2800">
              <a:latin typeface="华文中宋" panose="02010600040101010101" charset="-122"/>
              <a:ea typeface="华文中宋" panose="02010600040101010101" charset="-122"/>
              <a:cs typeface="华文中宋" panose="02010600040101010101" charset="-122"/>
            </a:endParaRPr>
          </a:p>
        </p:txBody>
      </p:sp>
      <p:sp>
        <p:nvSpPr>
          <p:cNvPr id="8" name="圆角矩形 7"/>
          <p:cNvSpPr/>
          <p:nvPr/>
        </p:nvSpPr>
        <p:spPr>
          <a:xfrm>
            <a:off x="607060" y="1969135"/>
            <a:ext cx="9460865" cy="1352550"/>
          </a:xfrm>
          <a:prstGeom prst="roundRect">
            <a:avLst/>
          </a:prstGeom>
          <a:gradFill>
            <a:gsLst>
              <a:gs pos="0">
                <a:schemeClr val="accent3">
                  <a:lumOff val="17500"/>
                  <a:alpha val="55000"/>
                </a:schemeClr>
              </a:gs>
              <a:gs pos="100000">
                <a:schemeClr val="accent3">
                  <a:alpha val="55000"/>
                </a:schemeClr>
              </a:gs>
            </a:gsLst>
          </a:gradFill>
          <a:effectLst/>
        </p:spPr>
        <p:style>
          <a:lnRef idx="2">
            <a:schemeClr val="accent3"/>
          </a:lnRef>
          <a:fillRef idx="2">
            <a:schemeClr val="accent3"/>
          </a:fillRef>
          <a:effectRef idx="0">
            <a:srgbClr val="FFFFFF"/>
          </a:effectRef>
          <a:fontRef idx="minor">
            <a:schemeClr val="lt1"/>
          </a:fontRef>
        </p:style>
        <p:txBody>
          <a:bodyPr rtlCol="0" anchor="t" anchorCtr="0"/>
          <a:lstStyle/>
          <a:p>
            <a:pPr algn="l"/>
            <a:r>
              <a:rPr lang="zh-CN" altLang="en-US" sz="2400" dirty="0">
                <a:solidFill>
                  <a:srgbClr val="4472C4"/>
                </a:solidFill>
                <a:latin typeface="华文琥珀" panose="02010800040101010101" charset="-122"/>
                <a:ea typeface="华文琥珀" panose="02010800040101010101" charset="-122"/>
              </a:rPr>
              <a:t>严格落实永久基本农田保护红线</a:t>
            </a:r>
            <a:endParaRPr lang="zh-CN" altLang="en-US" sz="2400" dirty="0">
              <a:solidFill>
                <a:srgbClr val="4472C4"/>
              </a:solidFill>
              <a:latin typeface="华文琥珀" panose="02010800040101010101" charset="-122"/>
              <a:ea typeface="华文琥珀" panose="02010800040101010101" charset="-122"/>
            </a:endParaRPr>
          </a:p>
          <a:p>
            <a:pPr algn="l"/>
            <a:r>
              <a:rPr lang="zh-CN" altLang="en-US" sz="2400" dirty="0" smtClean="0">
                <a:solidFill>
                  <a:schemeClr val="tx1"/>
                </a:solidFill>
                <a:latin typeface="华文中宋" panose="02010600040101010101" charset="-122"/>
                <a:ea typeface="华文中宋" panose="02010600040101010101" charset="-122"/>
                <a:cs typeface="华文中宋" panose="02010600040101010101" charset="-122"/>
              </a:rPr>
              <a:t>全镇落实永久</a:t>
            </a:r>
            <a:r>
              <a:rPr lang="zh-CN" altLang="en-US" sz="2400" dirty="0">
                <a:solidFill>
                  <a:schemeClr val="tx1"/>
                </a:solidFill>
                <a:latin typeface="华文中宋" panose="02010600040101010101" charset="-122"/>
                <a:ea typeface="华文中宋" panose="02010600040101010101" charset="-122"/>
                <a:cs typeface="华文中宋" panose="02010600040101010101" charset="-122"/>
              </a:rPr>
              <a:t>基本农田</a:t>
            </a:r>
            <a:r>
              <a:rPr lang="zh-CN" altLang="en-US" sz="2400" dirty="0" smtClean="0">
                <a:solidFill>
                  <a:schemeClr val="tx1"/>
                </a:solidFill>
                <a:latin typeface="华文中宋" panose="02010600040101010101" charset="-122"/>
                <a:ea typeface="华文中宋" panose="02010600040101010101" charset="-122"/>
                <a:cs typeface="华文中宋" panose="02010600040101010101" charset="-122"/>
              </a:rPr>
              <a:t>面积</a:t>
            </a:r>
            <a:r>
              <a:rPr lang="en-US" altLang="zh-CN" sz="2400" dirty="0" smtClean="0">
                <a:solidFill>
                  <a:schemeClr val="tx1"/>
                </a:solidFill>
                <a:latin typeface="华文中宋" panose="02010600040101010101" charset="-122"/>
                <a:ea typeface="华文中宋" panose="02010600040101010101" charset="-122"/>
                <a:cs typeface="华文中宋" panose="02010600040101010101" charset="-122"/>
              </a:rPr>
              <a:t>15819.86</a:t>
            </a:r>
            <a:r>
              <a:rPr lang="zh-CN" altLang="en-US" sz="2400" dirty="0" smtClean="0">
                <a:solidFill>
                  <a:schemeClr val="tx1"/>
                </a:solidFill>
                <a:latin typeface="华文中宋" panose="02010600040101010101" charset="-122"/>
                <a:ea typeface="华文中宋" panose="02010600040101010101" charset="-122"/>
                <a:cs typeface="华文中宋" panose="02010600040101010101" charset="-122"/>
              </a:rPr>
              <a:t>亩，</a:t>
            </a:r>
            <a:r>
              <a:rPr lang="zh-CN" altLang="en-US" sz="2400" dirty="0">
                <a:solidFill>
                  <a:schemeClr val="tx1"/>
                </a:solidFill>
                <a:latin typeface="华文中宋" panose="02010600040101010101" charset="-122"/>
                <a:ea typeface="华文中宋" panose="02010600040101010101" charset="-122"/>
                <a:cs typeface="华文中宋" panose="02010600040101010101" charset="-122"/>
              </a:rPr>
              <a:t>占镇域国土总面积的8.25%，主要分布在镇域南部的上公道村、比足村。</a:t>
            </a:r>
            <a:endParaRPr lang="zh-CN" altLang="en-US" sz="2400" dirty="0">
              <a:solidFill>
                <a:schemeClr val="tx1"/>
              </a:solidFill>
              <a:latin typeface="华文中宋" panose="02010600040101010101" charset="-122"/>
              <a:ea typeface="华文中宋" panose="02010600040101010101" charset="-122"/>
              <a:cs typeface="华文中宋" panose="02010600040101010101" charset="-122"/>
            </a:endParaRPr>
          </a:p>
        </p:txBody>
      </p:sp>
      <p:sp>
        <p:nvSpPr>
          <p:cNvPr id="9" name="圆角矩形 8"/>
          <p:cNvSpPr/>
          <p:nvPr/>
        </p:nvSpPr>
        <p:spPr>
          <a:xfrm>
            <a:off x="615950" y="3683000"/>
            <a:ext cx="9460865" cy="1352550"/>
          </a:xfrm>
          <a:prstGeom prst="roundRect">
            <a:avLst/>
          </a:prstGeom>
          <a:gradFill>
            <a:gsLst>
              <a:gs pos="0">
                <a:schemeClr val="accent4">
                  <a:lumOff val="17500"/>
                  <a:alpha val="55000"/>
                </a:schemeClr>
              </a:gs>
              <a:gs pos="100000">
                <a:schemeClr val="accent4">
                  <a:alpha val="55000"/>
                </a:schemeClr>
              </a:gs>
            </a:gsLst>
          </a:gradFill>
        </p:spPr>
        <p:style>
          <a:lnRef idx="2">
            <a:schemeClr val="accent4"/>
          </a:lnRef>
          <a:fillRef idx="2">
            <a:schemeClr val="accent4"/>
          </a:fillRef>
          <a:effectRef idx="0">
            <a:srgbClr val="FFFFFF"/>
          </a:effectRef>
          <a:fontRef idx="minor">
            <a:schemeClr val="lt1"/>
          </a:fontRef>
        </p:style>
        <p:txBody>
          <a:bodyPr rtlCol="0" anchor="t" anchorCtr="0"/>
          <a:lstStyle/>
          <a:p>
            <a:pPr algn="l"/>
            <a:r>
              <a:rPr lang="zh-CN" altLang="en-US" sz="2400" dirty="0">
                <a:solidFill>
                  <a:srgbClr val="4472C4"/>
                </a:solidFill>
                <a:latin typeface="华文琥珀" panose="02010800040101010101" charset="-122"/>
                <a:ea typeface="华文琥珀" panose="02010800040101010101" charset="-122"/>
                <a:sym typeface="+mn-ea"/>
              </a:rPr>
              <a:t>严格落实生态保护红线</a:t>
            </a:r>
            <a:endParaRPr lang="zh-CN" altLang="en-US" sz="2400" dirty="0">
              <a:solidFill>
                <a:srgbClr val="4472C4"/>
              </a:solidFill>
              <a:latin typeface="华文琥珀" panose="02010800040101010101" charset="-122"/>
              <a:ea typeface="华文琥珀" panose="02010800040101010101" charset="-122"/>
              <a:sym typeface="+mn-ea"/>
            </a:endParaRPr>
          </a:p>
          <a:p>
            <a:pPr algn="l"/>
            <a:r>
              <a:rPr lang="zh-CN" altLang="en-US" sz="2400" dirty="0" smtClean="0">
                <a:solidFill>
                  <a:schemeClr val="tx1"/>
                </a:solidFill>
                <a:latin typeface="华文中宋" panose="02010600040101010101" charset="-122"/>
                <a:ea typeface="华文中宋" panose="02010600040101010101" charset="-122"/>
                <a:cs typeface="华文中宋" panose="02010600040101010101" charset="-122"/>
                <a:sym typeface="+mn-ea"/>
              </a:rPr>
              <a:t>全镇落实生态</a:t>
            </a:r>
            <a:r>
              <a:rPr lang="zh-CN" altLang="en-US" sz="2400" dirty="0">
                <a:solidFill>
                  <a:schemeClr val="tx1"/>
                </a:solidFill>
                <a:latin typeface="华文中宋" panose="02010600040101010101" charset="-122"/>
                <a:ea typeface="华文中宋" panose="02010600040101010101" charset="-122"/>
                <a:cs typeface="华文中宋" panose="02010600040101010101" charset="-122"/>
                <a:sym typeface="+mn-ea"/>
              </a:rPr>
              <a:t>保护红线3010.70公顷，占镇域国土总面积的23.56%，主要分布在镇域北部的降溪村、半江村。</a:t>
            </a:r>
            <a:endParaRPr lang="zh-CN" altLang="en-US" sz="2400" dirty="0">
              <a:solidFill>
                <a:schemeClr val="tx1"/>
              </a:solidFill>
              <a:latin typeface="华文中宋" panose="02010600040101010101" charset="-122"/>
              <a:ea typeface="华文中宋" panose="02010600040101010101" charset="-122"/>
              <a:cs typeface="华文中宋" panose="02010600040101010101" charset="-122"/>
              <a:sym typeface="+mn-ea"/>
            </a:endParaRPr>
          </a:p>
        </p:txBody>
      </p:sp>
      <p:sp>
        <p:nvSpPr>
          <p:cNvPr id="10" name="圆角矩形 9"/>
          <p:cNvSpPr/>
          <p:nvPr/>
        </p:nvSpPr>
        <p:spPr>
          <a:xfrm>
            <a:off x="607060" y="5397500"/>
            <a:ext cx="9460865" cy="1352550"/>
          </a:xfrm>
          <a:prstGeom prst="roundRect">
            <a:avLst/>
          </a:prstGeom>
          <a:gradFill>
            <a:gsLst>
              <a:gs pos="0">
                <a:schemeClr val="accent6">
                  <a:lumOff val="17500"/>
                  <a:alpha val="50000"/>
                </a:schemeClr>
              </a:gs>
              <a:gs pos="100000">
                <a:schemeClr val="accent6">
                  <a:alpha val="55000"/>
                </a:schemeClr>
              </a:gs>
            </a:gsLst>
          </a:gradFill>
        </p:spPr>
        <p:style>
          <a:lnRef idx="2">
            <a:schemeClr val="accent6"/>
          </a:lnRef>
          <a:fillRef idx="2">
            <a:schemeClr val="accent6"/>
          </a:fillRef>
          <a:effectRef idx="0">
            <a:srgbClr val="FFFFFF"/>
          </a:effectRef>
          <a:fontRef idx="minor">
            <a:schemeClr val="lt1"/>
          </a:fontRef>
        </p:style>
        <p:txBody>
          <a:bodyPr rtlCol="0" anchor="t" anchorCtr="0"/>
          <a:lstStyle/>
          <a:p>
            <a:pPr algn="l"/>
            <a:r>
              <a:rPr lang="zh-CN" altLang="en-US" sz="2400" dirty="0">
                <a:solidFill>
                  <a:srgbClr val="4472C4"/>
                </a:solidFill>
                <a:latin typeface="华文琥珀" panose="02010800040101010101" charset="-122"/>
                <a:ea typeface="华文琥珀" panose="02010800040101010101" charset="-122"/>
                <a:sym typeface="+mn-ea"/>
              </a:rPr>
              <a:t>落实城镇开发边界控制线</a:t>
            </a:r>
            <a:endParaRPr lang="zh-CN" altLang="en-US" dirty="0">
              <a:solidFill>
                <a:srgbClr val="4472C4"/>
              </a:solidFill>
              <a:latin typeface="华文琥珀" panose="02010800040101010101" charset="-122"/>
              <a:ea typeface="华文琥珀" panose="02010800040101010101" charset="-122"/>
              <a:sym typeface="+mn-ea"/>
            </a:endParaRPr>
          </a:p>
          <a:p>
            <a:pPr algn="l"/>
            <a:r>
              <a:rPr lang="zh-CN" altLang="en-US" sz="2400" dirty="0" smtClean="0">
                <a:solidFill>
                  <a:schemeClr val="tx1"/>
                </a:solidFill>
                <a:latin typeface="华文中宋" panose="02010600040101010101" charset="-122"/>
                <a:ea typeface="华文中宋" panose="02010600040101010101" charset="-122"/>
                <a:cs typeface="华文中宋" panose="02010600040101010101" charset="-122"/>
                <a:sym typeface="+mn-ea"/>
              </a:rPr>
              <a:t>全镇落实城镇</a:t>
            </a:r>
            <a:r>
              <a:rPr lang="zh-CN" altLang="en-US" sz="2400" dirty="0">
                <a:solidFill>
                  <a:schemeClr val="tx1"/>
                </a:solidFill>
                <a:latin typeface="华文中宋" panose="02010600040101010101" charset="-122"/>
                <a:ea typeface="华文中宋" panose="02010600040101010101" charset="-122"/>
                <a:cs typeface="华文中宋" panose="02010600040101010101" charset="-122"/>
                <a:sym typeface="+mn-ea"/>
              </a:rPr>
              <a:t>开发边界面积18.95公顷，占镇域国土总面积的1.48%。</a:t>
            </a:r>
            <a:endParaRPr lang="zh-CN" altLang="en-US" sz="2400" dirty="0">
              <a:solidFill>
                <a:schemeClr val="tx1"/>
              </a:solidFill>
              <a:latin typeface="华文中宋" panose="02010600040101010101" charset="-122"/>
              <a:ea typeface="华文中宋" panose="02010600040101010101" charset="-122"/>
              <a:cs typeface="华文中宋" panose="02010600040101010101" charset="-122"/>
              <a:sym typeface="+mn-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07035"/>
            <a:ext cx="5513705" cy="685800"/>
          </a:xfrm>
          <a:prstGeom prst="rect">
            <a:avLst/>
          </a:prstGeom>
          <a:solidFill>
            <a:schemeClr val="accent1">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标题 1"/>
          <p:cNvSpPr>
            <a:spLocks noGrp="1"/>
          </p:cNvSpPr>
          <p:nvPr/>
        </p:nvSpPr>
        <p:spPr>
          <a:xfrm>
            <a:off x="607060" y="532765"/>
            <a:ext cx="7060565" cy="1017270"/>
          </a:xfrm>
          <a:prstGeom prst="rect">
            <a:avLst/>
          </a:prstGeom>
        </p:spPr>
        <p:txBody>
          <a:bodyPr vert="horz" lIns="91440" tIns="45720" rIns="91440" bIns="45720" rtlCol="0" anchor="t" anchorCtr="0">
            <a:normAutofit/>
          </a:bodyPr>
          <a:lstStyle>
            <a:lvl1pPr algn="l" defTabSz="1069340" rtl="0" eaLnBrk="1" latinLnBrk="0" hangingPunct="1">
              <a:lnSpc>
                <a:spcPct val="90000"/>
              </a:lnSpc>
              <a:spcBef>
                <a:spcPct val="0"/>
              </a:spcBef>
              <a:buNone/>
              <a:defRPr sz="5145" kern="1200">
                <a:solidFill>
                  <a:schemeClr val="tx1"/>
                </a:solidFill>
                <a:latin typeface="+mj-lt"/>
                <a:ea typeface="+mj-ea"/>
                <a:cs typeface="+mj-cs"/>
              </a:defRPr>
            </a:lvl1pPr>
          </a:lstStyle>
          <a:p>
            <a:pPr algn="l"/>
            <a:r>
              <a:rPr lang="zh-CN" sz="3400">
                <a:latin typeface="方正粗黑宋简体" panose="02000000000000000000" charset="-122"/>
                <a:ea typeface="方正粗黑宋简体" panose="02000000000000000000" charset="-122"/>
                <a:cs typeface="方正粗黑宋简体" panose="02000000000000000000" charset="-122"/>
              </a:rPr>
              <a:t>总体格局</a:t>
            </a:r>
            <a:endParaRPr lang="zh-CN" sz="3400">
              <a:latin typeface="方正粗黑宋简体" panose="02000000000000000000" charset="-122"/>
              <a:ea typeface="方正粗黑宋简体" panose="02000000000000000000" charset="-122"/>
              <a:cs typeface="方正粗黑宋简体" panose="02000000000000000000" charset="-122"/>
            </a:endParaRPr>
          </a:p>
        </p:txBody>
      </p:sp>
      <p:sp>
        <p:nvSpPr>
          <p:cNvPr id="2" name="文本框 1"/>
          <p:cNvSpPr txBox="1"/>
          <p:nvPr/>
        </p:nvSpPr>
        <p:spPr>
          <a:xfrm>
            <a:off x="-532765" y="6515100"/>
            <a:ext cx="11796395" cy="9095105"/>
          </a:xfrm>
          <a:prstGeom prst="rect">
            <a:avLst/>
          </a:prstGeom>
          <a:solidFill>
            <a:srgbClr val="D0F6D9">
              <a:alpha val="20000"/>
            </a:srgbClr>
          </a:solidFill>
          <a:effectLst>
            <a:softEdge rad="787400"/>
          </a:effectLst>
        </p:spPr>
        <p:txBody>
          <a:bodyPr wrap="square" rtlCol="0">
            <a:noAutofit/>
          </a:bodyPr>
          <a:lstStyle/>
          <a:p>
            <a:endParaRPr lang="zh-CN" altLang="en-US"/>
          </a:p>
        </p:txBody>
      </p:sp>
      <p:pic>
        <p:nvPicPr>
          <p:cNvPr id="3" name="图片 2"/>
          <p:cNvPicPr>
            <a:picLocks noChangeAspect="1"/>
          </p:cNvPicPr>
          <p:nvPr/>
        </p:nvPicPr>
        <p:blipFill>
          <a:blip r:embed="rId1"/>
          <a:stretch>
            <a:fillRect/>
          </a:stretch>
        </p:blipFill>
        <p:spPr>
          <a:xfrm>
            <a:off x="1737360" y="6912894"/>
            <a:ext cx="7256780" cy="8231571"/>
          </a:xfrm>
          <a:prstGeom prst="rect">
            <a:avLst/>
          </a:prstGeom>
          <a:noFill/>
          <a:effectLst>
            <a:softEdge rad="127000"/>
          </a:effectLst>
        </p:spPr>
      </p:pic>
      <p:sp>
        <p:nvSpPr>
          <p:cNvPr id="100" name="文本框 99"/>
          <p:cNvSpPr txBox="1"/>
          <p:nvPr/>
        </p:nvSpPr>
        <p:spPr>
          <a:xfrm>
            <a:off x="607060" y="1283970"/>
            <a:ext cx="9461500" cy="1664335"/>
          </a:xfrm>
          <a:prstGeom prst="rect">
            <a:avLst/>
          </a:prstGeom>
          <a:noFill/>
          <a:ln w="9525">
            <a:noFill/>
          </a:ln>
        </p:spPr>
        <p:txBody>
          <a:bodyPr wrap="square">
            <a:noAutofit/>
          </a:bodyPr>
          <a:lstStyle/>
          <a:p>
            <a:pPr indent="0" fontAlgn="auto"/>
            <a:r>
              <a:rPr lang="zh-CN" sz="2800" b="0" dirty="0">
                <a:latin typeface="华文中宋" panose="02010600040101010101" charset="-122"/>
                <a:ea typeface="华文中宋" panose="02010600040101010101" charset="-122"/>
                <a:cs typeface="华文中宋" panose="02010600040101010101" charset="-122"/>
              </a:rPr>
              <a:t>以山水林田湖整体保护格局为目标，以中寨镇自然资源禀赋和经济社会发展趋势为基础，科学谋划城镇、农业、生态三大空间，构建</a:t>
            </a:r>
            <a:r>
              <a:rPr lang="zh-CN" sz="2800" b="0" dirty="0">
                <a:solidFill>
                  <a:srgbClr val="4472C4"/>
                </a:solidFill>
                <a:latin typeface="华文琥珀" panose="02010800040101010101" charset="-122"/>
                <a:ea typeface="华文琥珀" panose="02010800040101010101" charset="-122"/>
                <a:cs typeface="华文琥珀" panose="02010800040101010101" charset="-122"/>
              </a:rPr>
              <a:t>“一核两轴两区、一</a:t>
            </a:r>
            <a:r>
              <a:rPr lang="zh-CN" sz="2800" b="0" dirty="0" smtClean="0">
                <a:solidFill>
                  <a:srgbClr val="4472C4"/>
                </a:solidFill>
                <a:latin typeface="华文琥珀" panose="02010800040101010101" charset="-122"/>
                <a:ea typeface="华文琥珀" panose="02010800040101010101" charset="-122"/>
                <a:cs typeface="华文琥珀" panose="02010800040101010101" charset="-122"/>
              </a:rPr>
              <a:t>廊</a:t>
            </a:r>
            <a:r>
              <a:rPr lang="zh-CN" altLang="en-US" sz="2800" dirty="0">
                <a:solidFill>
                  <a:srgbClr val="4472C4"/>
                </a:solidFill>
                <a:latin typeface="华文琥珀" panose="02010800040101010101" charset="-122"/>
                <a:ea typeface="华文琥珀" panose="02010800040101010101" charset="-122"/>
                <a:cs typeface="华文琥珀" panose="02010800040101010101" charset="-122"/>
              </a:rPr>
              <a:t>三</a:t>
            </a:r>
            <a:r>
              <a:rPr lang="zh-CN" sz="2800" b="0" dirty="0" smtClean="0">
                <a:solidFill>
                  <a:srgbClr val="4472C4"/>
                </a:solidFill>
                <a:latin typeface="华文琥珀" panose="02010800040101010101" charset="-122"/>
                <a:ea typeface="华文琥珀" panose="02010800040101010101" charset="-122"/>
                <a:cs typeface="华文琥珀" panose="02010800040101010101" charset="-122"/>
              </a:rPr>
              <a:t>带</a:t>
            </a:r>
            <a:r>
              <a:rPr lang="zh-CN" sz="2800" b="0" dirty="0">
                <a:solidFill>
                  <a:srgbClr val="4472C4"/>
                </a:solidFill>
                <a:latin typeface="华文琥珀" panose="02010800040101010101" charset="-122"/>
                <a:ea typeface="华文琥珀" panose="02010800040101010101" charset="-122"/>
                <a:cs typeface="华文琥珀" panose="02010800040101010101" charset="-122"/>
              </a:rPr>
              <a:t>”</a:t>
            </a:r>
            <a:r>
              <a:rPr lang="zh-CN" sz="2800" b="0" dirty="0">
                <a:latin typeface="华文中宋" panose="02010600040101010101" charset="-122"/>
                <a:ea typeface="华文中宋" panose="02010600040101010101" charset="-122"/>
                <a:cs typeface="华文中宋" panose="02010600040101010101" charset="-122"/>
              </a:rPr>
              <a:t>的国土空间总体格局。</a:t>
            </a:r>
            <a:endParaRPr lang="zh-CN" altLang="en-US" sz="2800" b="0" dirty="0">
              <a:latin typeface="华文中宋" panose="02010600040101010101" charset="-122"/>
              <a:ea typeface="华文中宋" panose="02010600040101010101" charset="-122"/>
              <a:cs typeface="华文中宋" panose="02010600040101010101" charset="-122"/>
            </a:endParaRPr>
          </a:p>
        </p:txBody>
      </p:sp>
      <p:sp>
        <p:nvSpPr>
          <p:cNvPr id="5" name="圆角矩形 4"/>
          <p:cNvSpPr/>
          <p:nvPr/>
        </p:nvSpPr>
        <p:spPr>
          <a:xfrm>
            <a:off x="607060" y="3359150"/>
            <a:ext cx="9460865" cy="3423285"/>
          </a:xfrm>
          <a:prstGeom prst="roundRect">
            <a:avLst/>
          </a:prstGeom>
          <a:ln w="63500" cap="flat" cmpd="thickThin" algn="ctr">
            <a:solidFill>
              <a:schemeClr val="accent1">
                <a:shade val="50000"/>
              </a:schemeClr>
            </a:solidFill>
            <a:prstDash val="sysDash"/>
            <a:miter lim="800000"/>
          </a:ln>
        </p:spPr>
        <p:style>
          <a:lnRef idx="0">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10" name="文本框 9"/>
          <p:cNvSpPr txBox="1"/>
          <p:nvPr/>
        </p:nvSpPr>
        <p:spPr>
          <a:xfrm>
            <a:off x="1071880" y="3603625"/>
            <a:ext cx="8527415" cy="3006090"/>
          </a:xfrm>
          <a:prstGeom prst="rect">
            <a:avLst/>
          </a:prstGeom>
          <a:noFill/>
          <a:ln w="9525">
            <a:noFill/>
          </a:ln>
        </p:spPr>
        <p:txBody>
          <a:bodyPr>
            <a:noAutofit/>
          </a:bodyPr>
          <a:lstStyle/>
          <a:p>
            <a:pPr indent="0" fontAlgn="auto">
              <a:lnSpc>
                <a:spcPct val="112000"/>
              </a:lnSpc>
            </a:pPr>
            <a:r>
              <a:rPr lang="zh-CN" sz="2800" b="0" dirty="0">
                <a:solidFill>
                  <a:srgbClr val="4472C4"/>
                </a:solidFill>
                <a:latin typeface="华文琥珀" panose="02010800040101010101" charset="-122"/>
                <a:ea typeface="华文琥珀" panose="02010800040101010101" charset="-122"/>
                <a:cs typeface="华文琥珀" panose="02010800040101010101" charset="-122"/>
              </a:rPr>
              <a:t>“一核”</a:t>
            </a:r>
            <a:r>
              <a:rPr lang="zh-CN" sz="2800" b="0" dirty="0" smtClean="0">
                <a:latin typeface="华文中宋" panose="02010600040101010101" charset="-122"/>
                <a:ea typeface="华文中宋" panose="02010600040101010101" charset="-122"/>
                <a:cs typeface="华文中宋" panose="02010600040101010101" charset="-122"/>
              </a:rPr>
              <a:t>：</a:t>
            </a:r>
            <a:r>
              <a:rPr lang="zh-CN" altLang="en-US" sz="2800" dirty="0">
                <a:latin typeface="华文中宋" panose="02010600040101010101" charset="-122"/>
                <a:ea typeface="华文中宋" panose="02010600040101010101" charset="-122"/>
                <a:cs typeface="华文中宋" panose="02010600040101010101" charset="-122"/>
              </a:rPr>
              <a:t>镇政府驻地集中核心区</a:t>
            </a:r>
            <a:r>
              <a:rPr lang="zh-CN" sz="2800" b="0" dirty="0" smtClean="0">
                <a:latin typeface="华文中宋" panose="02010600040101010101" charset="-122"/>
                <a:ea typeface="华文中宋" panose="02010600040101010101" charset="-122"/>
                <a:cs typeface="华文中宋" panose="02010600040101010101" charset="-122"/>
              </a:rPr>
              <a:t>；</a:t>
            </a:r>
            <a:endParaRPr lang="zh-CN" sz="2800" b="0" dirty="0">
              <a:latin typeface="华文中宋" panose="02010600040101010101" charset="-122"/>
              <a:ea typeface="华文中宋" panose="02010600040101010101" charset="-122"/>
              <a:cs typeface="华文中宋" panose="02010600040101010101" charset="-122"/>
            </a:endParaRPr>
          </a:p>
          <a:p>
            <a:pPr indent="0" fontAlgn="auto">
              <a:lnSpc>
                <a:spcPct val="112000"/>
              </a:lnSpc>
            </a:pPr>
            <a:r>
              <a:rPr lang="zh-CN" sz="2800" b="0" dirty="0">
                <a:solidFill>
                  <a:srgbClr val="4472C4"/>
                </a:solidFill>
                <a:latin typeface="华文琥珀" panose="02010800040101010101" charset="-122"/>
                <a:ea typeface="华文琥珀" panose="02010800040101010101" charset="-122"/>
                <a:cs typeface="华文琥珀" panose="02010800040101010101" charset="-122"/>
              </a:rPr>
              <a:t>“两轴”</a:t>
            </a:r>
            <a:r>
              <a:rPr lang="zh-CN" sz="2800" b="0" dirty="0">
                <a:latin typeface="华文中宋" panose="02010600040101010101" charset="-122"/>
                <a:ea typeface="华文中宋" panose="02010600040101010101" charset="-122"/>
                <a:cs typeface="华文中宋" panose="02010600040101010101" charset="-122"/>
              </a:rPr>
              <a:t>：省道</a:t>
            </a:r>
            <a:r>
              <a:rPr lang="en-US" sz="2800" b="0" dirty="0">
                <a:latin typeface="华文中宋" panose="02010600040101010101" charset="-122"/>
                <a:ea typeface="华文中宋" panose="02010600040101010101" charset="-122"/>
                <a:cs typeface="华文中宋" panose="02010600040101010101" charset="-122"/>
              </a:rPr>
              <a:t>S</a:t>
            </a:r>
            <a:r>
              <a:rPr lang="zh-CN" sz="2800" b="0" dirty="0">
                <a:latin typeface="华文中宋" panose="02010600040101010101" charset="-122"/>
                <a:ea typeface="华文中宋" panose="02010600040101010101" charset="-122"/>
                <a:cs typeface="华文中宋" panose="02010600040101010101" charset="-122"/>
              </a:rPr>
              <a:t>335东西发展轴和县道</a:t>
            </a:r>
            <a:r>
              <a:rPr lang="en-US" sz="2800" b="0" dirty="0">
                <a:latin typeface="华文中宋" panose="02010600040101010101" charset="-122"/>
                <a:ea typeface="华文中宋" panose="02010600040101010101" charset="-122"/>
                <a:cs typeface="华文中宋" panose="02010600040101010101" charset="-122"/>
              </a:rPr>
              <a:t>X</a:t>
            </a:r>
            <a:r>
              <a:rPr lang="zh-CN" sz="2800" b="0" dirty="0">
                <a:latin typeface="华文中宋" panose="02010600040101010101" charset="-122"/>
                <a:ea typeface="华文中宋" panose="02010600040101010101" charset="-122"/>
                <a:cs typeface="华文中宋" panose="02010600040101010101" charset="-122"/>
              </a:rPr>
              <a:t>064-X090南北发展轴；</a:t>
            </a:r>
            <a:endParaRPr lang="zh-CN" sz="2800" b="0" dirty="0">
              <a:latin typeface="华文中宋" panose="02010600040101010101" charset="-122"/>
              <a:ea typeface="华文中宋" panose="02010600040101010101" charset="-122"/>
              <a:cs typeface="华文中宋" panose="02010600040101010101" charset="-122"/>
            </a:endParaRPr>
          </a:p>
          <a:p>
            <a:pPr indent="0" fontAlgn="auto">
              <a:lnSpc>
                <a:spcPct val="112000"/>
              </a:lnSpc>
            </a:pPr>
            <a:r>
              <a:rPr lang="zh-CN" sz="2800" b="0" dirty="0">
                <a:solidFill>
                  <a:srgbClr val="4472C4"/>
                </a:solidFill>
                <a:latin typeface="华文琥珀" panose="02010800040101010101" charset="-122"/>
                <a:ea typeface="华文琥珀" panose="02010800040101010101" charset="-122"/>
                <a:cs typeface="华文琥珀" panose="02010800040101010101" charset="-122"/>
              </a:rPr>
              <a:t>“两区”</a:t>
            </a:r>
            <a:r>
              <a:rPr lang="zh-CN" sz="2800" b="0" dirty="0">
                <a:latin typeface="华文中宋" panose="02010600040101010101" charset="-122"/>
                <a:ea typeface="华文中宋" panose="02010600040101010101" charset="-122"/>
                <a:cs typeface="华文中宋" panose="02010600040101010101" charset="-122"/>
              </a:rPr>
              <a:t>：西北部的山林经济区及东南的农耕经济区；</a:t>
            </a:r>
            <a:endParaRPr lang="zh-CN" sz="2800" b="0" dirty="0">
              <a:latin typeface="华文中宋" panose="02010600040101010101" charset="-122"/>
              <a:ea typeface="华文中宋" panose="02010600040101010101" charset="-122"/>
              <a:cs typeface="华文中宋" panose="02010600040101010101" charset="-122"/>
            </a:endParaRPr>
          </a:p>
          <a:p>
            <a:pPr indent="0" fontAlgn="auto">
              <a:lnSpc>
                <a:spcPct val="112000"/>
              </a:lnSpc>
            </a:pPr>
            <a:r>
              <a:rPr lang="zh-CN" sz="2800" b="0" dirty="0">
                <a:solidFill>
                  <a:srgbClr val="4472C4"/>
                </a:solidFill>
                <a:latin typeface="华文琥珀" panose="02010800040101010101" charset="-122"/>
                <a:ea typeface="华文琥珀" panose="02010800040101010101" charset="-122"/>
                <a:cs typeface="华文琥珀" panose="02010800040101010101" charset="-122"/>
              </a:rPr>
              <a:t>“一廊”</a:t>
            </a:r>
            <a:r>
              <a:rPr lang="zh-CN" sz="2800" b="0" dirty="0">
                <a:latin typeface="华文中宋" panose="02010600040101010101" charset="-122"/>
                <a:ea typeface="华文中宋" panose="02010600040101010101" charset="-122"/>
                <a:cs typeface="华文中宋" panose="02010600040101010101" charset="-122"/>
              </a:rPr>
              <a:t>：镇域中部南北向天雷山生态保护廊道；</a:t>
            </a:r>
            <a:endParaRPr lang="zh-CN" sz="2800" b="0" dirty="0">
              <a:latin typeface="华文中宋" panose="02010600040101010101" charset="-122"/>
              <a:ea typeface="华文中宋" panose="02010600040101010101" charset="-122"/>
              <a:cs typeface="华文中宋" panose="02010600040101010101" charset="-122"/>
            </a:endParaRPr>
          </a:p>
          <a:p>
            <a:pPr indent="0" fontAlgn="auto">
              <a:lnSpc>
                <a:spcPct val="112000"/>
              </a:lnSpc>
            </a:pPr>
            <a:r>
              <a:rPr lang="zh-CN" sz="2800" b="0" dirty="0">
                <a:solidFill>
                  <a:srgbClr val="4472C4"/>
                </a:solidFill>
                <a:latin typeface="华文琥珀" panose="02010800040101010101" charset="-122"/>
                <a:ea typeface="华文琥珀" panose="02010800040101010101" charset="-122"/>
                <a:cs typeface="华文琥珀" panose="02010800040101010101" charset="-122"/>
              </a:rPr>
              <a:t>“一带”</a:t>
            </a:r>
            <a:r>
              <a:rPr lang="zh-CN" sz="2800" b="0" dirty="0" smtClean="0">
                <a:latin typeface="华文中宋" panose="02010600040101010101" charset="-122"/>
                <a:ea typeface="华文中宋" panose="02010600040101010101" charset="-122"/>
                <a:cs typeface="华文中宋" panose="02010600040101010101" charset="-122"/>
              </a:rPr>
              <a:t>：</a:t>
            </a:r>
            <a:r>
              <a:rPr lang="zh-CN" altLang="en-US" sz="2800" dirty="0">
                <a:latin typeface="华文中宋" panose="02010600040101010101" charset="-122"/>
                <a:ea typeface="华文中宋" panose="02010600040101010101" charset="-122"/>
                <a:cs typeface="华文中宋" panose="02010600040101010101" charset="-122"/>
              </a:rPr>
              <a:t>指碧涌溪、皂溪冲、磨溪冲</a:t>
            </a:r>
            <a:r>
              <a:rPr lang="zh-CN" altLang="en-US" sz="2800" dirty="0" smtClean="0">
                <a:latin typeface="华文中宋" panose="02010600040101010101" charset="-122"/>
                <a:ea typeface="华文中宋" panose="02010600040101010101" charset="-122"/>
                <a:cs typeface="华文中宋" panose="02010600040101010101" charset="-122"/>
              </a:rPr>
              <a:t>生态廊道</a:t>
            </a:r>
            <a:r>
              <a:rPr lang="zh-CN" sz="2800" b="0" dirty="0" smtClean="0">
                <a:latin typeface="华文中宋" panose="02010600040101010101" charset="-122"/>
                <a:ea typeface="华文中宋" panose="02010600040101010101" charset="-122"/>
                <a:cs typeface="华文中宋" panose="02010600040101010101" charset="-122"/>
              </a:rPr>
              <a:t>。</a:t>
            </a:r>
            <a:endParaRPr lang="zh-CN" altLang="en-US" sz="2800" b="0" dirty="0">
              <a:latin typeface="华文中宋" panose="02010600040101010101" charset="-122"/>
              <a:ea typeface="华文中宋" panose="02010600040101010101" charset="-122"/>
              <a:cs typeface="华文中宋" panose="02010600040101010101" charset="-122"/>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DIAGRAM_VIRTUALLY_FRAME" val="{&quot;height&quot;:1037.5,&quot;left&quot;:43.45,&quot;top&quot;:96.5,&quot;width&quot;:759.25}"/>
</p:tagLst>
</file>

<file path=ppt/tags/tag10.xml><?xml version="1.0" encoding="utf-8"?>
<p:tagLst xmlns:p="http://schemas.openxmlformats.org/presentationml/2006/main">
  <p:tag name="KSO_WM_DIAGRAM_VIRTUALLY_FRAME" val="{&quot;height&quot;:173.65,&quot;left&quot;:53.05,&quot;top&quot;:220.25,&quot;width&quot;:353.75}"/>
</p:tagLst>
</file>

<file path=ppt/tags/tag11.xml><?xml version="1.0" encoding="utf-8"?>
<p:tagLst xmlns:p="http://schemas.openxmlformats.org/presentationml/2006/main">
  <p:tag name="KSO_WM_DIAGRAM_VIRTUALLY_FRAME" val="{&quot;height&quot;:173.65,&quot;left&quot;:53.05,&quot;top&quot;:220.25,&quot;width&quot;:353.75}"/>
</p:tagLst>
</file>

<file path=ppt/tags/tag12.xml><?xml version="1.0" encoding="utf-8"?>
<p:tagLst xmlns:p="http://schemas.openxmlformats.org/presentationml/2006/main">
  <p:tag name="KSO_WM_DIAGRAM_VIRTUALLY_FRAME" val="{&quot;height&quot;:173.65,&quot;left&quot;:53.05,&quot;top&quot;:220.25,&quot;width&quot;:353.75}"/>
</p:tagLst>
</file>

<file path=ppt/tags/tag13.xml><?xml version="1.0" encoding="utf-8"?>
<p:tagLst xmlns:p="http://schemas.openxmlformats.org/presentationml/2006/main">
  <p:tag name="KSO_WM_DIAGRAM_VIRTUALLY_FRAME" val="{&quot;height&quot;:173.65,&quot;left&quot;:53.05,&quot;top&quot;:220.25,&quot;width&quot;:353.75}"/>
</p:tagLst>
</file>

<file path=ppt/tags/tag14.xml><?xml version="1.0" encoding="utf-8"?>
<p:tagLst xmlns:p="http://schemas.openxmlformats.org/presentationml/2006/main">
  <p:tag name="KSO_WM_DIAGRAM_VIRTUALLY_FRAME" val="{&quot;height&quot;:173.65,&quot;left&quot;:53.05,&quot;top&quot;:220.25,&quot;width&quot;:353.75}"/>
</p:tagLst>
</file>

<file path=ppt/tags/tag15.xml><?xml version="1.0" encoding="utf-8"?>
<p:tagLst xmlns:p="http://schemas.openxmlformats.org/presentationml/2006/main">
  <p:tag name="KSO_WM_DIAGRAM_VIRTUALLY_FRAME" val="{&quot;height&quot;:1037.5,&quot;left&quot;:43.45,&quot;top&quot;:96.5,&quot;width&quot;:759.25}"/>
</p:tagLst>
</file>

<file path=ppt/tags/tag16.xml><?xml version="1.0" encoding="utf-8"?>
<p:tagLst xmlns:p="http://schemas.openxmlformats.org/presentationml/2006/main">
  <p:tag name="KSO_WM_DIAGRAM_VIRTUALLY_FRAME" val="{&quot;height&quot;:1037.5,&quot;left&quot;:43.45,&quot;top&quot;:96.5,&quot;width&quot;:759.25}"/>
</p:tagLst>
</file>

<file path=ppt/tags/tag17.xml><?xml version="1.0" encoding="utf-8"?>
<p:tagLst xmlns:p="http://schemas.openxmlformats.org/presentationml/2006/main">
  <p:tag name="KSO_WM_DIAGRAM_VIRTUALLY_FRAME" val="{&quot;height&quot;:1037.5,&quot;left&quot;:43.45,&quot;top&quot;:96.5,&quot;width&quot;:759.25}"/>
</p:tagLst>
</file>

<file path=ppt/tags/tag18.xml><?xml version="1.0" encoding="utf-8"?>
<p:tagLst xmlns:p="http://schemas.openxmlformats.org/presentationml/2006/main">
  <p:tag name="KSO_WM_DIAGRAM_VIRTUALLY_FRAME" val="{&quot;height&quot;:1037.5,&quot;left&quot;:43.45,&quot;top&quot;:96.5,&quot;width&quot;:759.25}"/>
</p:tagLst>
</file>

<file path=ppt/tags/tag19.xml><?xml version="1.0" encoding="utf-8"?>
<p:tagLst xmlns:p="http://schemas.openxmlformats.org/presentationml/2006/main">
  <p:tag name="KSO_WM_DIAGRAM_VIRTUALLY_FRAME" val="{&quot;height&quot;:1037.5,&quot;left&quot;:43.45,&quot;top&quot;:96.5,&quot;width&quot;:759.25}"/>
</p:tagLst>
</file>

<file path=ppt/tags/tag2.xml><?xml version="1.0" encoding="utf-8"?>
<p:tagLst xmlns:p="http://schemas.openxmlformats.org/presentationml/2006/main">
  <p:tag name="KSO_WM_DIAGRAM_VIRTUALLY_FRAME" val="{&quot;height&quot;:1037.5,&quot;left&quot;:43.45,&quot;top&quot;:96.5,&quot;width&quot;:759.25}"/>
</p:tagLst>
</file>

<file path=ppt/tags/tag20.xml><?xml version="1.0" encoding="utf-8"?>
<p:tagLst xmlns:p="http://schemas.openxmlformats.org/presentationml/2006/main">
  <p:tag name="KSO_WM_DIAGRAM_VIRTUALLY_FRAME" val="{&quot;height&quot;:1037.5,&quot;left&quot;:43.45,&quot;top&quot;:96.5,&quot;width&quot;:759.25}"/>
</p:tagLst>
</file>

<file path=ppt/tags/tag21.xml><?xml version="1.0" encoding="utf-8"?>
<p:tagLst xmlns:p="http://schemas.openxmlformats.org/presentationml/2006/main">
  <p:tag name="KSO_WM_DIAGRAM_VIRTUALLY_FRAME" val="{&quot;height&quot;:1037.5,&quot;left&quot;:43.45,&quot;top&quot;:96.5,&quot;width&quot;:759.25}"/>
</p:tagLst>
</file>

<file path=ppt/tags/tag22.xml><?xml version="1.0" encoding="utf-8"?>
<p:tagLst xmlns:p="http://schemas.openxmlformats.org/presentationml/2006/main">
  <p:tag name="KSO_WM_DIAGRAM_VIRTUALLY_FRAME" val="{&quot;height&quot;:1037.5,&quot;left&quot;:43.45,&quot;top&quot;:96.5,&quot;width&quot;:759.25}"/>
</p:tagLst>
</file>

<file path=ppt/tags/tag23.xml><?xml version="1.0" encoding="utf-8"?>
<p:tagLst xmlns:p="http://schemas.openxmlformats.org/presentationml/2006/main">
  <p:tag name="KSO_WM_DIAGRAM_VIRTUALLY_FRAME" val="{&quot;height&quot;:1037.5,&quot;left&quot;:43.45,&quot;top&quot;:96.5,&quot;width&quot;:759.25}"/>
</p:tagLst>
</file>

<file path=ppt/tags/tag24.xml><?xml version="1.0" encoding="utf-8"?>
<p:tagLst xmlns:p="http://schemas.openxmlformats.org/presentationml/2006/main">
  <p:tag name="KSO_WM_DIAGRAM_VIRTUALLY_FRAME" val="{&quot;height&quot;:1037.5,&quot;left&quot;:43.45,&quot;top&quot;:96.5,&quot;width&quot;:759.25}"/>
</p:tagLst>
</file>

<file path=ppt/tags/tag25.xml><?xml version="1.0" encoding="utf-8"?>
<p:tagLst xmlns:p="http://schemas.openxmlformats.org/presentationml/2006/main">
  <p:tag name="KSO_WM_DIAGRAM_VIRTUALLY_FRAME" val="{&quot;height&quot;:1037.5,&quot;left&quot;:43.45,&quot;top&quot;:96.5,&quot;width&quot;:759.25}"/>
</p:tagLst>
</file>

<file path=ppt/tags/tag26.xml><?xml version="1.0" encoding="utf-8"?>
<p:tagLst xmlns:p="http://schemas.openxmlformats.org/presentationml/2006/main">
  <p:tag name="KSO_WM_DIAGRAM_VIRTUALLY_FRAME" val="{&quot;height&quot;:1037.5,&quot;left&quot;:43.45,&quot;top&quot;:96.5,&quot;width&quot;:759.25}"/>
</p:tagLst>
</file>

<file path=ppt/tags/tag27.xml><?xml version="1.0" encoding="utf-8"?>
<p:tagLst xmlns:p="http://schemas.openxmlformats.org/presentationml/2006/main">
  <p:tag name="KSO_WM_DIAGRAM_VIRTUALLY_FRAME" val="{&quot;height&quot;:1037.5,&quot;left&quot;:43.45,&quot;top&quot;:96.5,&quot;width&quot;:759.25}"/>
</p:tagLst>
</file>

<file path=ppt/tags/tag28.xml><?xml version="1.0" encoding="utf-8"?>
<p:tagLst xmlns:p="http://schemas.openxmlformats.org/presentationml/2006/main">
  <p:tag name="KSO_WM_DIAGRAM_VIRTUALLY_FRAME" val="{&quot;height&quot;:1037.5,&quot;left&quot;:43.45,&quot;top&quot;:96.5,&quot;width&quot;:759.25}"/>
</p:tagLst>
</file>

<file path=ppt/tags/tag29.xml><?xml version="1.0" encoding="utf-8"?>
<p:tagLst xmlns:p="http://schemas.openxmlformats.org/presentationml/2006/main">
  <p:tag name="KSO_WM_DIAGRAM_VIRTUALLY_FRAME" val="{&quot;height&quot;:1037.5,&quot;left&quot;:43.45,&quot;top&quot;:96.5,&quot;width&quot;:759.25}"/>
</p:tagLst>
</file>

<file path=ppt/tags/tag3.xml><?xml version="1.0" encoding="utf-8"?>
<p:tagLst xmlns:p="http://schemas.openxmlformats.org/presentationml/2006/main">
  <p:tag name="KSO_WM_DIAGRAM_VIRTUALLY_FRAME" val="{&quot;height&quot;:1037.5,&quot;left&quot;:43.45,&quot;top&quot;:96.5,&quot;width&quot;:759.25}"/>
</p:tagLst>
</file>

<file path=ppt/tags/tag30.xml><?xml version="1.0" encoding="utf-8"?>
<p:tagLst xmlns:p="http://schemas.openxmlformats.org/presentationml/2006/main">
  <p:tag name="KSO_WM_DIAGRAM_VIRTUALLY_FRAME" val="{&quot;height&quot;:1037.5,&quot;left&quot;:43.45,&quot;top&quot;:96.5,&quot;width&quot;:759.25}"/>
</p:tagLst>
</file>

<file path=ppt/tags/tag31.xml><?xml version="1.0" encoding="utf-8"?>
<p:tagLst xmlns:p="http://schemas.openxmlformats.org/presentationml/2006/main">
  <p:tag name="KSO_WM_DIAGRAM_VIRTUALLY_FRAME" val="{&quot;height&quot;:1089.9,&quot;left&quot;:43.4,&quot;top&quot;:84.5,&quot;width&quot;:759.3}"/>
</p:tagLst>
</file>

<file path=ppt/tags/tag32.xml><?xml version="1.0" encoding="utf-8"?>
<p:tagLst xmlns:p="http://schemas.openxmlformats.org/presentationml/2006/main">
  <p:tag name="KSO_WM_DIAGRAM_VIRTUALLY_FRAME" val="{&quot;height&quot;:1089.9,&quot;left&quot;:43.4,&quot;top&quot;:84.5,&quot;width&quot;:759.3}"/>
</p:tagLst>
</file>

<file path=ppt/tags/tag33.xml><?xml version="1.0" encoding="utf-8"?>
<p:tagLst xmlns:p="http://schemas.openxmlformats.org/presentationml/2006/main">
  <p:tag name="KSO_WM_DIAGRAM_VIRTUALLY_FRAME" val="{&quot;height&quot;:1089.9,&quot;left&quot;:43.4,&quot;top&quot;:84.5,&quot;width&quot;:759.3}"/>
</p:tagLst>
</file>

<file path=ppt/tags/tag34.xml><?xml version="1.0" encoding="utf-8"?>
<p:tagLst xmlns:p="http://schemas.openxmlformats.org/presentationml/2006/main">
  <p:tag name="KSO_WM_DIAGRAM_VIRTUALLY_FRAME" val="{&quot;height&quot;:1089.9,&quot;left&quot;:43.4,&quot;top&quot;:84.5,&quot;width&quot;:759.3}"/>
</p:tagLst>
</file>

<file path=ppt/tags/tag35.xml><?xml version="1.0" encoding="utf-8"?>
<p:tagLst xmlns:p="http://schemas.openxmlformats.org/presentationml/2006/main">
  <p:tag name="KSO_WM_DIAGRAM_VIRTUALLY_FRAME" val="{&quot;height&quot;:1089.9,&quot;left&quot;:43.4,&quot;top&quot;:84.5,&quot;width&quot;:759.3}"/>
</p:tagLst>
</file>

<file path=ppt/tags/tag36.xml><?xml version="1.0" encoding="utf-8"?>
<p:tagLst xmlns:p="http://schemas.openxmlformats.org/presentationml/2006/main">
  <p:tag name="KSO_WM_DIAGRAM_VIRTUALLY_FRAME" val="{&quot;height&quot;:1089.9,&quot;left&quot;:43.4,&quot;top&quot;:84.5,&quot;width&quot;:759.3}"/>
</p:tagLst>
</file>

<file path=ppt/tags/tag37.xml><?xml version="1.0" encoding="utf-8"?>
<p:tagLst xmlns:p="http://schemas.openxmlformats.org/presentationml/2006/main">
  <p:tag name="KSO_WM_DIAGRAM_VIRTUALLY_FRAME" val="{&quot;height&quot;:1089.9,&quot;left&quot;:43.4,&quot;top&quot;:84.5,&quot;width&quot;:759.3}"/>
</p:tagLst>
</file>

<file path=ppt/tags/tag38.xml><?xml version="1.0" encoding="utf-8"?>
<p:tagLst xmlns:p="http://schemas.openxmlformats.org/presentationml/2006/main">
  <p:tag name="KSO_WM_DIAGRAM_VIRTUALLY_FRAME" val="{&quot;height&quot;:1089.9,&quot;left&quot;:43.4,&quot;top&quot;:84.5,&quot;width&quot;:759.3}"/>
</p:tagLst>
</file>

<file path=ppt/tags/tag39.xml><?xml version="1.0" encoding="utf-8"?>
<p:tagLst xmlns:p="http://schemas.openxmlformats.org/presentationml/2006/main">
  <p:tag name="KSO_WM_DIAGRAM_VIRTUALLY_FRAME" val="{&quot;height&quot;:1089.9,&quot;left&quot;:43.4,&quot;top&quot;:84.5,&quot;width&quot;:759.3}"/>
</p:tagLst>
</file>

<file path=ppt/tags/tag4.xml><?xml version="1.0" encoding="utf-8"?>
<p:tagLst xmlns:p="http://schemas.openxmlformats.org/presentationml/2006/main">
  <p:tag name="KSO_WM_DIAGRAM_VIRTUALLY_FRAME" val="{&quot;height&quot;:1037.5,&quot;left&quot;:43.45,&quot;top&quot;:96.5,&quot;width&quot;:759.25}"/>
</p:tagLst>
</file>

<file path=ppt/tags/tag40.xml><?xml version="1.0" encoding="utf-8"?>
<p:tagLst xmlns:p="http://schemas.openxmlformats.org/presentationml/2006/main">
  <p:tag name="KSO_WM_DIAGRAM_VIRTUALLY_FRAME" val="{&quot;height&quot;:359.9,&quot;left&quot;:37.05,&quot;top&quot;:137.65,&quot;width&quot;:762.55}"/>
</p:tagLst>
</file>

<file path=ppt/tags/tag41.xml><?xml version="1.0" encoding="utf-8"?>
<p:tagLst xmlns:p="http://schemas.openxmlformats.org/presentationml/2006/main">
  <p:tag name="KSO_WM_DIAGRAM_VIRTUALLY_FRAME" val="{&quot;height&quot;:359.9,&quot;left&quot;:37.05,&quot;top&quot;:137.65,&quot;width&quot;:762.55}"/>
</p:tagLst>
</file>

<file path=ppt/tags/tag42.xml><?xml version="1.0" encoding="utf-8"?>
<p:tagLst xmlns:p="http://schemas.openxmlformats.org/presentationml/2006/main">
  <p:tag name="KSO_WM_DIAGRAM_VIRTUALLY_FRAME" val="{&quot;height&quot;:359.9,&quot;left&quot;:37.05,&quot;top&quot;:137.65,&quot;width&quot;:762.55}"/>
</p:tagLst>
</file>

<file path=ppt/tags/tag43.xml><?xml version="1.0" encoding="utf-8"?>
<p:tagLst xmlns:p="http://schemas.openxmlformats.org/presentationml/2006/main">
  <p:tag name="KSO_WM_DIAGRAM_VIRTUALLY_FRAME" val="{&quot;height&quot;:359.9,&quot;left&quot;:37.05,&quot;top&quot;:137.65,&quot;width&quot;:762.55}"/>
</p:tagLst>
</file>

<file path=ppt/tags/tag44.xml><?xml version="1.0" encoding="utf-8"?>
<p:tagLst xmlns:p="http://schemas.openxmlformats.org/presentationml/2006/main">
  <p:tag name="KSO_WM_DIAGRAM_VIRTUALLY_FRAME" val="{&quot;height&quot;:359.9,&quot;left&quot;:37.05,&quot;top&quot;:137.65,&quot;width&quot;:762.55}"/>
</p:tagLst>
</file>

<file path=ppt/tags/tag45.xml><?xml version="1.0" encoding="utf-8"?>
<p:tagLst xmlns:p="http://schemas.openxmlformats.org/presentationml/2006/main">
  <p:tag name="KSO_WM_DIAGRAM_VIRTUALLY_FRAME" val="{&quot;height&quot;:359.9,&quot;left&quot;:37.05,&quot;top&quot;:137.65,&quot;width&quot;:762.55}"/>
</p:tagLst>
</file>

<file path=ppt/tags/tag46.xml><?xml version="1.0" encoding="utf-8"?>
<p:tagLst xmlns:p="http://schemas.openxmlformats.org/presentationml/2006/main">
  <p:tag name="KSO_WM_DIAGRAM_VIRTUALLY_FRAME" val="{&quot;height&quot;:359.9,&quot;left&quot;:37.05,&quot;top&quot;:137.65,&quot;width&quot;:762.55}"/>
</p:tagLst>
</file>

<file path=ppt/tags/tag47.xml><?xml version="1.0" encoding="utf-8"?>
<p:tagLst xmlns:p="http://schemas.openxmlformats.org/presentationml/2006/main">
  <p:tag name="KSO_WM_DIAGRAM_VIRTUALLY_FRAME" val="{&quot;height&quot;:359.9,&quot;left&quot;:37.05,&quot;top&quot;:137.65,&quot;width&quot;:762.55}"/>
</p:tagLst>
</file>

<file path=ppt/tags/tag48.xml><?xml version="1.0" encoding="utf-8"?>
<p:tagLst xmlns:p="http://schemas.openxmlformats.org/presentationml/2006/main">
  <p:tag name="KSO_WM_DIAGRAM_VIRTUALLY_FRAME" val="{&quot;height&quot;:359.9,&quot;left&quot;:37.05,&quot;top&quot;:137.65,&quot;width&quot;:762.55}"/>
</p:tagLst>
</file>

<file path=ppt/tags/tag49.xml><?xml version="1.0" encoding="utf-8"?>
<p:tagLst xmlns:p="http://schemas.openxmlformats.org/presentationml/2006/main">
  <p:tag name="KSO_WM_DIAGRAM_VIRTUALLY_FRAME" val="{&quot;height&quot;:359.9,&quot;left&quot;:37.05,&quot;top&quot;:137.65,&quot;width&quot;:762.55}"/>
</p:tagLst>
</file>

<file path=ppt/tags/tag5.xml><?xml version="1.0" encoding="utf-8"?>
<p:tagLst xmlns:p="http://schemas.openxmlformats.org/presentationml/2006/main">
  <p:tag name="KSO_WM_DIAGRAM_VIRTUALLY_FRAME" val="{&quot;height&quot;:1037.5,&quot;left&quot;:43.45,&quot;top&quot;:96.5,&quot;width&quot;:759.25}"/>
</p:tagLst>
</file>

<file path=ppt/tags/tag50.xml><?xml version="1.0" encoding="utf-8"?>
<p:tagLst xmlns:p="http://schemas.openxmlformats.org/presentationml/2006/main">
  <p:tag name="KSO_WM_DIAGRAM_VIRTUALLY_FRAME" val="{&quot;height&quot;:359.9,&quot;left&quot;:37.05,&quot;top&quot;:137.65,&quot;width&quot;:762.55}"/>
</p:tagLst>
</file>

<file path=ppt/tags/tag51.xml><?xml version="1.0" encoding="utf-8"?>
<p:tagLst xmlns:p="http://schemas.openxmlformats.org/presentationml/2006/main">
  <p:tag name="KSO_WM_DIAGRAM_VIRTUALLY_FRAME" val="{&quot;height&quot;:359.9,&quot;left&quot;:37.05,&quot;top&quot;:137.65,&quot;width&quot;:762.55}"/>
</p:tagLst>
</file>

<file path=ppt/tags/tag52.xml><?xml version="1.0" encoding="utf-8"?>
<p:tagLst xmlns:p="http://schemas.openxmlformats.org/presentationml/2006/main">
  <p:tag name="KSO_WM_DIAGRAM_VIRTUALLY_FRAME" val="{&quot;height&quot;:391.5,&quot;left&quot;:49.85,&quot;top&quot;:104.4,&quot;width&quot;:735.65}"/>
</p:tagLst>
</file>

<file path=ppt/tags/tag53.xml><?xml version="1.0" encoding="utf-8"?>
<p:tagLst xmlns:p="http://schemas.openxmlformats.org/presentationml/2006/main">
  <p:tag name="KSO_WM_DIAGRAM_VIRTUALLY_FRAME" val="{&quot;height&quot;:391.5,&quot;left&quot;:49.85,&quot;top&quot;:104.4,&quot;width&quot;:735.65}"/>
</p:tagLst>
</file>

<file path=ppt/tags/tag54.xml><?xml version="1.0" encoding="utf-8"?>
<p:tagLst xmlns:p="http://schemas.openxmlformats.org/presentationml/2006/main">
  <p:tag name="KSO_WM_DIAGRAM_VIRTUALLY_FRAME" val="{&quot;height&quot;:391.5,&quot;left&quot;:49.85,&quot;top&quot;:104.4,&quot;width&quot;:735.65}"/>
</p:tagLst>
</file>

<file path=ppt/tags/tag55.xml><?xml version="1.0" encoding="utf-8"?>
<p:tagLst xmlns:p="http://schemas.openxmlformats.org/presentationml/2006/main">
  <p:tag name="KSO_WM_DIAGRAM_VIRTUALLY_FRAME" val="{&quot;height&quot;:391.5,&quot;left&quot;:49.85,&quot;top&quot;:104.4,&quot;width&quot;:735.65}"/>
</p:tagLst>
</file>

<file path=ppt/tags/tag56.xml><?xml version="1.0" encoding="utf-8"?>
<p:tagLst xmlns:p="http://schemas.openxmlformats.org/presentationml/2006/main">
  <p:tag name="KSO_WM_DIAGRAM_VIRTUALLY_FRAME" val="{&quot;height&quot;:391.5,&quot;left&quot;:49.85,&quot;top&quot;:104.4,&quot;width&quot;:735.65}"/>
</p:tagLst>
</file>

<file path=ppt/tags/tag57.xml><?xml version="1.0" encoding="utf-8"?>
<p:tagLst xmlns:p="http://schemas.openxmlformats.org/presentationml/2006/main">
  <p:tag name="KSO_WM_DIAGRAM_VIRTUALLY_FRAME" val="{&quot;height&quot;:255.65,&quot;left&quot;:49.85,&quot;top&quot;:104.4,&quot;width&quot;:731.9}"/>
</p:tagLst>
</file>

<file path=ppt/tags/tag58.xml><?xml version="1.0" encoding="utf-8"?>
<p:tagLst xmlns:p="http://schemas.openxmlformats.org/presentationml/2006/main">
  <p:tag name="KSO_WM_DIAGRAM_VIRTUALLY_FRAME" val="{&quot;height&quot;:391.5,&quot;left&quot;:49.85,&quot;top&quot;:104.4,&quot;width&quot;:735.65}"/>
</p:tagLst>
</file>

<file path=ppt/tags/tag59.xml><?xml version="1.0" encoding="utf-8"?>
<p:tagLst xmlns:p="http://schemas.openxmlformats.org/presentationml/2006/main">
  <p:tag name="KSO_WM_DIAGRAM_VIRTUALLY_FRAME" val="{&quot;height&quot;:391.5,&quot;left&quot;:49.85,&quot;top&quot;:104.4,&quot;width&quot;:735.65}"/>
</p:tagLst>
</file>

<file path=ppt/tags/tag6.xml><?xml version="1.0" encoding="utf-8"?>
<p:tagLst xmlns:p="http://schemas.openxmlformats.org/presentationml/2006/main">
  <p:tag name="KSO_WM_DIAGRAM_VIRTUALLY_FRAME" val="{&quot;height&quot;:1037.5,&quot;left&quot;:43.45,&quot;top&quot;:96.5,&quot;width&quot;:759.25}"/>
</p:tagLst>
</file>

<file path=ppt/tags/tag60.xml><?xml version="1.0" encoding="utf-8"?>
<p:tagLst xmlns:p="http://schemas.openxmlformats.org/presentationml/2006/main">
  <p:tag name="KSO_WM_DIAGRAM_VIRTUALLY_FRAME" val="{&quot;height&quot;:391.5,&quot;left&quot;:49.85,&quot;top&quot;:104.4,&quot;width&quot;:735.65}"/>
</p:tagLst>
</file>

<file path=ppt/tags/tag61.xml><?xml version="1.0" encoding="utf-8"?>
<p:tagLst xmlns:p="http://schemas.openxmlformats.org/presentationml/2006/main">
  <p:tag name="KSO_WM_DIAGRAM_VIRTUALLY_FRAME" val="{&quot;height&quot;:255.65,&quot;left&quot;:49.85,&quot;top&quot;:104.4,&quot;width&quot;:731.9}"/>
</p:tagLst>
</file>

<file path=ppt/tags/tag62.xml><?xml version="1.0" encoding="utf-8"?>
<p:tagLst xmlns:p="http://schemas.openxmlformats.org/presentationml/2006/main">
  <p:tag name="KSO_WM_DIAGRAM_VIRTUALLY_FRAME" val="{&quot;height&quot;:391.5,&quot;left&quot;:49.85,&quot;top&quot;:104.4,&quot;width&quot;:735.65}"/>
</p:tagLst>
</file>

<file path=ppt/tags/tag63.xml><?xml version="1.0" encoding="utf-8"?>
<p:tagLst xmlns:p="http://schemas.openxmlformats.org/presentationml/2006/main">
  <p:tag name="KSO_WM_DIAGRAM_VIRTUALLY_FRAME" val="{&quot;height&quot;:391.5,&quot;left&quot;:49.85,&quot;top&quot;:104.4,&quot;width&quot;:735.65}"/>
</p:tagLst>
</file>

<file path=ppt/tags/tag64.xml><?xml version="1.0" encoding="utf-8"?>
<p:tagLst xmlns:p="http://schemas.openxmlformats.org/presentationml/2006/main">
  <p:tag name="KSO_WM_DIAGRAM_VIRTUALLY_FRAME" val="{&quot;height&quot;:391.5,&quot;left&quot;:49.85,&quot;top&quot;:104.4,&quot;width&quot;:735.65}"/>
</p:tagLst>
</file>

<file path=ppt/tags/tag65.xml><?xml version="1.0" encoding="utf-8"?>
<p:tagLst xmlns:p="http://schemas.openxmlformats.org/presentationml/2006/main">
  <p:tag name="KSO_WM_DIAGRAM_VIRTUALLY_FRAME" val="{&quot;height&quot;:391.5,&quot;left&quot;:49.85,&quot;top&quot;:104.4,&quot;width&quot;:735.65}"/>
</p:tagLst>
</file>

<file path=ppt/tags/tag66.xml><?xml version="1.0" encoding="utf-8"?>
<p:tagLst xmlns:p="http://schemas.openxmlformats.org/presentationml/2006/main">
  <p:tag name="KSO_WM_DIAGRAM_VIRTUALLY_FRAME" val="{&quot;height&quot;:391.5,&quot;left&quot;:49.85,&quot;top&quot;:104.4,&quot;width&quot;:735.65}"/>
</p:tagLst>
</file>

<file path=ppt/tags/tag67.xml><?xml version="1.0" encoding="utf-8"?>
<p:tagLst xmlns:p="http://schemas.openxmlformats.org/presentationml/2006/main">
  <p:tag name="KSO_WM_DIAGRAM_VIRTUALLY_FRAME" val="{&quot;height&quot;:391.5,&quot;left&quot;:49.85,&quot;top&quot;:104.4,&quot;width&quot;:735.65}"/>
</p:tagLst>
</file>

<file path=ppt/tags/tag68.xml><?xml version="1.0" encoding="utf-8"?>
<p:tagLst xmlns:p="http://schemas.openxmlformats.org/presentationml/2006/main">
  <p:tag name="KSO_WM_DIAGRAM_VIRTUALLY_FRAME" val="{&quot;height&quot;:391.5,&quot;left&quot;:49.85,&quot;top&quot;:104.4,&quot;width&quot;:735.65}"/>
</p:tagLst>
</file>

<file path=ppt/tags/tag69.xml><?xml version="1.0" encoding="utf-8"?>
<p:tagLst xmlns:p="http://schemas.openxmlformats.org/presentationml/2006/main">
  <p:tag name="KSO_WM_DIAGRAM_VIRTUALLY_FRAME" val="{&quot;height&quot;:1089.9,&quot;left&quot;:43.4,&quot;top&quot;:84.5,&quot;width&quot;:771.75}"/>
</p:tagLst>
</file>

<file path=ppt/tags/tag7.xml><?xml version="1.0" encoding="utf-8"?>
<p:tagLst xmlns:p="http://schemas.openxmlformats.org/presentationml/2006/main">
  <p:tag name="KSO_WM_DIAGRAM_VIRTUALLY_FRAME" val="{&quot;height&quot;:1037.5,&quot;left&quot;:43.45,&quot;top&quot;:96.5,&quot;width&quot;:759.25}"/>
</p:tagLst>
</file>

<file path=ppt/tags/tag70.xml><?xml version="1.0" encoding="utf-8"?>
<p:tagLst xmlns:p="http://schemas.openxmlformats.org/presentationml/2006/main">
  <p:tag name="KSO_WM_DIAGRAM_VIRTUALLY_FRAME" val="{&quot;height&quot;:1089.9,&quot;left&quot;:43.4,&quot;top&quot;:84.5,&quot;width&quot;:771.75}"/>
</p:tagLst>
</file>

<file path=ppt/tags/tag71.xml><?xml version="1.0" encoding="utf-8"?>
<p:tagLst xmlns:p="http://schemas.openxmlformats.org/presentationml/2006/main">
  <p:tag name="KSO_WM_DIAGRAM_VIRTUALLY_FRAME" val="{&quot;height&quot;:1089.9,&quot;left&quot;:43.4,&quot;top&quot;:84.5,&quot;width&quot;:771.75}"/>
</p:tagLst>
</file>

<file path=ppt/tags/tag72.xml><?xml version="1.0" encoding="utf-8"?>
<p:tagLst xmlns:p="http://schemas.openxmlformats.org/presentationml/2006/main">
  <p:tag name="KSO_WM_DIAGRAM_VIRTUALLY_FRAME" val="{&quot;height&quot;:1089.9,&quot;left&quot;:43.4,&quot;top&quot;:84.5,&quot;width&quot;:771.75}"/>
</p:tagLst>
</file>

<file path=ppt/tags/tag73.xml><?xml version="1.0" encoding="utf-8"?>
<p:tagLst xmlns:p="http://schemas.openxmlformats.org/presentationml/2006/main">
  <p:tag name="KSO_WM_DIAGRAM_VIRTUALLY_FRAME" val="{&quot;height&quot;:1089.9,&quot;left&quot;:43.4,&quot;top&quot;:84.5,&quot;width&quot;:771.75}"/>
</p:tagLst>
</file>

<file path=ppt/tags/tag74.xml><?xml version="1.0" encoding="utf-8"?>
<p:tagLst xmlns:p="http://schemas.openxmlformats.org/presentationml/2006/main">
  <p:tag name="KSO_WM_DIAGRAM_VIRTUALLY_FRAME" val="{&quot;height&quot;:1089.9,&quot;left&quot;:43.4,&quot;top&quot;:84.5,&quot;width&quot;:771.75}"/>
</p:tagLst>
</file>

<file path=ppt/tags/tag75.xml><?xml version="1.0" encoding="utf-8"?>
<p:tagLst xmlns:p="http://schemas.openxmlformats.org/presentationml/2006/main">
  <p:tag name="KSO_WM_DIAGRAM_VIRTUALLY_FRAME" val="{&quot;height&quot;:1089.9,&quot;left&quot;:43.4,&quot;top&quot;:84.5,&quot;width&quot;:771.75}"/>
</p:tagLst>
</file>

<file path=ppt/tags/tag76.xml><?xml version="1.0" encoding="utf-8"?>
<p:tagLst xmlns:p="http://schemas.openxmlformats.org/presentationml/2006/main">
  <p:tag name="KSO_WM_DIAGRAM_VIRTUALLY_FRAME" val="{&quot;height&quot;:1089.9,&quot;left&quot;:43.4,&quot;top&quot;:84.5,&quot;width&quot;:771.75}"/>
</p:tagLst>
</file>

<file path=ppt/tags/tag77.xml><?xml version="1.0" encoding="utf-8"?>
<p:tagLst xmlns:p="http://schemas.openxmlformats.org/presentationml/2006/main">
  <p:tag name="KSO_WM_DIAGRAM_VIRTUALLY_FRAME" val="{&quot;height&quot;:1089.9,&quot;left&quot;:43.4,&quot;top&quot;:84.5,&quot;width&quot;:771.75}"/>
</p:tagLst>
</file>

<file path=ppt/tags/tag78.xml><?xml version="1.0" encoding="utf-8"?>
<p:tagLst xmlns:p="http://schemas.openxmlformats.org/presentationml/2006/main">
  <p:tag name="KSO_WM_DIAGRAM_VIRTUALLY_FRAME" val="{&quot;height&quot;:1089.9,&quot;left&quot;:43.4,&quot;top&quot;:84.5,&quot;width&quot;:771.75}"/>
</p:tagLst>
</file>

<file path=ppt/tags/tag79.xml><?xml version="1.0" encoding="utf-8"?>
<p:tagLst xmlns:p="http://schemas.openxmlformats.org/presentationml/2006/main">
  <p:tag name="KSO_WM_DIAGRAM_VIRTUALLY_FRAME" val="{&quot;height&quot;:1089.9,&quot;left&quot;:43.4,&quot;top&quot;:84.5,&quot;width&quot;:771.75}"/>
</p:tagLst>
</file>

<file path=ppt/tags/tag8.xml><?xml version="1.0" encoding="utf-8"?>
<p:tagLst xmlns:p="http://schemas.openxmlformats.org/presentationml/2006/main">
  <p:tag name="KSO_WM_DIAGRAM_VIRTUALLY_FRAME" val="{&quot;height&quot;:1037.5,&quot;left&quot;:43.45,&quot;top&quot;:96.5,&quot;width&quot;:759.25}"/>
</p:tagLst>
</file>

<file path=ppt/tags/tag80.xml><?xml version="1.0" encoding="utf-8"?>
<p:tagLst xmlns:p="http://schemas.openxmlformats.org/presentationml/2006/main">
  <p:tag name="KSO_WM_DIAGRAM_VIRTUALLY_FRAME" val="{&quot;height&quot;:1089.9,&quot;left&quot;:43.4,&quot;top&quot;:84.5,&quot;width&quot;:771.75}"/>
</p:tagLst>
</file>

<file path=ppt/tags/tag81.xml><?xml version="1.0" encoding="utf-8"?>
<p:tagLst xmlns:p="http://schemas.openxmlformats.org/presentationml/2006/main">
  <p:tag name="KSO_WM_DIAGRAM_VIRTUALLY_FRAME" val="{&quot;height&quot;:1089.9,&quot;left&quot;:43.4,&quot;top&quot;:84.5,&quot;width&quot;:771.75}"/>
</p:tagLst>
</file>

<file path=ppt/tags/tag82.xml><?xml version="1.0" encoding="utf-8"?>
<p:tagLst xmlns:p="http://schemas.openxmlformats.org/presentationml/2006/main">
  <p:tag name="KSO_WM_DIAGRAM_VIRTUALLY_FRAME" val="{&quot;height&quot;:1089.9,&quot;left&quot;:43.4,&quot;top&quot;:84.5,&quot;width&quot;:771.75}"/>
</p:tagLst>
</file>

<file path=ppt/tags/tag83.xml><?xml version="1.0" encoding="utf-8"?>
<p:tagLst xmlns:p="http://schemas.openxmlformats.org/presentationml/2006/main">
  <p:tag name="KSO_WM_DIAGRAM_VIRTUALLY_FRAME" val="{&quot;height&quot;:1089.9,&quot;left&quot;:43.4,&quot;top&quot;:84.5,&quot;width&quot;:771.75}"/>
</p:tagLst>
</file>

<file path=ppt/tags/tag84.xml><?xml version="1.0" encoding="utf-8"?>
<p:tagLst xmlns:p="http://schemas.openxmlformats.org/presentationml/2006/main">
  <p:tag name="KSO_WM_DIAGRAM_VIRTUALLY_FRAME" val="{&quot;height&quot;:1089.9,&quot;left&quot;:43.4,&quot;top&quot;:84.5,&quot;width&quot;:771.75}"/>
</p:tagLst>
</file>

<file path=ppt/tags/tag85.xml><?xml version="1.0" encoding="utf-8"?>
<p:tagLst xmlns:p="http://schemas.openxmlformats.org/presentationml/2006/main">
  <p:tag name="KSO_WM_DIAGRAM_VIRTUALLY_FRAME" val="{&quot;height&quot;:1089.9,&quot;left&quot;:43.4,&quot;top&quot;:84.5,&quot;width&quot;:771.75}"/>
</p:tagLst>
</file>

<file path=ppt/tags/tag86.xml><?xml version="1.0" encoding="utf-8"?>
<p:tagLst xmlns:p="http://schemas.openxmlformats.org/presentationml/2006/main">
  <p:tag name="KSO_WM_DIAGRAM_VIRTUALLY_FRAME" val="{&quot;height&quot;:1089.9,&quot;left&quot;:43.4,&quot;top&quot;:84.5,&quot;width&quot;:771.75}"/>
</p:tagLst>
</file>

<file path=ppt/tags/tag87.xml><?xml version="1.0" encoding="utf-8"?>
<p:tagLst xmlns:p="http://schemas.openxmlformats.org/presentationml/2006/main">
  <p:tag name="KSO_WM_DIAGRAM_VIRTUALLY_FRAME" val="{&quot;height&quot;:1089.9,&quot;left&quot;:43.4,&quot;top&quot;:84.5,&quot;width&quot;:771.75}"/>
</p:tagLst>
</file>

<file path=ppt/tags/tag88.xml><?xml version="1.0" encoding="utf-8"?>
<p:tagLst xmlns:p="http://schemas.openxmlformats.org/presentationml/2006/main">
  <p:tag name="KSO_WM_DIAGRAM_VIRTUALLY_FRAME" val="{&quot;height&quot;:1089.9,&quot;left&quot;:43.4,&quot;top&quot;:84.5,&quot;width&quot;:771.75}"/>
</p:tagLst>
</file>

<file path=ppt/tags/tag89.xml><?xml version="1.0" encoding="utf-8"?>
<p:tagLst xmlns:p="http://schemas.openxmlformats.org/presentationml/2006/main">
  <p:tag name="KSO_WM_DIAGRAM_VIRTUALLY_FRAME" val="{&quot;height&quot;:1089.9,&quot;left&quot;:43.4,&quot;top&quot;:84.5,&quot;width&quot;:771.75}"/>
</p:tagLst>
</file>

<file path=ppt/tags/tag9.xml><?xml version="1.0" encoding="utf-8"?>
<p:tagLst xmlns:p="http://schemas.openxmlformats.org/presentationml/2006/main">
  <p:tag name="KSO_WM_DIAGRAM_VIRTUALLY_FRAME" val="{&quot;height&quot;:173.65,&quot;left&quot;:53.05,&quot;top&quot;:220.25,&quot;width&quot;:353.75}"/>
</p:tagLst>
</file>

<file path=ppt/tags/tag90.xml><?xml version="1.0" encoding="utf-8"?>
<p:tagLst xmlns:p="http://schemas.openxmlformats.org/presentationml/2006/main">
  <p:tag name="KSO_WM_DIAGRAM_VIRTUALLY_FRAME" val="{&quot;height&quot;:1089.9,&quot;left&quot;:43.4,&quot;top&quot;:84.5,&quot;width&quot;:771.75}"/>
</p:tagLst>
</file>

<file path=ppt/tags/tag91.xml><?xml version="1.0" encoding="utf-8"?>
<p:tagLst xmlns:p="http://schemas.openxmlformats.org/presentationml/2006/main">
  <p:tag name="KSO_WM_DIAGRAM_VIRTUALLY_FRAME" val="{&quot;height&quot;:1089.9,&quot;left&quot;:43.4,&quot;top&quot;:84.5,&quot;width&quot;:771.75}"/>
</p:tagLst>
</file>

<file path=ppt/tags/tag92.xml><?xml version="1.0" encoding="utf-8"?>
<p:tagLst xmlns:p="http://schemas.openxmlformats.org/presentationml/2006/main">
  <p:tag name="KSO_WM_DIAGRAM_VIRTUALLY_FRAME" val="{&quot;height&quot;:1089.9,&quot;left&quot;:43.4,&quot;top&quot;:84.5,&quot;width&quot;:771.75}"/>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10657</Words>
  <Application>WPS 演示</Application>
  <PresentationFormat>自定义</PresentationFormat>
  <Paragraphs>1270</Paragraphs>
  <Slides>31</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31</vt:i4>
      </vt:variant>
    </vt:vector>
  </HeadingPairs>
  <TitlesOfParts>
    <vt:vector size="46" baseType="lpstr">
      <vt:lpstr>Arial</vt:lpstr>
      <vt:lpstr>宋体</vt:lpstr>
      <vt:lpstr>Wingdings</vt:lpstr>
      <vt:lpstr>方正粗黑宋简体</vt:lpstr>
      <vt:lpstr>华文中宋</vt:lpstr>
      <vt:lpstr>微软雅黑</vt:lpstr>
      <vt:lpstr>华文琥珀</vt:lpstr>
      <vt:lpstr>Wingdings</vt:lpstr>
      <vt:lpstr>Calibri</vt:lpstr>
      <vt:lpstr>Arial Unicode MS</vt:lpstr>
      <vt:lpstr>Calibri</vt:lpstr>
      <vt:lpstr>Times New Roman</vt:lpstr>
      <vt:lpstr>Wingdings</vt:lpstr>
      <vt:lpstr>Times New Roman</vt:lpstr>
      <vt:lpstr>WPS</vt:lpstr>
      <vt:lpstr>PowerPoint 演示文稿</vt:lpstr>
      <vt:lpstr>前言 PREFACE</vt:lpstr>
      <vt:lpstr>PowerPoint 演示文稿</vt:lpstr>
      <vt:lpstr>目录 CONTENS</vt:lpstr>
      <vt:lpstr>01</vt:lpstr>
      <vt:lpstr>PowerPoint 演示文稿</vt:lpstr>
      <vt:lpstr>02</vt:lpstr>
      <vt:lpstr>PowerPoint 演示文稿</vt:lpstr>
      <vt:lpstr>PowerPoint 演示文稿</vt:lpstr>
      <vt:lpstr>PowerPoint 演示文稿</vt:lpstr>
      <vt:lpstr>加强自然资源保护与利用</vt:lpstr>
      <vt:lpstr>03</vt:lpstr>
      <vt:lpstr>PowerPoint 演示文稿</vt:lpstr>
      <vt:lpstr>PowerPoint 演示文稿</vt:lpstr>
      <vt:lpstr>04</vt:lpstr>
      <vt:lpstr>PowerPoint 演示文稿</vt:lpstr>
      <vt:lpstr>PowerPoint 演示文稿</vt:lpstr>
      <vt:lpstr>PowerPoint 演示文稿</vt:lpstr>
      <vt:lpstr>PowerPoint 演示文稿</vt:lpstr>
      <vt:lpstr>05</vt:lpstr>
      <vt:lpstr>PowerPoint 演示文稿</vt:lpstr>
      <vt:lpstr>PowerPoint 演示文稿</vt:lpstr>
      <vt:lpstr>06</vt:lpstr>
      <vt:lpstr>PowerPoint 演示文稿</vt:lpstr>
      <vt:lpstr>PowerPoint 演示文稿</vt:lpstr>
      <vt:lpstr>PowerPoint 演示文稿</vt:lpstr>
      <vt:lpstr>PowerPoint 演示文稿</vt:lpstr>
      <vt:lpstr>PowerPoint 演示文稿</vt:lpstr>
      <vt:lpstr>07</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NINGMEI</dc:creator>
  <cp:lastModifiedBy>good</cp:lastModifiedBy>
  <cp:revision>879</cp:revision>
  <dcterms:created xsi:type="dcterms:W3CDTF">2023-08-09T12:44:00Z</dcterms:created>
  <dcterms:modified xsi:type="dcterms:W3CDTF">2024-09-27T02:04:58Z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2052-11.8.2.8411</vt:lpwstr>
  </property>
</Properties>
</file>